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s/slide1.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5.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50.xml" ContentType="application/vnd.openxmlformats-officedocument.presentationml.slide+xml"/>
  <Override PartName="/ppt/slides/slide22.xml" ContentType="application/vnd.openxmlformats-officedocument.presentationml.slide+xml"/>
  <Override PartName="/ppt/slides/slide48.xml" ContentType="application/vnd.openxmlformats-officedocument.presentationml.slide+xml"/>
  <Override PartName="/ppt/slides/slide32.xml" ContentType="application/vnd.openxmlformats-officedocument.presentationml.slide+xml"/>
  <Override PartName="/ppt/slides/slide49.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1.xml" ContentType="application/vnd.openxmlformats-officedocument.presentationml.slide+xml"/>
  <Override PartName="/ppt/slides/slide30.xml" ContentType="application/vnd.openxmlformats-officedocument.presentationml.slide+xml"/>
  <Override PartName="/ppt/slides/slide29.xml" ContentType="application/vnd.openxmlformats-officedocument.presentationml.slide+xml"/>
  <Override PartName="/ppt/slides/slide28.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36.xml" ContentType="application/vnd.openxmlformats-officedocument.presentationml.slide+xml"/>
  <Override PartName="/ppt/slides/slide33.xml" ContentType="application/vnd.openxmlformats-officedocument.presentationml.slide+xml"/>
  <Override PartName="/ppt/slides/slide38.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45.xml" ContentType="application/vnd.openxmlformats-officedocument.presentationml.slide+xml"/>
  <Override PartName="/ppt/slides/slide44.xml" ContentType="application/vnd.openxmlformats-officedocument.presentationml.slide+xml"/>
  <Override PartName="/ppt/slides/slide47.xml" ContentType="application/vnd.openxmlformats-officedocument.presentationml.slide+xml"/>
  <Override PartName="/ppt/slides/slide42.xml" ContentType="application/vnd.openxmlformats-officedocument.presentationml.slide+xml"/>
  <Override PartName="/ppt/slides/slide39.xml" ContentType="application/vnd.openxmlformats-officedocument.presentationml.slide+xml"/>
  <Override PartName="/ppt/slides/slide43.xml" ContentType="application/vnd.openxmlformats-officedocument.presentationml.slide+xml"/>
  <Override PartName="/ppt/slides/slide41.xml" ContentType="application/vnd.openxmlformats-officedocument.presentationml.slide+xml"/>
  <Override PartName="/ppt/slides/slide40.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20.xml" ContentType="application/vnd.openxmlformats-officedocument.presentationml.notesSlide+xml"/>
  <Override PartName="/ppt/notesSlides/notesSlide19.xml" ContentType="application/vnd.openxmlformats-officedocument.presentationml.notesSlide+xml"/>
  <Override PartName="/ppt/notesSlides/notesSlide18.xml" ContentType="application/vnd.openxmlformats-officedocument.presentationml.notesSlide+xml"/>
  <Override PartName="/ppt/notesSlides/notesSlide17.xml" ContentType="application/vnd.openxmlformats-officedocument.presentationml.notesSlide+xml"/>
  <Override PartName="/ppt/notesSlides/notesSlide16.xml" ContentType="application/vnd.openxmlformats-officedocument.presentationml.notesSlide+xml"/>
  <Override PartName="/ppt/notesSlides/notesSlide15.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notesSlides/notesSlide1.xml" ContentType="application/vnd.openxmlformats-officedocument.presentationml.notesSlide+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notesSlides/notesSlide21.xml" ContentType="application/vnd.openxmlformats-officedocument.presentationml.notesSlide+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42.xml" ContentType="application/vnd.openxmlformats-officedocument.presentationml.notesSlide+xml"/>
  <Override PartName="/ppt/notesSlides/notesSlide41.xml" ContentType="application/vnd.openxmlformats-officedocument.presentationml.notesSlide+xml"/>
  <Override PartName="/ppt/notesSlides/notesSlide40.xml" ContentType="application/vnd.openxmlformats-officedocument.presentationml.notesSlide+xml"/>
  <Override PartName="/ppt/notesSlides/notesSlide39.xml" ContentType="application/vnd.openxmlformats-officedocument.presentationml.notesSlide+xml"/>
  <Override PartName="/ppt/notesSlides/notesSlide38.xml" ContentType="application/vnd.openxmlformats-officedocument.presentationml.notesSlide+xml"/>
  <Override PartName="/ppt/notesSlides/notesSlide37.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50.xml" ContentType="application/vnd.openxmlformats-officedocument.presentationml.notesSlide+xml"/>
  <Override PartName="/ppt/notesSlides/notesSlide49.xml" ContentType="application/vnd.openxmlformats-officedocument.presentationml.notesSlide+xml"/>
  <Override PartName="/ppt/notesSlides/notesSlide48.xml" ContentType="application/vnd.openxmlformats-officedocument.presentationml.notesSlide+xml"/>
  <Override PartName="/ppt/notesSlides/notesSlide47.xml" ContentType="application/vnd.openxmlformats-officedocument.presentationml.notesSlide+xml"/>
  <Override PartName="/ppt/notesSlides/notesSlide46.xml" ContentType="application/vnd.openxmlformats-officedocument.presentationml.notesSlide+xml"/>
  <Override PartName="/ppt/notesSlides/notesSlide36.xml" ContentType="application/vnd.openxmlformats-officedocument.presentationml.notesSlide+xml"/>
  <Override PartName="/ppt/notesSlides/notesSlide22.xml" ContentType="application/vnd.openxmlformats-officedocument.presentationml.notesSlide+xml"/>
  <Override PartName="/ppt/notesSlides/notesSlide35.xml" ContentType="application/vnd.openxmlformats-officedocument.presentationml.notesSlide+xml"/>
  <Override PartName="/ppt/notesSlides/notesSlide30.xml" ContentType="application/vnd.openxmlformats-officedocument.presentationml.notesSlide+xml"/>
  <Override PartName="/ppt/notesSlides/notesSlide29.xml" ContentType="application/vnd.openxmlformats-officedocument.presentationml.notesSlide+xml"/>
  <Override PartName="/ppt/notesSlides/notesSlide28.xml" ContentType="application/vnd.openxmlformats-officedocument.presentationml.notesSlide+xml"/>
  <Override PartName="/ppt/notesSlides/notesSlide27.xml" ContentType="application/vnd.openxmlformats-officedocument.presentationml.notesSlide+xml"/>
  <Override PartName="/ppt/notesSlides/notesSlide25.xml" ContentType="application/vnd.openxmlformats-officedocument.presentationml.notesSlide+xml"/>
  <Override PartName="/ppt/notesSlides/notesSlide24.xml" ContentType="application/vnd.openxmlformats-officedocument.presentationml.notesSlide+xml"/>
  <Override PartName="/ppt/notesSlides/notesSlide31.xml" ContentType="application/vnd.openxmlformats-officedocument.presentationml.notesSlide+xml"/>
  <Override PartName="/ppt/notesSlides/notesSlide26.xml" ContentType="application/vnd.openxmlformats-officedocument.presentationml.notesSlide+xml"/>
  <Override PartName="/ppt/notesSlides/notesSlide34.xml" ContentType="application/vnd.openxmlformats-officedocument.presentationml.notesSlide+xml"/>
  <Override PartName="/ppt/notesSlides/notesSlide33.xml" ContentType="application/vnd.openxmlformats-officedocument.presentationml.notesSlide+xml"/>
  <Override PartName="/ppt/notesSlides/notesSlide32.xml" ContentType="application/vnd.openxmlformats-officedocument.presentationml.notesSlide+xml"/>
  <Override PartName="/ppt/theme/theme1.xml" ContentType="application/vnd.openxmlformats-officedocument.them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theme/theme3.xml" ContentType="application/vnd.openxmlformats-officedocument.theme+xml"/>
  <Override PartName="/ppt/theme/theme2.xml" ContentType="application/vnd.openxmlformats-officedocument.theme+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custom.xml" ContentType="application/vnd.openxmlformats-officedocument.custom-propertie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embedTrueTypeFonts="1" saveSubsetFonts="1">
  <p:sldMasterIdLst>
    <p:sldMasterId id="2147483857" r:id="rId1"/>
  </p:sldMasterIdLst>
  <p:notesMasterIdLst>
    <p:notesMasterId r:id="rId52"/>
  </p:notesMasterIdLst>
  <p:handoutMasterIdLst>
    <p:handoutMasterId r:id="rId53"/>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Lst>
  <p:sldSz cx="12192000" cy="6858000"/>
  <p:notesSz cx="6797675" cy="9926638"/>
  <p:embeddedFontLst>
    <p:embeddedFont>
      <p:font typeface="微软雅黑" panose="020B0503020204020204" pitchFamily="34" charset="-122"/>
      <p:regular r:id="rId54"/>
      <p:bold r:id="rId55"/>
    </p:embeddedFont>
    <p:embeddedFont>
      <p:font typeface="Huawei Sans" panose="020C0503030203020204" pitchFamily="34" charset="0"/>
      <p:regular r:id="rId56"/>
      <p:bold r:id="rId57"/>
    </p:embeddedFont>
    <p:embeddedFont>
      <p:font typeface="方正兰亭黑简体" panose="02000000000000000000" pitchFamily="2" charset="-122"/>
      <p:regular r:id="rId58"/>
    </p:embeddedFont>
  </p:embeddedFontLst>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C7061"/>
    <a:srgbClr val="F3FBFE"/>
    <a:srgbClr val="99DFF9"/>
    <a:srgbClr val="151515"/>
    <a:srgbClr val="C7000B"/>
    <a:srgbClr val="575756"/>
    <a:srgbClr val="FFFFFF"/>
    <a:srgbClr val="DD4654"/>
    <a:srgbClr val="F3D2D5"/>
    <a:srgbClr val="E6A8A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484" autoAdjust="0"/>
    <p:restoredTop sz="64982" autoAdjust="0"/>
  </p:normalViewPr>
  <p:slideViewPr>
    <p:cSldViewPr snapToGrid="0" snapToObjects="1">
      <p:cViewPr>
        <p:scale>
          <a:sx n="70" d="100"/>
          <a:sy n="70" d="100"/>
        </p:scale>
        <p:origin x="576" y="7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76" d="100"/>
          <a:sy n="76" d="100"/>
        </p:scale>
        <p:origin x="2184" y="108"/>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font" Target="fonts/font2.fntdata"/><Relationship Id="rId63" Type="http://schemas.openxmlformats.org/officeDocument/2006/relationships/customXml" Target="../customXml/item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handoutMaster" Target="handoutMasters/handoutMaster1.xml"/><Relationship Id="rId58" Type="http://schemas.openxmlformats.org/officeDocument/2006/relationships/font" Target="fonts/font5.fntdata"/><Relationship Id="rId5" Type="http://schemas.openxmlformats.org/officeDocument/2006/relationships/slide" Target="slides/slide4.xml"/><Relationship Id="rId61"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font" Target="fonts/font3.fntdata"/><Relationship Id="rId64" Type="http://schemas.openxmlformats.org/officeDocument/2006/relationships/customXml" Target="../customXml/item2.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1.fntdata"/><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font" Target="fonts/font4.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60" Type="http://schemas.openxmlformats.org/officeDocument/2006/relationships/viewProps" Target="viewProps.xml"/><Relationship Id="rId65" Type="http://schemas.openxmlformats.org/officeDocument/2006/relationships/customXml" Target="../customXml/item3.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a16="http://schemas.microsoft.com/office/drawing/2014/main" xmlns=""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8/7/2020</a:t>
            </a:fld>
            <a:endParaRPr lang="en-US" dirty="0">
              <a:latin typeface="Huawei Sans" panose="020C0503030203020204" pitchFamily="34" charset="0"/>
            </a:endParaRPr>
          </a:p>
        </p:txBody>
      </p:sp>
      <p:sp>
        <p:nvSpPr>
          <p:cNvPr id="4" name="Footer Placeholder 3">
            <a:extLst>
              <a:ext uri="{FF2B5EF4-FFF2-40B4-BE49-F238E27FC236}">
                <a16:creationId xmlns:a16="http://schemas.microsoft.com/office/drawing/2014/main" xmlns=""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a16="http://schemas.microsoft.com/office/drawing/2014/main" xmlns=""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454896" y="766800"/>
            <a:ext cx="5932800" cy="3337748"/>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454896" y="4603008"/>
            <a:ext cx="5932800" cy="5108400"/>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p:ext uri="{620B2872-D7B9-4A21-9093-7833F8D536E1}">
      <p15:sldGuideLst xmlns:p15="http://schemas.microsoft.com/office/powerpoint/2012/main">
        <p15:guide id="2" orient="horz" pos="2886" userDrawn="1">
          <p15:clr>
            <a:srgbClr val="F26B43"/>
          </p15:clr>
        </p15:guide>
        <p15:guide id="3" orient="horz" pos="482" userDrawn="1">
          <p15:clr>
            <a:srgbClr val="F26B43"/>
          </p15:clr>
        </p15:guide>
        <p15:guide id="4" orient="horz" pos="2591" userDrawn="1">
          <p15:clr>
            <a:srgbClr val="F26B43"/>
          </p15:clr>
        </p15:guide>
        <p15:guide id="5" orient="horz" pos="2160" userDrawn="1">
          <p15:clr>
            <a:srgbClr val="F26B43"/>
          </p15:clr>
        </p15:guide>
        <p15:guide id="6" pos="4021" userDrawn="1">
          <p15:clr>
            <a:srgbClr val="F26B43"/>
          </p15:clr>
        </p15:guide>
        <p15:guide id="7" pos="279" userDrawn="1">
          <p15:clr>
            <a:srgbClr val="F26B43"/>
          </p15:clr>
        </p15:guide>
        <p15:guide id="8" pos="2139"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413889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472782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en-US" altLang="zh-CN" dirty="0" smtClean="0">
              <a:latin typeface="Huawei Sans" panose="020C0503030203020204" pitchFamily="34" charset="0"/>
            </a:endParaRPr>
          </a:p>
        </p:txBody>
      </p:sp>
    </p:spTree>
    <p:extLst>
      <p:ext uri="{BB962C8B-B14F-4D97-AF65-F5344CB8AC3E}">
        <p14:creationId xmlns:p14="http://schemas.microsoft.com/office/powerpoint/2010/main" val="28939370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dirty="0">
                <a:latin typeface="Huawei Sans" panose="020C0503030203020204" pitchFamily="34" charset="0"/>
              </a:rPr>
              <a:t>RFC 2547 defines three inter-AS VPN solutions:</a:t>
            </a:r>
          </a:p>
          <a:p>
            <a:pPr lvl="1"/>
            <a:r>
              <a:rPr lang="en-US" dirty="0">
                <a:latin typeface="Huawei Sans" panose="020C0503030203020204" pitchFamily="34" charset="0"/>
              </a:rPr>
              <a:t>Inter-AS VPN Option A (inter-provider backbones Option A) mode: The inter-AS VPN manages its own VPN routes through dedicated interfaces between AS boundary routers (ASBRs). This mode is also called VRF-to-VRF.</a:t>
            </a:r>
          </a:p>
          <a:p>
            <a:pPr lvl="1"/>
            <a:r>
              <a:rPr lang="en-US" dirty="0">
                <a:latin typeface="Huawei Sans" panose="020C0503030203020204" pitchFamily="34" charset="0"/>
              </a:rPr>
              <a:t>Inter-AS VPN Option B (inter-provider backbones Option B) mode: ASBRs use MP-EBGP to </a:t>
            </a:r>
            <a:r>
              <a:rPr lang="en-US" dirty="0" smtClean="0">
                <a:latin typeface="Huawei Sans" panose="020C0503030203020204" pitchFamily="34" charset="0"/>
              </a:rPr>
              <a:t>advertise labeled </a:t>
            </a:r>
            <a:r>
              <a:rPr lang="en-US" dirty="0">
                <a:latin typeface="Huawei Sans" panose="020C0503030203020204" pitchFamily="34" charset="0"/>
              </a:rPr>
              <a:t>VPNv4 routes. This mode is also called EBGP redistribution of labeled VPN-IPv4 routes.</a:t>
            </a:r>
          </a:p>
          <a:p>
            <a:pPr lvl="1"/>
            <a:r>
              <a:rPr lang="en-US" dirty="0">
                <a:latin typeface="Huawei Sans" panose="020C0503030203020204" pitchFamily="34" charset="0"/>
              </a:rPr>
              <a:t>Inter-AS VPN Option C (inter-provider backbones Option C): PEs use multi-hop MP-EBGP to advertise VPNv4 routes, which are also called multi-hop EBGP redistribution of labeled VPN-IPv4 routes.</a:t>
            </a:r>
          </a:p>
          <a:p>
            <a:pPr lvl="0"/>
            <a:r>
              <a:rPr lang="en-US" dirty="0">
                <a:latin typeface="Huawei Sans" panose="020C0503030203020204" pitchFamily="34" charset="0"/>
              </a:rPr>
              <a:t>For more information about inter-AS MPLS VPN, see materials of the related </a:t>
            </a:r>
            <a:r>
              <a:rPr lang="en-US" dirty="0" smtClean="0">
                <a:latin typeface="Huawei Sans" panose="020C0503030203020204" pitchFamily="34" charset="0"/>
              </a:rPr>
              <a:t>HCIE-Datacom </a:t>
            </a:r>
            <a:r>
              <a:rPr lang="en-US" dirty="0">
                <a:latin typeface="Huawei Sans" panose="020C0503030203020204" pitchFamily="34" charset="0"/>
              </a:rPr>
              <a:t>courses.</a:t>
            </a:r>
          </a:p>
          <a:p>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41434172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1787368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dirty="0">
                <a:latin typeface="Huawei Sans" panose="020C0503030203020204" pitchFamily="34" charset="0"/>
              </a:rPr>
              <a:t>Note: This course describes only the non-inter-AS MPLS VPN deployment.</a:t>
            </a:r>
          </a:p>
        </p:txBody>
      </p:sp>
    </p:spTree>
    <p:extLst>
      <p:ext uri="{BB962C8B-B14F-4D97-AF65-F5344CB8AC3E}">
        <p14:creationId xmlns:p14="http://schemas.microsoft.com/office/powerpoint/2010/main" val="30983513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538377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937925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253937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40197838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83560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99887234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7143151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dirty="0">
                <a:latin typeface="Huawei Sans" panose="020C0503030203020204" pitchFamily="34" charset="0"/>
              </a:rPr>
              <a:t>Note: 192.168.100.1 and 192.168.200.1 are the IP addresses of the interfaces on CE1 and CE3, respectively, that are used to set up the BGP peer relationship with PE1.</a:t>
            </a:r>
          </a:p>
        </p:txBody>
      </p:sp>
    </p:spTree>
    <p:extLst>
      <p:ext uri="{BB962C8B-B14F-4D97-AF65-F5344CB8AC3E}">
        <p14:creationId xmlns:p14="http://schemas.microsoft.com/office/powerpoint/2010/main" val="37497325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9440645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62795438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53565211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8308164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dirty="0">
                <a:latin typeface="Huawei Sans" panose="020C0503030203020204" pitchFamily="34" charset="0"/>
              </a:rPr>
              <a:t>The process of advertising routes from Spoke-CE1 to Spoke-CE2 is as follows:</a:t>
            </a:r>
          </a:p>
          <a:p>
            <a:pPr marL="588600" lvl="1" indent="-228600">
              <a:buFont typeface="+mj-lt"/>
              <a:buAutoNum type="arabicPeriod"/>
            </a:pPr>
            <a:r>
              <a:rPr lang="en-US" dirty="0">
                <a:latin typeface="Huawei Sans" panose="020C0503030203020204" pitchFamily="34" charset="0"/>
              </a:rPr>
              <a:t>Spoke-CE1 advertises a route to Spoke-PE1 through EBGP.</a:t>
            </a:r>
          </a:p>
          <a:p>
            <a:pPr marL="588600" lvl="1" indent="-228600">
              <a:buFont typeface="+mj-lt"/>
              <a:buAutoNum type="arabicPeriod"/>
            </a:pPr>
            <a:r>
              <a:rPr lang="en-US" dirty="0">
                <a:latin typeface="Huawei Sans" panose="020C0503030203020204" pitchFamily="34" charset="0"/>
              </a:rPr>
              <a:t>Spoke-PE1 advertises the route to the Hub-PE through IBGP.</a:t>
            </a:r>
          </a:p>
          <a:p>
            <a:pPr marL="588600" lvl="1" indent="-228600">
              <a:buFont typeface="+mj-lt"/>
              <a:buAutoNum type="arabicPeriod"/>
            </a:pPr>
            <a:r>
              <a:rPr lang="en-US" dirty="0">
                <a:latin typeface="Huawei Sans" panose="020C0503030203020204" pitchFamily="34" charset="0"/>
              </a:rPr>
              <a:t>The Hub-PE imports the route into the </a:t>
            </a:r>
            <a:r>
              <a:rPr lang="en-US" dirty="0" err="1">
                <a:latin typeface="Huawei Sans" panose="020C0503030203020204" pitchFamily="34" charset="0"/>
              </a:rPr>
              <a:t>VPN_in</a:t>
            </a:r>
            <a:r>
              <a:rPr lang="en-US" dirty="0">
                <a:latin typeface="Huawei Sans" panose="020C0503030203020204" pitchFamily="34" charset="0"/>
              </a:rPr>
              <a:t> routing table through the import RT attribute of the VPN instance (</a:t>
            </a:r>
            <a:r>
              <a:rPr lang="en-US" dirty="0" err="1">
                <a:latin typeface="Huawei Sans" panose="020C0503030203020204" pitchFamily="34" charset="0"/>
              </a:rPr>
              <a:t>VPN_in</a:t>
            </a:r>
            <a:r>
              <a:rPr lang="en-US" dirty="0">
                <a:latin typeface="Huawei Sans" panose="020C0503030203020204" pitchFamily="34" charset="0"/>
              </a:rPr>
              <a:t>), and then advertises the route to the Hub-CE through EBGP.</a:t>
            </a:r>
          </a:p>
          <a:p>
            <a:pPr marL="588600" lvl="1" indent="-228600">
              <a:buFont typeface="+mj-lt"/>
              <a:buAutoNum type="arabicPeriod"/>
            </a:pPr>
            <a:r>
              <a:rPr lang="en-US" dirty="0">
                <a:latin typeface="Huawei Sans" panose="020C0503030203020204" pitchFamily="34" charset="0"/>
              </a:rPr>
              <a:t>The Hub-CE learns the route through the EBGP connection and advertises the route to the VPN instance (</a:t>
            </a:r>
            <a:r>
              <a:rPr lang="en-US" dirty="0" err="1">
                <a:latin typeface="Huawei Sans" panose="020C0503030203020204" pitchFamily="34" charset="0"/>
              </a:rPr>
              <a:t>VPN_out</a:t>
            </a:r>
            <a:r>
              <a:rPr lang="en-US" dirty="0">
                <a:latin typeface="Huawei Sans" panose="020C0503030203020204" pitchFamily="34" charset="0"/>
              </a:rPr>
              <a:t>) of the Hub-PE through another EBGP connection.</a:t>
            </a:r>
          </a:p>
          <a:p>
            <a:pPr marL="588600" lvl="1" indent="-228600">
              <a:buFont typeface="+mj-lt"/>
              <a:buAutoNum type="arabicPeriod"/>
            </a:pPr>
            <a:r>
              <a:rPr lang="en-US" dirty="0">
                <a:latin typeface="Huawei Sans" panose="020C0503030203020204" pitchFamily="34" charset="0"/>
              </a:rPr>
              <a:t>The Hub-PE advertises the route with the export RT attribute of </a:t>
            </a:r>
            <a:r>
              <a:rPr lang="en-US" dirty="0" err="1">
                <a:latin typeface="Huawei Sans" panose="020C0503030203020204" pitchFamily="34" charset="0"/>
              </a:rPr>
              <a:t>VPN_out</a:t>
            </a:r>
            <a:r>
              <a:rPr lang="en-US" dirty="0">
                <a:latin typeface="Huawei Sans" panose="020C0503030203020204" pitchFamily="34" charset="0"/>
              </a:rPr>
              <a:t> to all Spoke-PEs.</a:t>
            </a:r>
          </a:p>
          <a:p>
            <a:pPr marL="588600" lvl="1" indent="-228600">
              <a:buFont typeface="+mj-lt"/>
              <a:buAutoNum type="arabicPeriod"/>
            </a:pPr>
            <a:r>
              <a:rPr lang="en-US" dirty="0">
                <a:latin typeface="Huawei Sans" panose="020C0503030203020204" pitchFamily="34" charset="0"/>
              </a:rPr>
              <a:t>Spoke-PE2 advertises the route to Spoke-CE2 through EBGP.</a:t>
            </a: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292002490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221853181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dirty="0">
                <a:latin typeface="Huawei Sans" panose="020C0503030203020204" pitchFamily="34" charset="0"/>
              </a:rPr>
              <a:t>The process of advertising routes from Spoke-CE1 to Spoke-CE2 is as follows:</a:t>
            </a:r>
          </a:p>
          <a:p>
            <a:pPr marL="588600" lvl="1" indent="-228600">
              <a:buFont typeface="+mj-lt"/>
              <a:buAutoNum type="arabicPeriod"/>
            </a:pPr>
            <a:r>
              <a:rPr lang="en-US" dirty="0">
                <a:latin typeface="Huawei Sans" panose="020C0503030203020204" pitchFamily="34" charset="0"/>
              </a:rPr>
              <a:t>Spoke-CE1 advertises a route to Spoke-PE1 through OSPF 100.</a:t>
            </a:r>
          </a:p>
          <a:p>
            <a:pPr marL="588600" lvl="1" indent="-228600">
              <a:buFont typeface="+mj-lt"/>
              <a:buAutoNum type="arabicPeriod"/>
            </a:pPr>
            <a:r>
              <a:rPr lang="en-US" dirty="0">
                <a:latin typeface="Huawei Sans" panose="020C0503030203020204" pitchFamily="34" charset="0"/>
              </a:rPr>
              <a:t>Spoke-PE1 advertises the route to the Hub-PE through IBGP.</a:t>
            </a:r>
          </a:p>
          <a:p>
            <a:pPr marL="588600" lvl="1" indent="-228600">
              <a:buFont typeface="+mj-lt"/>
              <a:buAutoNum type="arabicPeriod"/>
            </a:pPr>
            <a:r>
              <a:rPr lang="en-US" dirty="0">
                <a:latin typeface="Huawei Sans" panose="020C0503030203020204" pitchFamily="34" charset="0"/>
              </a:rPr>
              <a:t>The Hub-PE imports the route to the </a:t>
            </a:r>
            <a:r>
              <a:rPr lang="en-US" dirty="0" err="1">
                <a:latin typeface="Huawei Sans" panose="020C0503030203020204" pitchFamily="34" charset="0"/>
              </a:rPr>
              <a:t>VPN_in</a:t>
            </a:r>
            <a:r>
              <a:rPr lang="en-US" dirty="0">
                <a:latin typeface="Huawei Sans" panose="020C0503030203020204" pitchFamily="34" charset="0"/>
              </a:rPr>
              <a:t> routing table through the import RT attribute of the VPN instance (</a:t>
            </a:r>
            <a:r>
              <a:rPr lang="en-US" dirty="0" err="1">
                <a:latin typeface="Huawei Sans" panose="020C0503030203020204" pitchFamily="34" charset="0"/>
              </a:rPr>
              <a:t>VPN_in</a:t>
            </a:r>
            <a:r>
              <a:rPr lang="en-US" dirty="0">
                <a:latin typeface="Huawei Sans" panose="020C0503030203020204" pitchFamily="34" charset="0"/>
              </a:rPr>
              <a:t>). After </a:t>
            </a:r>
            <a:r>
              <a:rPr lang="en-US" dirty="0" smtClean="0">
                <a:latin typeface="Huawei Sans" panose="020C0503030203020204" pitchFamily="34" charset="0"/>
              </a:rPr>
              <a:t>the BGP route is </a:t>
            </a:r>
            <a:r>
              <a:rPr lang="en-US" dirty="0">
                <a:latin typeface="Huawei Sans" panose="020C0503030203020204" pitchFamily="34" charset="0"/>
              </a:rPr>
              <a:t>imported into OSPF 100, the </a:t>
            </a:r>
            <a:r>
              <a:rPr lang="en-US" dirty="0" smtClean="0">
                <a:latin typeface="Huawei Sans" panose="020C0503030203020204" pitchFamily="34" charset="0"/>
              </a:rPr>
              <a:t>route </a:t>
            </a:r>
            <a:r>
              <a:rPr lang="en-US" dirty="0">
                <a:latin typeface="Huawei Sans" panose="020C0503030203020204" pitchFamily="34" charset="0"/>
              </a:rPr>
              <a:t>transmitted from Spoke-PE1 </a:t>
            </a:r>
            <a:r>
              <a:rPr lang="en-US" dirty="0" smtClean="0">
                <a:latin typeface="Huawei Sans" panose="020C0503030203020204" pitchFamily="34" charset="0"/>
              </a:rPr>
              <a:t>is </a:t>
            </a:r>
            <a:r>
              <a:rPr lang="en-US" dirty="0">
                <a:latin typeface="Huawei Sans" panose="020C0503030203020204" pitchFamily="34" charset="0"/>
              </a:rPr>
              <a:t>advertised to the Hub-CE.</a:t>
            </a:r>
          </a:p>
          <a:p>
            <a:pPr marL="588600" lvl="1" indent="-228600">
              <a:buFont typeface="+mj-lt"/>
              <a:buAutoNum type="arabicPeriod"/>
            </a:pPr>
            <a:r>
              <a:rPr lang="en-US" dirty="0">
                <a:latin typeface="Huawei Sans" panose="020C0503030203020204" pitchFamily="34" charset="0"/>
              </a:rPr>
              <a:t>The Hub-CE receives the route through OSPF 100. After route import is configured, the route is advertised to OSPF 200, and then OSPF 200 advertises the route to the Hub-PE.</a:t>
            </a:r>
          </a:p>
          <a:p>
            <a:pPr marL="588600" lvl="1" indent="-228600">
              <a:buFont typeface="+mj-lt"/>
              <a:buAutoNum type="arabicPeriod"/>
            </a:pPr>
            <a:r>
              <a:rPr lang="en-US" dirty="0">
                <a:latin typeface="Huawei Sans" panose="020C0503030203020204" pitchFamily="34" charset="0"/>
              </a:rPr>
              <a:t>The </a:t>
            </a:r>
            <a:r>
              <a:rPr lang="en-US" dirty="0" smtClean="0">
                <a:latin typeface="Huawei Sans" panose="020C0503030203020204" pitchFamily="34" charset="0"/>
              </a:rPr>
              <a:t>VPN instance </a:t>
            </a:r>
            <a:r>
              <a:rPr lang="en-US" dirty="0">
                <a:latin typeface="Huawei Sans" panose="020C0503030203020204" pitchFamily="34" charset="0"/>
              </a:rPr>
              <a:t>(</a:t>
            </a:r>
            <a:r>
              <a:rPr lang="en-US" dirty="0" err="1">
                <a:latin typeface="Huawei Sans" panose="020C0503030203020204" pitchFamily="34" charset="0"/>
              </a:rPr>
              <a:t>VPN_out</a:t>
            </a:r>
            <a:r>
              <a:rPr lang="en-US" dirty="0">
                <a:latin typeface="Huawei Sans" panose="020C0503030203020204" pitchFamily="34" charset="0"/>
              </a:rPr>
              <a:t>) of the Hub-PE imports the route of OSPF 200 multi-instance and advertises the route with the export RT attribute to all Spoke-PEs.</a:t>
            </a:r>
          </a:p>
          <a:p>
            <a:pPr marL="588600" lvl="1" indent="-228600">
              <a:buFont typeface="+mj-lt"/>
              <a:buAutoNum type="arabicPeriod"/>
            </a:pPr>
            <a:r>
              <a:rPr lang="en-US" dirty="0">
                <a:latin typeface="Huawei Sans" panose="020C0503030203020204" pitchFamily="34" charset="0"/>
              </a:rPr>
              <a:t>Spoke-PE2 advertises the route to Spoke-CE2 through OSPF 100.</a:t>
            </a: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396251182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9382836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dirty="0">
                <a:latin typeface="Huawei Sans" panose="020C0503030203020204" pitchFamily="34" charset="0"/>
              </a:rPr>
              <a:t>Note: Unless otherwise specified, MPLS VPN in this document indicates BGP/MPLS IP VPN.</a:t>
            </a:r>
          </a:p>
        </p:txBody>
      </p:sp>
    </p:spTree>
    <p:extLst>
      <p:ext uri="{BB962C8B-B14F-4D97-AF65-F5344CB8AC3E}">
        <p14:creationId xmlns:p14="http://schemas.microsoft.com/office/powerpoint/2010/main" val="271022782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dirty="0">
                <a:latin typeface="Huawei Sans" panose="020C0503030203020204" pitchFamily="34" charset="0"/>
              </a:rPr>
              <a:t>The process of advertising routes from Spoke-CE1 to Spoke-CE2 is as follows:</a:t>
            </a:r>
          </a:p>
          <a:p>
            <a:pPr marL="588600" lvl="1" indent="-228600">
              <a:buFont typeface="+mj-lt"/>
              <a:buAutoNum type="arabicPeriod"/>
            </a:pPr>
            <a:r>
              <a:rPr lang="en-US" dirty="0">
                <a:latin typeface="Huawei Sans" panose="020C0503030203020204" pitchFamily="34" charset="0"/>
              </a:rPr>
              <a:t>Spoke-CE1 advertises a route to Spoke-PE1 through OSPF 100.</a:t>
            </a:r>
          </a:p>
          <a:p>
            <a:pPr marL="588600" lvl="1" indent="-228600">
              <a:buFont typeface="+mj-lt"/>
              <a:buAutoNum type="arabicPeriod"/>
            </a:pPr>
            <a:r>
              <a:rPr lang="en-US" dirty="0">
                <a:latin typeface="Huawei Sans" panose="020C0503030203020204" pitchFamily="34" charset="0"/>
              </a:rPr>
              <a:t>Spoke-PE1 advertises the route to the Hub-PE through IBGP.</a:t>
            </a:r>
          </a:p>
          <a:p>
            <a:pPr marL="588600" marR="0" lvl="1" indent="-228600" algn="l" defTabSz="1219304" rtl="0" eaLnBrk="1" fontAlgn="auto" latinLnBrk="0" hangingPunct="1">
              <a:lnSpc>
                <a:spcPct val="125000"/>
              </a:lnSpc>
              <a:spcBef>
                <a:spcPts val="0"/>
              </a:spcBef>
              <a:spcAft>
                <a:spcPts val="600"/>
              </a:spcAft>
              <a:buClrTx/>
              <a:buSzTx/>
              <a:buFont typeface="+mj-lt"/>
              <a:buAutoNum type="arabicPeriod"/>
              <a:tabLst/>
              <a:defRPr/>
            </a:pPr>
            <a:r>
              <a:rPr lang="en-US" dirty="0">
                <a:latin typeface="Huawei Sans" panose="020C0503030203020204" pitchFamily="34" charset="0"/>
              </a:rPr>
              <a:t>The Hub-PE imports the route into the </a:t>
            </a:r>
            <a:r>
              <a:rPr lang="en-US" dirty="0" err="1">
                <a:latin typeface="Huawei Sans" panose="020C0503030203020204" pitchFamily="34" charset="0"/>
              </a:rPr>
              <a:t>VPN_in</a:t>
            </a:r>
            <a:r>
              <a:rPr lang="en-US" dirty="0">
                <a:latin typeface="Huawei Sans" panose="020C0503030203020204" pitchFamily="34" charset="0"/>
              </a:rPr>
              <a:t> routing table through the import RT attribute of the VPN instance (</a:t>
            </a:r>
            <a:r>
              <a:rPr lang="en-US" dirty="0" err="1">
                <a:latin typeface="Huawei Sans" panose="020C0503030203020204" pitchFamily="34" charset="0"/>
              </a:rPr>
              <a:t>VPN_in</a:t>
            </a:r>
            <a:r>
              <a:rPr lang="en-US" dirty="0">
                <a:latin typeface="Huawei Sans" panose="020C0503030203020204" pitchFamily="34" charset="0"/>
              </a:rPr>
              <a:t>), and then advertises the route to the Hub-CE through EBGP.</a:t>
            </a:r>
          </a:p>
          <a:p>
            <a:pPr marL="588600" marR="0" lvl="1" indent="-228600" algn="l" defTabSz="1219304" rtl="0" eaLnBrk="1" fontAlgn="auto" latinLnBrk="0" hangingPunct="1">
              <a:lnSpc>
                <a:spcPct val="125000"/>
              </a:lnSpc>
              <a:spcBef>
                <a:spcPts val="0"/>
              </a:spcBef>
              <a:spcAft>
                <a:spcPts val="600"/>
              </a:spcAft>
              <a:buClrTx/>
              <a:buSzTx/>
              <a:buFont typeface="+mj-lt"/>
              <a:buAutoNum type="arabicPeriod"/>
              <a:tabLst/>
              <a:defRPr/>
            </a:pPr>
            <a:r>
              <a:rPr lang="en-US" dirty="0">
                <a:latin typeface="Huawei Sans" panose="020C0503030203020204" pitchFamily="34" charset="0"/>
              </a:rPr>
              <a:t>The Hub-CE learns the route through the EBGP connection and advertises the route to the VPN instance (</a:t>
            </a:r>
            <a:r>
              <a:rPr lang="en-US" dirty="0" err="1">
                <a:latin typeface="Huawei Sans" panose="020C0503030203020204" pitchFamily="34" charset="0"/>
              </a:rPr>
              <a:t>VPN_out</a:t>
            </a:r>
            <a:r>
              <a:rPr lang="en-US" dirty="0">
                <a:latin typeface="Huawei Sans" panose="020C0503030203020204" pitchFamily="34" charset="0"/>
              </a:rPr>
              <a:t>) of the Hub-PE through another EBGP connection.</a:t>
            </a:r>
          </a:p>
          <a:p>
            <a:pPr marL="588600" lvl="1" indent="-228600">
              <a:buFont typeface="+mj-lt"/>
              <a:buAutoNum type="arabicPeriod"/>
            </a:pPr>
            <a:r>
              <a:rPr lang="en-US" dirty="0">
                <a:latin typeface="Huawei Sans" panose="020C0503030203020204" pitchFamily="34" charset="0"/>
              </a:rPr>
              <a:t>The Hub-PE advertises the route with the export RT attribute of </a:t>
            </a:r>
            <a:r>
              <a:rPr lang="en-US" dirty="0" err="1">
                <a:latin typeface="Huawei Sans" panose="020C0503030203020204" pitchFamily="34" charset="0"/>
              </a:rPr>
              <a:t>VPN_out</a:t>
            </a:r>
            <a:r>
              <a:rPr lang="en-US" dirty="0">
                <a:latin typeface="Huawei Sans" panose="020C0503030203020204" pitchFamily="34" charset="0"/>
              </a:rPr>
              <a:t> to Spoke-PE2.</a:t>
            </a:r>
          </a:p>
          <a:p>
            <a:pPr marL="588600" marR="0" lvl="1" indent="-228600" algn="l" defTabSz="1219304" rtl="0" eaLnBrk="1" fontAlgn="auto" latinLnBrk="0" hangingPunct="1">
              <a:lnSpc>
                <a:spcPct val="125000"/>
              </a:lnSpc>
              <a:spcBef>
                <a:spcPts val="0"/>
              </a:spcBef>
              <a:spcAft>
                <a:spcPts val="600"/>
              </a:spcAft>
              <a:buClrTx/>
              <a:buSzTx/>
              <a:buFont typeface="+mj-lt"/>
              <a:buAutoNum type="arabicPeriod"/>
              <a:tabLst/>
              <a:defRPr/>
            </a:pPr>
            <a:r>
              <a:rPr lang="en-US" dirty="0">
                <a:latin typeface="Huawei Sans" panose="020C0503030203020204" pitchFamily="34" charset="0"/>
              </a:rPr>
              <a:t>Spoke-PE2 advertises the route to Spoke-CE2 through OSPF 100.</a:t>
            </a:r>
          </a:p>
          <a:p>
            <a:pPr marL="588600" lvl="1" indent="-228600">
              <a:buFont typeface="+mj-lt"/>
              <a:buAutoNum type="arabicPeriod"/>
            </a:pPr>
            <a:endParaRPr lang="zh-CN" altLang="en-US" dirty="0" smtClean="0">
              <a:latin typeface="Huawei Sans" panose="020C0503030203020204" pitchFamily="34" charset="0"/>
            </a:endParaRP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106802248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a:lnSpc>
                <a:spcPct val="100000"/>
              </a:lnSpc>
            </a:pPr>
            <a:r>
              <a:rPr lang="en-US" dirty="0">
                <a:latin typeface="Huawei Sans" panose="020C0503030203020204" pitchFamily="34" charset="0"/>
              </a:rPr>
              <a:t>The following takes the advertisement of the route destined for 192.168.1.0/24 from Spoke-CE1 to Spoke-CE2 as an example. The process is as follows:</a:t>
            </a:r>
          </a:p>
          <a:p>
            <a:pPr marL="588600" lvl="1" indent="-228600">
              <a:lnSpc>
                <a:spcPct val="100000"/>
              </a:lnSpc>
              <a:buFont typeface="+mj-lt"/>
              <a:buAutoNum type="arabicPeriod"/>
            </a:pPr>
            <a:r>
              <a:rPr lang="en-US" dirty="0">
                <a:latin typeface="Huawei Sans" panose="020C0503030203020204" pitchFamily="34" charset="0"/>
              </a:rPr>
              <a:t>Spoke-CE1 advertises a route to Spoke-PE1 through EBGP.</a:t>
            </a:r>
          </a:p>
          <a:p>
            <a:pPr marL="588600" lvl="1" indent="-228600">
              <a:lnSpc>
                <a:spcPct val="100000"/>
              </a:lnSpc>
              <a:buFont typeface="+mj-lt"/>
              <a:buAutoNum type="arabicPeriod"/>
            </a:pPr>
            <a:r>
              <a:rPr lang="en-US" dirty="0">
                <a:latin typeface="Huawei Sans" panose="020C0503030203020204" pitchFamily="34" charset="0"/>
              </a:rPr>
              <a:t>Spoke-PE1 advertises the route to the Hub-PE through IBGP.</a:t>
            </a:r>
          </a:p>
          <a:p>
            <a:pPr marL="588600" lvl="1" indent="-228600">
              <a:lnSpc>
                <a:spcPct val="100000"/>
              </a:lnSpc>
              <a:buFont typeface="+mj-lt"/>
              <a:buAutoNum type="arabicPeriod"/>
            </a:pPr>
            <a:r>
              <a:rPr lang="en-US" dirty="0">
                <a:latin typeface="Huawei Sans" panose="020C0503030203020204" pitchFamily="34" charset="0"/>
              </a:rPr>
              <a:t>The Hub-PE imports the route to the </a:t>
            </a:r>
            <a:r>
              <a:rPr lang="en-US" dirty="0" err="1">
                <a:latin typeface="Huawei Sans" panose="020C0503030203020204" pitchFamily="34" charset="0"/>
              </a:rPr>
              <a:t>VPN_in</a:t>
            </a:r>
            <a:r>
              <a:rPr lang="en-US" dirty="0">
                <a:latin typeface="Huawei Sans" panose="020C0503030203020204" pitchFamily="34" charset="0"/>
              </a:rPr>
              <a:t> routing table through the import RT attribute of the </a:t>
            </a:r>
            <a:r>
              <a:rPr lang="en-US" dirty="0" smtClean="0">
                <a:latin typeface="Huawei Sans" panose="020C0503030203020204" pitchFamily="34" charset="0"/>
              </a:rPr>
              <a:t>VPN instance </a:t>
            </a:r>
            <a:r>
              <a:rPr lang="en-US" dirty="0">
                <a:latin typeface="Huawei Sans" panose="020C0503030203020204" pitchFamily="34" charset="0"/>
              </a:rPr>
              <a:t>(</a:t>
            </a:r>
            <a:r>
              <a:rPr lang="en-US" dirty="0" err="1">
                <a:latin typeface="Huawei Sans" panose="020C0503030203020204" pitchFamily="34" charset="0"/>
              </a:rPr>
              <a:t>VPN_in</a:t>
            </a:r>
            <a:r>
              <a:rPr lang="en-US" dirty="0">
                <a:latin typeface="Huawei Sans" panose="020C0503030203020204" pitchFamily="34" charset="0"/>
              </a:rPr>
              <a:t>) and advertises the route to the Hub-CE through </a:t>
            </a:r>
            <a:r>
              <a:rPr lang="en-US" dirty="0" smtClean="0">
                <a:latin typeface="Huawei Sans" panose="020C0503030203020204" pitchFamily="34" charset="0"/>
              </a:rPr>
              <a:t>OSPF 100.</a:t>
            </a:r>
            <a:endParaRPr lang="en-US" dirty="0">
              <a:latin typeface="Huawei Sans" panose="020C0503030203020204" pitchFamily="34" charset="0"/>
            </a:endParaRPr>
          </a:p>
          <a:p>
            <a:pPr marL="588600" lvl="1" indent="-228600">
              <a:lnSpc>
                <a:spcPct val="100000"/>
              </a:lnSpc>
              <a:buFont typeface="+mj-lt"/>
              <a:buAutoNum type="arabicPeriod"/>
            </a:pPr>
            <a:r>
              <a:rPr lang="en-US" dirty="0">
                <a:latin typeface="Huawei Sans" panose="020C0503030203020204" pitchFamily="34" charset="0"/>
              </a:rPr>
              <a:t>Hub-CE learns the route through OSPF 100 and advertises </a:t>
            </a:r>
            <a:r>
              <a:rPr lang="en-US" dirty="0" smtClean="0">
                <a:latin typeface="Huawei Sans" panose="020C0503030203020204" pitchFamily="34" charset="0"/>
              </a:rPr>
              <a:t>the </a:t>
            </a:r>
            <a:r>
              <a:rPr lang="en-US" dirty="0">
                <a:latin typeface="Huawei Sans" panose="020C0503030203020204" pitchFamily="34" charset="0"/>
              </a:rPr>
              <a:t>route to the Hub-PE through OSPF 200.</a:t>
            </a:r>
          </a:p>
          <a:p>
            <a:pPr marL="588600" lvl="1" indent="-228600">
              <a:lnSpc>
                <a:spcPct val="100000"/>
              </a:lnSpc>
              <a:buFont typeface="+mj-lt"/>
              <a:buAutoNum type="arabicPeriod"/>
            </a:pPr>
            <a:r>
              <a:rPr lang="en-US" dirty="0">
                <a:latin typeface="Huawei Sans" panose="020C0503030203020204" pitchFamily="34" charset="0"/>
              </a:rPr>
              <a:t>The </a:t>
            </a:r>
            <a:r>
              <a:rPr lang="en-US" dirty="0" smtClean="0">
                <a:latin typeface="Huawei Sans" panose="020C0503030203020204" pitchFamily="34" charset="0"/>
              </a:rPr>
              <a:t>VPN instance </a:t>
            </a:r>
            <a:r>
              <a:rPr lang="en-US" dirty="0">
                <a:latin typeface="Huawei Sans" panose="020C0503030203020204" pitchFamily="34" charset="0"/>
              </a:rPr>
              <a:t>(</a:t>
            </a:r>
            <a:r>
              <a:rPr lang="en-US" dirty="0" err="1">
                <a:latin typeface="Huawei Sans" panose="020C0503030203020204" pitchFamily="34" charset="0"/>
              </a:rPr>
              <a:t>VPN_out</a:t>
            </a:r>
            <a:r>
              <a:rPr lang="en-US" dirty="0">
                <a:latin typeface="Huawei Sans" panose="020C0503030203020204" pitchFamily="34" charset="0"/>
              </a:rPr>
              <a:t>) of the Hub-PE imports the </a:t>
            </a:r>
            <a:r>
              <a:rPr lang="en-US" dirty="0" smtClean="0">
                <a:latin typeface="Huawei Sans" panose="020C0503030203020204" pitchFamily="34" charset="0"/>
              </a:rPr>
              <a:t>route </a:t>
            </a:r>
            <a:r>
              <a:rPr lang="en-US" dirty="0">
                <a:latin typeface="Huawei Sans" panose="020C0503030203020204" pitchFamily="34" charset="0"/>
              </a:rPr>
              <a:t>of OSPF 200 </a:t>
            </a:r>
            <a:r>
              <a:rPr lang="en-US" dirty="0" smtClean="0">
                <a:latin typeface="Huawei Sans" panose="020C0503030203020204" pitchFamily="34" charset="0"/>
              </a:rPr>
              <a:t>and </a:t>
            </a:r>
            <a:r>
              <a:rPr lang="en-US" dirty="0">
                <a:latin typeface="Huawei Sans" panose="020C0503030203020204" pitchFamily="34" charset="0"/>
              </a:rPr>
              <a:t>advertises the </a:t>
            </a:r>
            <a:r>
              <a:rPr lang="en-US" dirty="0" smtClean="0">
                <a:latin typeface="Huawei Sans" panose="020C0503030203020204" pitchFamily="34" charset="0"/>
              </a:rPr>
              <a:t>route </a:t>
            </a:r>
            <a:r>
              <a:rPr lang="en-US" dirty="0">
                <a:latin typeface="Huawei Sans" panose="020C0503030203020204" pitchFamily="34" charset="0"/>
              </a:rPr>
              <a:t>with the export RT attribute of </a:t>
            </a:r>
            <a:r>
              <a:rPr lang="en-US" dirty="0" err="1">
                <a:latin typeface="Huawei Sans" panose="020C0503030203020204" pitchFamily="34" charset="0"/>
              </a:rPr>
              <a:t>VPN_out</a:t>
            </a:r>
            <a:r>
              <a:rPr lang="en-US" dirty="0">
                <a:latin typeface="Huawei Sans" panose="020C0503030203020204" pitchFamily="34" charset="0"/>
              </a:rPr>
              <a:t> to all Spoke-PEs.</a:t>
            </a:r>
          </a:p>
          <a:p>
            <a:pPr marL="588600" lvl="1" indent="-228600">
              <a:lnSpc>
                <a:spcPct val="100000"/>
              </a:lnSpc>
              <a:buFont typeface="+mj-lt"/>
              <a:buAutoNum type="arabicPeriod"/>
            </a:pPr>
            <a:r>
              <a:rPr lang="en-US" dirty="0">
                <a:latin typeface="Huawei Sans" panose="020C0503030203020204" pitchFamily="34" charset="0"/>
              </a:rPr>
              <a:t>The VPN instance on Spoke-PE2 imports the route based on the import </a:t>
            </a:r>
            <a:r>
              <a:rPr lang="en-US" dirty="0" smtClean="0">
                <a:latin typeface="Huawei Sans" panose="020C0503030203020204" pitchFamily="34" charset="0"/>
              </a:rPr>
              <a:t>RT. </a:t>
            </a:r>
            <a:r>
              <a:rPr lang="en-US" dirty="0">
                <a:latin typeface="Huawei Sans" panose="020C0503030203020204" pitchFamily="34" charset="0"/>
              </a:rPr>
              <a:t>Spoke-PE2 advertises the route to Spoke-CE2 through EBGP.</a:t>
            </a:r>
          </a:p>
          <a:p>
            <a:pPr>
              <a:lnSpc>
                <a:spcPct val="100000"/>
              </a:lnSpc>
            </a:pPr>
            <a:r>
              <a:rPr lang="en-US" dirty="0">
                <a:latin typeface="Huawei Sans" panose="020C0503030203020204" pitchFamily="34" charset="0"/>
              </a:rPr>
              <a:t>The </a:t>
            </a:r>
            <a:r>
              <a:rPr lang="en-US" dirty="0" smtClean="0">
                <a:latin typeface="Huawei Sans" panose="020C0503030203020204" pitchFamily="34" charset="0"/>
              </a:rPr>
              <a:t>VPN instance </a:t>
            </a:r>
            <a:r>
              <a:rPr lang="en-US" dirty="0">
                <a:latin typeface="Huawei Sans" panose="020C0503030203020204" pitchFamily="34" charset="0"/>
              </a:rPr>
              <a:t>(</a:t>
            </a:r>
            <a:r>
              <a:rPr lang="en-US" dirty="0" err="1">
                <a:latin typeface="Huawei Sans" panose="020C0503030203020204" pitchFamily="34" charset="0"/>
              </a:rPr>
              <a:t>VPN_out</a:t>
            </a:r>
            <a:r>
              <a:rPr lang="en-US" dirty="0">
                <a:latin typeface="Huawei Sans" panose="020C0503030203020204" pitchFamily="34" charset="0"/>
              </a:rPr>
              <a:t>) on the Hub-PE advertises the route to Spoke-PE2 and Spoke-PE1 at the same time </a:t>
            </a:r>
            <a:r>
              <a:rPr lang="en-US" dirty="0" smtClean="0">
                <a:latin typeface="Huawei Sans" panose="020C0503030203020204" pitchFamily="34" charset="0"/>
              </a:rPr>
              <a:t>with the </a:t>
            </a:r>
            <a:r>
              <a:rPr lang="en-US" dirty="0">
                <a:latin typeface="Huawei Sans" panose="020C0503030203020204" pitchFamily="34" charset="0"/>
              </a:rPr>
              <a:t>export RT. The route is imported by the Hub-PE through an IGP (OSPF </a:t>
            </a:r>
            <a:r>
              <a:rPr lang="en-US" dirty="0" smtClean="0">
                <a:latin typeface="Huawei Sans" panose="020C0503030203020204" pitchFamily="34" charset="0"/>
              </a:rPr>
              <a:t>200). </a:t>
            </a:r>
            <a:r>
              <a:rPr lang="en-US" dirty="0">
                <a:latin typeface="Huawei Sans" panose="020C0503030203020204" pitchFamily="34" charset="0"/>
              </a:rPr>
              <a:t>Because the IGP route does not carry the </a:t>
            </a:r>
            <a:r>
              <a:rPr lang="en-US" dirty="0" err="1">
                <a:latin typeface="Huawei Sans" panose="020C0503030203020204" pitchFamily="34" charset="0"/>
              </a:rPr>
              <a:t>AS_Path</a:t>
            </a:r>
            <a:r>
              <a:rPr lang="en-US" dirty="0">
                <a:latin typeface="Huawei Sans" panose="020C0503030203020204" pitchFamily="34" charset="0"/>
              </a:rPr>
              <a:t> attribute, the </a:t>
            </a:r>
            <a:r>
              <a:rPr lang="en-US" dirty="0" err="1">
                <a:latin typeface="Huawei Sans" panose="020C0503030203020204" pitchFamily="34" charset="0"/>
              </a:rPr>
              <a:t>AS_Path</a:t>
            </a:r>
            <a:r>
              <a:rPr lang="en-US" dirty="0">
                <a:latin typeface="Huawei Sans" panose="020C0503030203020204" pitchFamily="34" charset="0"/>
              </a:rPr>
              <a:t> attribute is null. The </a:t>
            </a:r>
            <a:r>
              <a:rPr lang="en-US" dirty="0" err="1">
                <a:latin typeface="Huawei Sans" panose="020C0503030203020204" pitchFamily="34" charset="0"/>
              </a:rPr>
              <a:t>AS_Path</a:t>
            </a:r>
            <a:r>
              <a:rPr lang="en-US" dirty="0">
                <a:latin typeface="Huawei Sans" panose="020C0503030203020204" pitchFamily="34" charset="0"/>
              </a:rPr>
              <a:t> of the </a:t>
            </a:r>
            <a:r>
              <a:rPr lang="en-US" dirty="0" smtClean="0">
                <a:latin typeface="Huawei Sans" panose="020C0503030203020204" pitchFamily="34" charset="0"/>
              </a:rPr>
              <a:t>route destined for 192.168.1.0/24 </a:t>
            </a:r>
            <a:r>
              <a:rPr lang="en-US" dirty="0">
                <a:latin typeface="Huawei Sans" panose="020C0503030203020204" pitchFamily="34" charset="0"/>
              </a:rPr>
              <a:t>from Spoke-CE1 is not null. Therefore, the route returned by the Hub-PE takes precedence over the route from Spoke-CE1. As a result, route flapping occurs. </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377519346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32437" y="765175"/>
            <a:ext cx="5932800" cy="8939622"/>
          </a:xfrm>
        </p:spPr>
        <p:txBody>
          <a:bodyPr/>
          <a:lstStyle/>
          <a:p>
            <a:pPr>
              <a:lnSpc>
                <a:spcPct val="100000"/>
              </a:lnSpc>
            </a:pPr>
            <a:r>
              <a:rPr lang="en-US" altLang="zh-CN" dirty="0">
                <a:latin typeface="Huawei Sans" panose="020C0503030203020204" pitchFamily="34" charset="0"/>
              </a:rPr>
              <a:t>The process is as follows:</a:t>
            </a:r>
          </a:p>
          <a:p>
            <a:pPr marL="588600" lvl="1" indent="-228600">
              <a:lnSpc>
                <a:spcPct val="100000"/>
              </a:lnSpc>
              <a:buFont typeface="+mj-lt"/>
              <a:buAutoNum type="arabicPeriod"/>
            </a:pPr>
            <a:r>
              <a:rPr lang="en-US" altLang="zh-CN" dirty="0">
                <a:latin typeface="Huawei Sans" panose="020C0503030203020204" pitchFamily="34" charset="0"/>
              </a:rPr>
              <a:t>The route advertised by Spoke-CE1 becomes a non-optimal route because of the </a:t>
            </a:r>
            <a:r>
              <a:rPr lang="en-US" altLang="zh-CN" dirty="0" err="1">
                <a:latin typeface="Huawei Sans" panose="020C0503030203020204" pitchFamily="34" charset="0"/>
              </a:rPr>
              <a:t>AS_Path</a:t>
            </a:r>
            <a:r>
              <a:rPr lang="en-US" altLang="zh-CN" dirty="0">
                <a:latin typeface="Huawei Sans" panose="020C0503030203020204" pitchFamily="34" charset="0"/>
              </a:rPr>
              <a:t> attribute.</a:t>
            </a:r>
          </a:p>
          <a:p>
            <a:pPr marL="588600" lvl="1" indent="-228600">
              <a:lnSpc>
                <a:spcPct val="100000"/>
              </a:lnSpc>
              <a:buFont typeface="+mj-lt"/>
              <a:buAutoNum type="arabicPeriod"/>
            </a:pPr>
            <a:r>
              <a:rPr lang="en-US" altLang="zh-CN" dirty="0">
                <a:latin typeface="Huawei Sans" panose="020C0503030203020204" pitchFamily="34" charset="0"/>
              </a:rPr>
              <a:t>Spoke-PE1 sends an Update message to the Hub-PE to withdraw the route to 192.168.1.0/24.</a:t>
            </a:r>
          </a:p>
          <a:p>
            <a:pPr marL="588600" lvl="1" indent="-228600">
              <a:lnSpc>
                <a:spcPct val="100000"/>
              </a:lnSpc>
              <a:buFont typeface="+mj-lt"/>
              <a:buAutoNum type="arabicPeriod"/>
              <a:defRPr/>
            </a:pPr>
            <a:r>
              <a:rPr lang="en-US" altLang="zh-CN" dirty="0">
                <a:latin typeface="Huawei Sans" panose="020C0503030203020204" pitchFamily="34" charset="0"/>
              </a:rPr>
              <a:t>The Hub-PE withdraws the route sent to the Hub-CE (by withdrawing the corresponding OSPF LSAs).</a:t>
            </a:r>
          </a:p>
          <a:p>
            <a:pPr marL="588600" lvl="1" indent="-228600">
              <a:lnSpc>
                <a:spcPct val="100000"/>
              </a:lnSpc>
              <a:buFont typeface="+mj-lt"/>
              <a:buAutoNum type="arabicPeriod"/>
            </a:pPr>
            <a:r>
              <a:rPr lang="en-US" altLang="zh-CN" dirty="0">
                <a:latin typeface="Huawei Sans" panose="020C0503030203020204" pitchFamily="34" charset="0"/>
              </a:rPr>
              <a:t>The Hub-CE withdraws the route sent to the Hub-PE (the </a:t>
            </a:r>
            <a:r>
              <a:rPr lang="en-US" altLang="zh-CN" dirty="0" smtClean="0">
                <a:latin typeface="Huawei Sans" panose="020C0503030203020204" pitchFamily="34" charset="0"/>
              </a:rPr>
              <a:t>implementation </a:t>
            </a:r>
            <a:r>
              <a:rPr lang="en-US" altLang="zh-CN" dirty="0">
                <a:latin typeface="Huawei Sans" panose="020C0503030203020204" pitchFamily="34" charset="0"/>
              </a:rPr>
              <a:t>is the same as the preceding </a:t>
            </a:r>
            <a:r>
              <a:rPr lang="en-US" altLang="zh-CN" dirty="0" smtClean="0">
                <a:latin typeface="Huawei Sans" panose="020C0503030203020204" pitchFamily="34" charset="0"/>
              </a:rPr>
              <a:t>implementation).</a:t>
            </a:r>
            <a:endParaRPr lang="en-US" altLang="zh-CN" dirty="0">
              <a:latin typeface="Huawei Sans" panose="020C0503030203020204" pitchFamily="34" charset="0"/>
            </a:endParaRPr>
          </a:p>
          <a:p>
            <a:pPr marL="588600" lvl="1" indent="-228600">
              <a:lnSpc>
                <a:spcPct val="100000"/>
              </a:lnSpc>
              <a:buFont typeface="+mj-lt"/>
              <a:buAutoNum type="arabicPeriod"/>
            </a:pPr>
            <a:r>
              <a:rPr lang="en-US" altLang="zh-CN" dirty="0">
                <a:latin typeface="Huawei Sans" panose="020C0503030203020204" pitchFamily="34" charset="0"/>
              </a:rPr>
              <a:t>The Hub-PE advertises the Update message to withdraw the route sent to Spoke-PE1.</a:t>
            </a:r>
          </a:p>
          <a:p>
            <a:pPr>
              <a:lnSpc>
                <a:spcPct val="100000"/>
              </a:lnSpc>
            </a:pPr>
            <a:r>
              <a:rPr lang="en-US" altLang="zh-CN" dirty="0">
                <a:latin typeface="Huawei Sans" panose="020C0503030203020204" pitchFamily="34" charset="0"/>
              </a:rPr>
              <a:t>Therefore, the route from Spoke-CE1 becomes the optimal route on Spoke-PE1. Spoke-PE1 advertises the route to the Hub-PE through IBGP. The Hub-PE then returns the route, and the route from Spoke-CE1 becomes a non-optimal route. This process repeats.</a:t>
            </a:r>
          </a:p>
          <a:p>
            <a:pPr>
              <a:lnSpc>
                <a:spcPct val="100000"/>
              </a:lnSpc>
            </a:pPr>
            <a:endParaRPr lang="zh-CN" altLang="en-US" dirty="0">
              <a:latin typeface="Huawei Sans" panose="020C0503030203020204" pitchFamily="34" charset="0"/>
            </a:endParaRPr>
          </a:p>
        </p:txBody>
      </p:sp>
    </p:spTree>
    <p:extLst>
      <p:ext uri="{BB962C8B-B14F-4D97-AF65-F5344CB8AC3E}">
        <p14:creationId xmlns:p14="http://schemas.microsoft.com/office/powerpoint/2010/main" val="332665180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2506414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dirty="0">
                <a:latin typeface="Huawei Sans" panose="020C0503030203020204" pitchFamily="34" charset="0"/>
              </a:rPr>
              <a:t>In actual applications, if two sites that need to communicate are in the same AS, each site should consider the route of the other site as an inter-area route rather than an AS external route.</a:t>
            </a:r>
          </a:p>
        </p:txBody>
      </p:sp>
    </p:spTree>
    <p:extLst>
      <p:ext uri="{BB962C8B-B14F-4D97-AF65-F5344CB8AC3E}">
        <p14:creationId xmlns:p14="http://schemas.microsoft.com/office/powerpoint/2010/main" val="377068817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28164607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dirty="0">
                <a:latin typeface="Huawei Sans" panose="020C0503030203020204" pitchFamily="34" charset="0"/>
              </a:rPr>
              <a:t>The domain ID </a:t>
            </a:r>
            <a:r>
              <a:rPr lang="en-US" dirty="0" smtClean="0">
                <a:latin typeface="Huawei Sans" panose="020C0503030203020204" pitchFamily="34" charset="0"/>
              </a:rPr>
              <a:t>can</a:t>
            </a:r>
            <a:r>
              <a:rPr lang="en-US" baseline="0" dirty="0" smtClean="0">
                <a:latin typeface="Huawei Sans" panose="020C0503030203020204" pitchFamily="34" charset="0"/>
              </a:rPr>
              <a:t> be</a:t>
            </a:r>
            <a:r>
              <a:rPr lang="en-US" dirty="0" smtClean="0">
                <a:latin typeface="Huawei Sans" panose="020C0503030203020204" pitchFamily="34" charset="0"/>
              </a:rPr>
              <a:t> configured </a:t>
            </a:r>
            <a:r>
              <a:rPr lang="en-US" dirty="0">
                <a:latin typeface="Huawei Sans" panose="020C0503030203020204" pitchFamily="34" charset="0"/>
              </a:rPr>
              <a:t>using the </a:t>
            </a:r>
            <a:r>
              <a:rPr lang="en-US" b="1" dirty="0">
                <a:latin typeface="Huawei Sans" panose="020C0503030203020204" pitchFamily="34" charset="0"/>
              </a:rPr>
              <a:t>domain-id</a:t>
            </a:r>
            <a:r>
              <a:rPr lang="en-US" dirty="0">
                <a:latin typeface="Huawei Sans" panose="020C0503030203020204" pitchFamily="34" charset="0"/>
              </a:rPr>
              <a:t> command in the view of the OSPF process bound to the VRF instance.</a:t>
            </a:r>
          </a:p>
          <a:p>
            <a:pPr lvl="1"/>
            <a:r>
              <a:rPr lang="en-US" dirty="0">
                <a:latin typeface="Huawei Sans" panose="020C0503030203020204" pitchFamily="34" charset="0"/>
              </a:rPr>
              <a:t>By default, the domain ID is 0 (NULL). If different OSPF domains use NULL as the domain ID, </a:t>
            </a:r>
            <a:r>
              <a:rPr lang="en-US" dirty="0" smtClean="0">
                <a:latin typeface="Huawei Sans" panose="020C0503030203020204" pitchFamily="34" charset="0"/>
              </a:rPr>
              <a:t>these </a:t>
            </a:r>
            <a:r>
              <a:rPr lang="en-US" dirty="0">
                <a:latin typeface="Huawei Sans" panose="020C0503030203020204" pitchFamily="34" charset="0"/>
              </a:rPr>
              <a:t>OSPF domains cannot be distinguished. </a:t>
            </a:r>
            <a:r>
              <a:rPr lang="en-US" altLang="zh-CN" dirty="0" smtClean="0">
                <a:latin typeface="Huawei Sans" panose="020C0503030203020204" pitchFamily="34" charset="0"/>
              </a:rPr>
              <a:t>Consequently</a:t>
            </a:r>
            <a:r>
              <a:rPr lang="en-US" dirty="0" smtClean="0">
                <a:latin typeface="Huawei Sans" panose="020C0503030203020204" pitchFamily="34" charset="0"/>
              </a:rPr>
              <a:t>, </a:t>
            </a:r>
            <a:r>
              <a:rPr lang="en-US" dirty="0">
                <a:latin typeface="Huawei Sans" panose="020C0503030203020204" pitchFamily="34" charset="0"/>
              </a:rPr>
              <a:t>the routes between different OSPF domains are considered as intra-area routes.</a:t>
            </a:r>
          </a:p>
          <a:p>
            <a:pPr lvl="1"/>
            <a:r>
              <a:rPr lang="en-US" dirty="0">
                <a:latin typeface="Huawei Sans" panose="020C0503030203020204" pitchFamily="34" charset="0"/>
              </a:rPr>
              <a:t>If an OSPF domain is configured with a non-zero domain ID, NULL is no longer the domain ID of the OSPF domain.</a:t>
            </a:r>
          </a:p>
          <a:p>
            <a:r>
              <a:rPr lang="en-US" dirty="0">
                <a:latin typeface="Huawei Sans" panose="020C0503030203020204" pitchFamily="34" charset="0"/>
              </a:rPr>
              <a:t>It is recommended that all OSPF instances related to the same VPN use the same domain ID or the default domain ID.</a:t>
            </a: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258768907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81860803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54249904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a:lnSpc>
                <a:spcPct val="100000"/>
              </a:lnSpc>
            </a:pPr>
            <a:r>
              <a:rPr lang="en-US" dirty="0">
                <a:latin typeface="Huawei Sans" panose="020C0503030203020204" pitchFamily="34" charset="0"/>
              </a:rPr>
              <a:t>The loop generation process is as follows:</a:t>
            </a:r>
          </a:p>
          <a:p>
            <a:pPr marL="588600" lvl="1" indent="-228600">
              <a:lnSpc>
                <a:spcPct val="100000"/>
              </a:lnSpc>
              <a:buFont typeface="+mj-lt"/>
              <a:buAutoNum type="arabicPeriod"/>
            </a:pPr>
            <a:r>
              <a:rPr lang="en-US" dirty="0">
                <a:latin typeface="Huawei Sans" panose="020C0503030203020204" pitchFamily="34" charset="0"/>
              </a:rPr>
              <a:t>CE1 at site 1 advertises a route destined for 192.168.1.0/24 to PE1 using </a:t>
            </a:r>
            <a:r>
              <a:rPr lang="en-US" dirty="0" smtClean="0">
                <a:latin typeface="Huawei Sans" panose="020C0503030203020204" pitchFamily="34" charset="0"/>
              </a:rPr>
              <a:t>a Type </a:t>
            </a:r>
            <a:r>
              <a:rPr lang="en-US" dirty="0">
                <a:latin typeface="Huawei Sans" panose="020C0503030203020204" pitchFamily="34" charset="0"/>
              </a:rPr>
              <a:t>3 </a:t>
            </a:r>
            <a:r>
              <a:rPr lang="en-US" dirty="0" smtClean="0">
                <a:latin typeface="Huawei Sans" panose="020C0503030203020204" pitchFamily="34" charset="0"/>
              </a:rPr>
              <a:t>LSA.</a:t>
            </a:r>
            <a:endParaRPr lang="en-US" dirty="0">
              <a:latin typeface="Huawei Sans" panose="020C0503030203020204" pitchFamily="34" charset="0"/>
            </a:endParaRPr>
          </a:p>
          <a:p>
            <a:pPr marL="588600" lvl="1" indent="-228600">
              <a:lnSpc>
                <a:spcPct val="100000"/>
              </a:lnSpc>
              <a:buFont typeface="+mj-lt"/>
              <a:buAutoNum type="arabicPeriod"/>
            </a:pPr>
            <a:r>
              <a:rPr lang="en-US" dirty="0">
                <a:latin typeface="Huawei Sans" panose="020C0503030203020204" pitchFamily="34" charset="0"/>
              </a:rPr>
              <a:t>PE1 imports </a:t>
            </a:r>
            <a:r>
              <a:rPr lang="en-US" dirty="0" smtClean="0">
                <a:latin typeface="Huawei Sans" panose="020C0503030203020204" pitchFamily="34" charset="0"/>
              </a:rPr>
              <a:t>the route of the </a:t>
            </a:r>
            <a:r>
              <a:rPr lang="en-US" dirty="0">
                <a:latin typeface="Huawei Sans" panose="020C0503030203020204" pitchFamily="34" charset="0"/>
              </a:rPr>
              <a:t>OSPF VPN1 process to BGP and advertises the route to PE2 and PE3 through MP-IBGP.</a:t>
            </a:r>
          </a:p>
          <a:p>
            <a:pPr marL="588600" lvl="1" indent="-228600">
              <a:lnSpc>
                <a:spcPct val="100000"/>
              </a:lnSpc>
              <a:buFont typeface="+mj-lt"/>
              <a:buAutoNum type="arabicPeriod"/>
            </a:pPr>
            <a:r>
              <a:rPr lang="en-US" dirty="0">
                <a:latin typeface="Huawei Sans" panose="020C0503030203020204" pitchFamily="34" charset="0"/>
              </a:rPr>
              <a:t>PE2 is configured to import routes from BGP to OSPF. Therefore, PE2 generates Type 3 LSAs and sends them to CE2. CE2 then advertises the Type 3 LSAs received from PE2 to PE3.</a:t>
            </a:r>
          </a:p>
          <a:p>
            <a:pPr marL="588600" lvl="1" indent="-228600">
              <a:lnSpc>
                <a:spcPct val="100000"/>
              </a:lnSpc>
              <a:buFont typeface="+mj-lt"/>
              <a:buAutoNum type="arabicPeriod"/>
            </a:pPr>
            <a:r>
              <a:rPr lang="en-US" dirty="0">
                <a:latin typeface="Huawei Sans" panose="020C0503030203020204" pitchFamily="34" charset="0"/>
              </a:rPr>
              <a:t>PE3 receives two routes destined for 192.168.1.0/24. One is advertised by PE1, and the other is imported by PE2. By default, IGP (OSPF) routes have a higher priority than IBGP routes. Therefore, PE3 selects OSPF routes.</a:t>
            </a:r>
          </a:p>
          <a:p>
            <a:pPr marL="588600" lvl="1" indent="-228600">
              <a:lnSpc>
                <a:spcPct val="100000"/>
              </a:lnSpc>
              <a:buFont typeface="+mj-lt"/>
              <a:buAutoNum type="arabicPeriod"/>
            </a:pPr>
            <a:r>
              <a:rPr lang="en-US" dirty="0">
                <a:latin typeface="Huawei Sans" panose="020C0503030203020204" pitchFamily="34" charset="0"/>
              </a:rPr>
              <a:t>PE3 advertises the optimal route learned from OSPF to PE1 through MP-IBGP.</a:t>
            </a:r>
          </a:p>
          <a:p>
            <a:pPr lvl="1">
              <a:lnSpc>
                <a:spcPct val="100000"/>
              </a:lnSpc>
            </a:pPr>
            <a:r>
              <a:rPr lang="en-US" dirty="0">
                <a:latin typeface="Huawei Sans" panose="020C0503030203020204" pitchFamily="34" charset="0"/>
              </a:rPr>
              <a:t>In this case, PE1 has two routes to the destination network segment 192.168.1.0/24. One is learned from CE1 through OSPF, and the other is learned from PE3 through MP-IBGP. The following problems may occur:</a:t>
            </a:r>
          </a:p>
          <a:p>
            <a:pPr lvl="2">
              <a:lnSpc>
                <a:spcPct val="100000"/>
              </a:lnSpc>
            </a:pPr>
            <a:r>
              <a:rPr lang="en-US" dirty="0">
                <a:latin typeface="Huawei Sans" panose="020C0503030203020204" pitchFamily="34" charset="0"/>
              </a:rPr>
              <a:t>P</a:t>
            </a:r>
            <a:r>
              <a:rPr lang="en-US" dirty="0" smtClean="0">
                <a:latin typeface="Huawei Sans" panose="020C0503030203020204" pitchFamily="34" charset="0"/>
              </a:rPr>
              <a:t>E1 </a:t>
            </a:r>
            <a:r>
              <a:rPr lang="en-US" dirty="0">
                <a:latin typeface="Huawei Sans" panose="020C0503030203020204" pitchFamily="34" charset="0"/>
              </a:rPr>
              <a:t>withdraws the route to 192.168.1.0/24. </a:t>
            </a:r>
            <a:r>
              <a:rPr lang="en-US" dirty="0" smtClean="0">
                <a:latin typeface="Huawei Sans" panose="020C0503030203020204" pitchFamily="34" charset="0"/>
              </a:rPr>
              <a:t>If </a:t>
            </a:r>
            <a:r>
              <a:rPr lang="en-US" dirty="0">
                <a:latin typeface="Huawei Sans" panose="020C0503030203020204" pitchFamily="34" charset="0"/>
              </a:rPr>
              <a:t>the link between PE1 and PE2 is blocked, BGP Update messages cannot be sent to </a:t>
            </a:r>
            <a:r>
              <a:rPr lang="en-US" dirty="0" smtClean="0">
                <a:latin typeface="Huawei Sans" panose="020C0503030203020204" pitchFamily="34" charset="0"/>
              </a:rPr>
              <a:t>PE2. </a:t>
            </a:r>
            <a:r>
              <a:rPr lang="en-US" dirty="0">
                <a:latin typeface="Huawei Sans" panose="020C0503030203020204" pitchFamily="34" charset="0"/>
              </a:rPr>
              <a:t>As a result, the route sent by PE3 to PE1 still exists. (In normal cases, the route is withdrawn when PE1 sends Update messages to PE2.) The next hop of the route from PE1 to 192.168.1.0/24 is PE3. Routing loops occur.</a:t>
            </a:r>
          </a:p>
          <a:p>
            <a:pPr lvl="2">
              <a:lnSpc>
                <a:spcPct val="100000"/>
              </a:lnSpc>
            </a:pPr>
            <a:r>
              <a:rPr lang="en-US" dirty="0" smtClean="0">
                <a:latin typeface="Huawei Sans" panose="020C0503030203020204" pitchFamily="34" charset="0"/>
              </a:rPr>
              <a:t>If the </a:t>
            </a:r>
            <a:r>
              <a:rPr lang="en-US" dirty="0">
                <a:latin typeface="Huawei Sans" panose="020C0503030203020204" pitchFamily="34" charset="0"/>
              </a:rPr>
              <a:t>priority of the MP-IBGP route on PE1 is higher than that of the OSPF </a:t>
            </a:r>
            <a:r>
              <a:rPr lang="en-US" dirty="0" smtClean="0">
                <a:latin typeface="Huawei Sans" panose="020C0503030203020204" pitchFamily="34" charset="0"/>
              </a:rPr>
              <a:t>route, </a:t>
            </a:r>
            <a:r>
              <a:rPr lang="en-US" dirty="0">
                <a:latin typeface="Huawei Sans" panose="020C0503030203020204" pitchFamily="34" charset="0"/>
              </a:rPr>
              <a:t>PE1 preferentially selects the BGP route advertised by PE3. In this case, PE1 needs to withdraw the BGP route advertised to PE2. As a result, PE3 withdraws the BGP route advertised to PE1, and PE1 preferentially selects the OSPF route again. As a result, route flapping occurs.</a:t>
            </a:r>
          </a:p>
          <a:p>
            <a:pPr lvl="0">
              <a:lnSpc>
                <a:spcPct val="100000"/>
              </a:lnSpc>
            </a:pPr>
            <a:endParaRPr lang="zh-CN" altLang="en-US" dirty="0">
              <a:latin typeface="Huawei Sans" panose="020C0503030203020204" pitchFamily="34" charset="0"/>
            </a:endParaRPr>
          </a:p>
        </p:txBody>
      </p:sp>
    </p:spTree>
    <p:extLst>
      <p:ext uri="{BB962C8B-B14F-4D97-AF65-F5344CB8AC3E}">
        <p14:creationId xmlns:p14="http://schemas.microsoft.com/office/powerpoint/2010/main" val="13136971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15728025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dirty="0">
                <a:latin typeface="Huawei Sans" panose="020C0503030203020204" pitchFamily="34" charset="0"/>
              </a:rPr>
              <a:t>By default, the DN bit in LSAs generated by OSPF is set to 1. You can run the </a:t>
            </a:r>
            <a:r>
              <a:rPr lang="en-US" b="1" dirty="0" err="1">
                <a:latin typeface="Huawei Sans" panose="020C0503030203020204" pitchFamily="34" charset="0"/>
              </a:rPr>
              <a:t>dn</a:t>
            </a:r>
            <a:r>
              <a:rPr lang="en-US" b="1" dirty="0">
                <a:latin typeface="Huawei Sans" panose="020C0503030203020204" pitchFamily="34" charset="0"/>
              </a:rPr>
              <a:t>-bit-set disable</a:t>
            </a:r>
            <a:r>
              <a:rPr lang="en-US" dirty="0">
                <a:latin typeface="Huawei Sans" panose="020C0503030203020204" pitchFamily="34" charset="0"/>
              </a:rPr>
              <a:t> command to disable OSPF from setting the DN bit in LSAs.</a:t>
            </a:r>
          </a:p>
        </p:txBody>
      </p:sp>
    </p:spTree>
    <p:extLst>
      <p:ext uri="{BB962C8B-B14F-4D97-AF65-F5344CB8AC3E}">
        <p14:creationId xmlns:p14="http://schemas.microsoft.com/office/powerpoint/2010/main" val="401152984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a:lnSpc>
                <a:spcPct val="100000"/>
              </a:lnSpc>
            </a:pPr>
            <a:r>
              <a:rPr lang="en-US" dirty="0">
                <a:latin typeface="Huawei Sans" panose="020C0503030203020204" pitchFamily="34" charset="0"/>
              </a:rPr>
              <a:t>The loop generation process is as follows:</a:t>
            </a:r>
          </a:p>
          <a:p>
            <a:pPr marL="588600" lvl="1" indent="-228600">
              <a:lnSpc>
                <a:spcPct val="100000"/>
              </a:lnSpc>
              <a:buFont typeface="+mj-lt"/>
              <a:buAutoNum type="arabicPeriod"/>
            </a:pPr>
            <a:r>
              <a:rPr lang="en-US" dirty="0">
                <a:latin typeface="Huawei Sans" panose="020C0503030203020204" pitchFamily="34" charset="0"/>
              </a:rPr>
              <a:t>CE1 advertises a route destined for 192.168.1.0/24 to PE1 through EBGP. The </a:t>
            </a:r>
            <a:r>
              <a:rPr lang="en-US" dirty="0" err="1">
                <a:latin typeface="Huawei Sans" panose="020C0503030203020204" pitchFamily="34" charset="0"/>
              </a:rPr>
              <a:t>AS_Path</a:t>
            </a:r>
            <a:r>
              <a:rPr lang="en-US" dirty="0">
                <a:latin typeface="Huawei Sans" panose="020C0503030203020204" pitchFamily="34" charset="0"/>
              </a:rPr>
              <a:t> of the route is 65001.</a:t>
            </a:r>
          </a:p>
          <a:p>
            <a:pPr marL="588600" lvl="1" indent="-228600">
              <a:lnSpc>
                <a:spcPct val="100000"/>
              </a:lnSpc>
              <a:buFont typeface="+mj-lt"/>
              <a:buAutoNum type="arabicPeriod"/>
            </a:pPr>
            <a:r>
              <a:rPr lang="en-US" dirty="0">
                <a:latin typeface="Huawei Sans" panose="020C0503030203020204" pitchFamily="34" charset="0"/>
              </a:rPr>
              <a:t>PE1 advertises the route to PE2 and PE3 through MP-IBGP.</a:t>
            </a:r>
          </a:p>
          <a:p>
            <a:pPr marL="588600" lvl="1" indent="-228600">
              <a:lnSpc>
                <a:spcPct val="100000"/>
              </a:lnSpc>
              <a:buFont typeface="+mj-lt"/>
              <a:buAutoNum type="arabicPeriod"/>
            </a:pPr>
            <a:r>
              <a:rPr lang="en-US" dirty="0">
                <a:latin typeface="Huawei Sans" panose="020C0503030203020204" pitchFamily="34" charset="0"/>
              </a:rPr>
              <a:t>PE2 imports BGP routes to the OSPF VPN1 process and advertises </a:t>
            </a:r>
            <a:r>
              <a:rPr lang="en-US" dirty="0" smtClean="0">
                <a:latin typeface="Huawei Sans" panose="020C0503030203020204" pitchFamily="34" charset="0"/>
              </a:rPr>
              <a:t>a </a:t>
            </a:r>
            <a:r>
              <a:rPr lang="en-US" dirty="0">
                <a:latin typeface="Huawei Sans" panose="020C0503030203020204" pitchFamily="34" charset="0"/>
              </a:rPr>
              <a:t>Type 5 LSA destined for 192.168.1.0/24 to CE2.</a:t>
            </a:r>
          </a:p>
          <a:p>
            <a:pPr marL="588600" lvl="1" indent="-228600">
              <a:lnSpc>
                <a:spcPct val="100000"/>
              </a:lnSpc>
              <a:buFont typeface="+mj-lt"/>
              <a:buAutoNum type="arabicPeriod"/>
            </a:pPr>
            <a:r>
              <a:rPr lang="en-US" dirty="0">
                <a:latin typeface="Huawei Sans" panose="020C0503030203020204" pitchFamily="34" charset="0"/>
              </a:rPr>
              <a:t>CE2 advertises the Type5 LSA to PE3.</a:t>
            </a:r>
          </a:p>
          <a:p>
            <a:pPr marL="588600" lvl="1" indent="-228600">
              <a:lnSpc>
                <a:spcPct val="100000"/>
              </a:lnSpc>
              <a:buFont typeface="+mj-lt"/>
              <a:buAutoNum type="arabicPeriod"/>
            </a:pPr>
            <a:r>
              <a:rPr lang="en-US" dirty="0">
                <a:latin typeface="Huawei Sans" panose="020C0503030203020204" pitchFamily="34" charset="0"/>
              </a:rPr>
              <a:t>PE3 preferentially selects an OSPF route (the OSPF route has a higher priority than the IBGP route) and advertises an Update message to PE1 through MP-IBGP.</a:t>
            </a:r>
          </a:p>
          <a:p>
            <a:pPr marL="588600" lvl="1" indent="-228600">
              <a:lnSpc>
                <a:spcPct val="100000"/>
              </a:lnSpc>
              <a:buFont typeface="+mj-lt"/>
              <a:buAutoNum type="arabicPeriod"/>
            </a:pPr>
            <a:r>
              <a:rPr lang="en-US" dirty="0">
                <a:latin typeface="Huawei Sans" panose="020C0503030203020204" pitchFamily="34" charset="0"/>
              </a:rPr>
              <a:t>PE1 receives the MP-IBGP Update message from PE3. The MP-IBGP route advertised by PE3 has a higher priority than the EBGP route advertised by CE1 because the MP-IBGP route is an IGP (OSPF) route imported by BGP on PE3 and its </a:t>
            </a:r>
            <a:r>
              <a:rPr lang="en-US" dirty="0" err="1">
                <a:latin typeface="Huawei Sans" panose="020C0503030203020204" pitchFamily="34" charset="0"/>
              </a:rPr>
              <a:t>AS_Path</a:t>
            </a:r>
            <a:r>
              <a:rPr lang="en-US" dirty="0">
                <a:latin typeface="Huawei Sans" panose="020C0503030203020204" pitchFamily="34" charset="0"/>
              </a:rPr>
              <a:t> is null. PE1 prefers the route advertised by PE3.</a:t>
            </a:r>
          </a:p>
          <a:p>
            <a:pPr marL="588600" lvl="1" indent="-228600">
              <a:lnSpc>
                <a:spcPct val="100000"/>
              </a:lnSpc>
              <a:buFont typeface="+mj-lt"/>
              <a:buAutoNum type="arabicPeriod"/>
            </a:pPr>
            <a:r>
              <a:rPr lang="en-US" dirty="0">
                <a:latin typeface="Huawei Sans" panose="020C0503030203020204" pitchFamily="34" charset="0"/>
              </a:rPr>
              <a:t>In this case, a routing loop is formed: PE3 -&gt; CE2 -&gt; PE2 -&gt; PE1 -&gt; PE3.</a:t>
            </a:r>
          </a:p>
          <a:p>
            <a:pPr>
              <a:lnSpc>
                <a:spcPct val="100000"/>
              </a:lnSpc>
            </a:pPr>
            <a:r>
              <a:rPr lang="en-US" dirty="0">
                <a:latin typeface="Huawei Sans" panose="020C0503030203020204" pitchFamily="34" charset="0"/>
              </a:rPr>
              <a:t>Because PE1 does not preferentially select the route learned from CE1, PE1 withdraws the route advertised to PE2. The imported BGP route is also withdrawn in the OSPF VPN instance process on PE2. Then, both CE2 and PE3 withdraw the OSPF </a:t>
            </a:r>
            <a:r>
              <a:rPr lang="en-US" dirty="0" smtClean="0">
                <a:latin typeface="Huawei Sans" panose="020C0503030203020204" pitchFamily="34" charset="0"/>
              </a:rPr>
              <a:t>routes. </a:t>
            </a:r>
            <a:r>
              <a:rPr lang="en-US" dirty="0">
                <a:latin typeface="Huawei Sans" panose="020C0503030203020204" pitchFamily="34" charset="0"/>
              </a:rPr>
              <a:t>The BGP route advertised by PE3 to PE1 is also withdrawn. On PE1, the route learned from CE1 becomes the optimal route. As a result, route flapping occurs.</a:t>
            </a:r>
          </a:p>
          <a:p>
            <a:pPr>
              <a:lnSpc>
                <a:spcPct val="100000"/>
              </a:lnSpc>
            </a:pPr>
            <a:r>
              <a:rPr lang="en-US" sz="1100" dirty="0">
                <a:solidFill>
                  <a:schemeClr val="tx1"/>
                </a:solidFill>
                <a:latin typeface="Huawei Sans" panose="020C0503030203020204" pitchFamily="34" charset="0"/>
                <a:ea typeface="+mn-ea"/>
                <a:cs typeface="+mn-cs"/>
              </a:rPr>
              <a:t>The generation and elimination of </a:t>
            </a:r>
            <a:r>
              <a:rPr lang="en-US" sz="1100" dirty="0" smtClean="0">
                <a:solidFill>
                  <a:schemeClr val="tx1"/>
                </a:solidFill>
                <a:latin typeface="Huawei Sans" panose="020C0503030203020204" pitchFamily="34" charset="0"/>
                <a:ea typeface="+mn-ea"/>
                <a:cs typeface="+mn-cs"/>
              </a:rPr>
              <a:t>Type </a:t>
            </a:r>
            <a:r>
              <a:rPr lang="en-US" sz="1100" dirty="0">
                <a:solidFill>
                  <a:schemeClr val="tx1"/>
                </a:solidFill>
                <a:latin typeface="Huawei Sans" panose="020C0503030203020204" pitchFamily="34" charset="0"/>
                <a:ea typeface="+mn-ea"/>
                <a:cs typeface="+mn-cs"/>
              </a:rPr>
              <a:t>7 </a:t>
            </a:r>
            <a:r>
              <a:rPr lang="en-US" sz="1100" dirty="0" smtClean="0">
                <a:solidFill>
                  <a:schemeClr val="tx1"/>
                </a:solidFill>
                <a:latin typeface="Huawei Sans" panose="020C0503030203020204" pitchFamily="34" charset="0"/>
                <a:ea typeface="+mn-ea"/>
                <a:cs typeface="+mn-cs"/>
              </a:rPr>
              <a:t>LSA-related loops </a:t>
            </a:r>
            <a:r>
              <a:rPr lang="en-US" sz="1100" dirty="0">
                <a:solidFill>
                  <a:schemeClr val="tx1"/>
                </a:solidFill>
                <a:latin typeface="Huawei Sans" panose="020C0503030203020204" pitchFamily="34" charset="0"/>
                <a:ea typeface="+mn-ea"/>
                <a:cs typeface="+mn-cs"/>
              </a:rPr>
              <a:t>are similar to those </a:t>
            </a:r>
            <a:r>
              <a:rPr lang="en-US" sz="1100" dirty="0" smtClean="0">
                <a:solidFill>
                  <a:schemeClr val="tx1"/>
                </a:solidFill>
                <a:latin typeface="Huawei Sans" panose="020C0503030203020204" pitchFamily="34" charset="0"/>
                <a:ea typeface="+mn-ea"/>
                <a:cs typeface="+mn-cs"/>
              </a:rPr>
              <a:t>of</a:t>
            </a:r>
            <a:r>
              <a:rPr lang="en-US" sz="1100" baseline="0" dirty="0" smtClean="0">
                <a:solidFill>
                  <a:schemeClr val="tx1"/>
                </a:solidFill>
                <a:latin typeface="Huawei Sans" panose="020C0503030203020204" pitchFamily="34" charset="0"/>
                <a:ea typeface="+mn-ea"/>
                <a:cs typeface="+mn-cs"/>
              </a:rPr>
              <a:t> </a:t>
            </a:r>
            <a:r>
              <a:rPr lang="en-US" sz="1100" dirty="0" smtClean="0">
                <a:solidFill>
                  <a:schemeClr val="tx1"/>
                </a:solidFill>
                <a:latin typeface="Huawei Sans" panose="020C0503030203020204" pitchFamily="34" charset="0"/>
                <a:ea typeface="+mn-ea"/>
                <a:cs typeface="+mn-cs"/>
              </a:rPr>
              <a:t>Type </a:t>
            </a:r>
            <a:r>
              <a:rPr lang="en-US" sz="1100" dirty="0">
                <a:solidFill>
                  <a:schemeClr val="tx1"/>
                </a:solidFill>
                <a:latin typeface="Huawei Sans" panose="020C0503030203020204" pitchFamily="34" charset="0"/>
                <a:ea typeface="+mn-ea"/>
                <a:cs typeface="+mn-cs"/>
              </a:rPr>
              <a:t>5 </a:t>
            </a:r>
            <a:r>
              <a:rPr lang="en-US" sz="1100" dirty="0" smtClean="0">
                <a:solidFill>
                  <a:schemeClr val="tx1"/>
                </a:solidFill>
                <a:latin typeface="Huawei Sans" panose="020C0503030203020204" pitchFamily="34" charset="0"/>
                <a:ea typeface="+mn-ea"/>
                <a:cs typeface="+mn-cs"/>
              </a:rPr>
              <a:t>LSA-related loops, </a:t>
            </a:r>
            <a:r>
              <a:rPr lang="en-US" sz="1100" dirty="0">
                <a:solidFill>
                  <a:schemeClr val="tx1"/>
                </a:solidFill>
                <a:latin typeface="Huawei Sans" panose="020C0503030203020204" pitchFamily="34" charset="0"/>
                <a:ea typeface="+mn-ea"/>
                <a:cs typeface="+mn-cs"/>
              </a:rPr>
              <a:t>and are not </a:t>
            </a:r>
            <a:r>
              <a:rPr lang="en-US" sz="1100" dirty="0" smtClean="0">
                <a:solidFill>
                  <a:schemeClr val="tx1"/>
                </a:solidFill>
                <a:latin typeface="Huawei Sans" panose="020C0503030203020204" pitchFamily="34" charset="0"/>
                <a:ea typeface="+mn-ea"/>
                <a:cs typeface="+mn-cs"/>
              </a:rPr>
              <a:t>described </a:t>
            </a:r>
            <a:r>
              <a:rPr lang="en-US" sz="1100" dirty="0">
                <a:solidFill>
                  <a:schemeClr val="tx1"/>
                </a:solidFill>
                <a:latin typeface="Huawei Sans" panose="020C0503030203020204" pitchFamily="34" charset="0"/>
                <a:ea typeface="+mn-ea"/>
                <a:cs typeface="+mn-cs"/>
              </a:rPr>
              <a:t>here.</a:t>
            </a:r>
          </a:p>
        </p:txBody>
      </p:sp>
    </p:spTree>
    <p:extLst>
      <p:ext uri="{BB962C8B-B14F-4D97-AF65-F5344CB8AC3E}">
        <p14:creationId xmlns:p14="http://schemas.microsoft.com/office/powerpoint/2010/main" val="138488180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dirty="0">
                <a:latin typeface="Huawei Sans" panose="020C0503030203020204" pitchFamily="34" charset="0"/>
              </a:rPr>
              <a:t>The VPN route tag is not transmitted in the BGP extended community attribute. </a:t>
            </a:r>
            <a:r>
              <a:rPr lang="en-US" dirty="0" smtClean="0">
                <a:latin typeface="Huawei Sans" panose="020C0503030203020204" pitchFamily="34" charset="0"/>
              </a:rPr>
              <a:t>The </a:t>
            </a:r>
            <a:r>
              <a:rPr lang="en-US" altLang="zh-CN" dirty="0" smtClean="0">
                <a:latin typeface="Huawei Sans" panose="020C0503030203020204" pitchFamily="34" charset="0"/>
              </a:rPr>
              <a:t>VPN route tag </a:t>
            </a:r>
            <a:r>
              <a:rPr lang="en-US" dirty="0" smtClean="0">
                <a:latin typeface="Huawei Sans" panose="020C0503030203020204" pitchFamily="34" charset="0"/>
              </a:rPr>
              <a:t>is </a:t>
            </a:r>
            <a:r>
              <a:rPr lang="en-US" dirty="0">
                <a:latin typeface="Huawei Sans" panose="020C0503030203020204" pitchFamily="34" charset="0"/>
              </a:rPr>
              <a:t>valid only on the PEs that receive BGP routes and generate OSPF LSAs.</a:t>
            </a:r>
          </a:p>
          <a:p>
            <a:r>
              <a:rPr lang="en-US" dirty="0">
                <a:latin typeface="Huawei Sans" panose="020C0503030203020204" pitchFamily="34" charset="0"/>
              </a:rPr>
              <a:t>By default, the VPN route tag is calculated based on the AS number of BGP. If BGP is not configured, the default value is 0.</a:t>
            </a:r>
          </a:p>
          <a:p>
            <a:r>
              <a:rPr lang="en-US" dirty="0">
                <a:latin typeface="Huawei Sans" panose="020C0503030203020204" pitchFamily="34" charset="0"/>
              </a:rPr>
              <a:t>You can run the </a:t>
            </a:r>
            <a:r>
              <a:rPr lang="en-US" b="1" dirty="0">
                <a:latin typeface="Huawei Sans" panose="020C0503030203020204" pitchFamily="34" charset="0"/>
              </a:rPr>
              <a:t>route-tag</a:t>
            </a:r>
            <a:r>
              <a:rPr lang="en-US" dirty="0">
                <a:latin typeface="Huawei Sans" panose="020C0503030203020204" pitchFamily="34" charset="0"/>
              </a:rPr>
              <a:t> command to </a:t>
            </a:r>
            <a:r>
              <a:rPr lang="en-US" dirty="0" smtClean="0">
                <a:latin typeface="Huawei Sans" panose="020C0503030203020204" pitchFamily="34" charset="0"/>
              </a:rPr>
              <a:t>set a </a:t>
            </a:r>
            <a:r>
              <a:rPr lang="en-US" dirty="0">
                <a:latin typeface="Huawei Sans" panose="020C0503030203020204" pitchFamily="34" charset="0"/>
              </a:rPr>
              <a:t>VPN route tag.</a:t>
            </a: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262376605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5080134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221241464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a:latin typeface="Huawei Sans" panose="020C0503030203020204" pitchFamily="34" charset="0"/>
              </a:rPr>
              <a:t>Multiple sham links of the same OSPF process can share the same endpoint address, but different OSPF processes cannot have two sham links with the same endpoint address.</a:t>
            </a:r>
          </a:p>
        </p:txBody>
      </p:sp>
    </p:spTree>
    <p:extLst>
      <p:ext uri="{BB962C8B-B14F-4D97-AF65-F5344CB8AC3E}">
        <p14:creationId xmlns:p14="http://schemas.microsoft.com/office/powerpoint/2010/main" val="137151401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dirty="0">
                <a:latin typeface="Huawei Sans" panose="020C0503030203020204" pitchFamily="34" charset="0"/>
              </a:rPr>
              <a:t>When configuring a sham link, you can specify the route cost of the sham link. The default value is 1.</a:t>
            </a:r>
          </a:p>
        </p:txBody>
      </p:sp>
    </p:spTree>
    <p:extLst>
      <p:ext uri="{BB962C8B-B14F-4D97-AF65-F5344CB8AC3E}">
        <p14:creationId xmlns:p14="http://schemas.microsoft.com/office/powerpoint/2010/main" val="12275401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49610507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228600" lvl="0" indent="-228600">
              <a:buFont typeface="+mj-lt"/>
              <a:buAutoNum type="arabicPeriod"/>
            </a:pPr>
            <a:r>
              <a:rPr lang="en-US" dirty="0" smtClean="0">
                <a:latin typeface="Huawei Sans" panose="020C0503030203020204" pitchFamily="34" charset="0"/>
              </a:rPr>
              <a:t>BCD</a:t>
            </a:r>
            <a:endParaRPr lang="en-US" dirty="0">
              <a:latin typeface="Huawei Sans" panose="020C0503030203020204" pitchFamily="34" charset="0"/>
            </a:endParaRPr>
          </a:p>
          <a:p>
            <a:pPr marL="228600" lvl="0" indent="-228600">
              <a:buFont typeface="+mj-lt"/>
              <a:buAutoNum type="arabicPeriod"/>
            </a:pPr>
            <a:r>
              <a:rPr lang="en-US" dirty="0">
                <a:latin typeface="Huawei Sans" panose="020C0503030203020204" pitchFamily="34" charset="0"/>
              </a:rPr>
              <a:t>B</a:t>
            </a:r>
          </a:p>
        </p:txBody>
      </p:sp>
    </p:spTree>
    <p:extLst>
      <p:ext uri="{BB962C8B-B14F-4D97-AF65-F5344CB8AC3E}">
        <p14:creationId xmlns:p14="http://schemas.microsoft.com/office/powerpoint/2010/main" val="311637584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22470519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24811976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6756180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dirty="0">
                <a:latin typeface="Huawei Sans" panose="020C0503030203020204" pitchFamily="34" charset="0"/>
              </a:rPr>
              <a:t>The advantages of MPLS VPN include but are not limited to the following:</a:t>
            </a:r>
          </a:p>
          <a:p>
            <a:pPr lvl="1"/>
            <a:r>
              <a:rPr lang="en-US" dirty="0">
                <a:latin typeface="Huawei Sans" panose="020C0503030203020204" pitchFamily="34" charset="0"/>
              </a:rPr>
              <a:t>One-hop access and network-wide connectivity can be implemented, and heterogeneous media interconnection is supported. Unlike the traditional </a:t>
            </a:r>
            <a:r>
              <a:rPr lang="en-US" dirty="0" smtClean="0">
                <a:latin typeface="Huawei Sans" panose="020C0503030203020204" pitchFamily="34" charset="0"/>
              </a:rPr>
              <a:t>leased </a:t>
            </a:r>
            <a:r>
              <a:rPr lang="en-US" dirty="0">
                <a:latin typeface="Huawei Sans" panose="020C0503030203020204" pitchFamily="34" charset="0"/>
              </a:rPr>
              <a:t>line, which uses the same medium for a connection between each pair of user devices, the MPLS VPN can provide universal services conveniently.</a:t>
            </a:r>
          </a:p>
          <a:p>
            <a:pPr lvl="1"/>
            <a:r>
              <a:rPr lang="en-US" dirty="0">
                <a:latin typeface="Huawei Sans" panose="020C0503030203020204" pitchFamily="34" charset="0"/>
              </a:rPr>
              <a:t>Elastic bandwidth can be implemented. Traffic policing technology is used to ensure the </a:t>
            </a:r>
            <a:r>
              <a:rPr lang="en-US" altLang="zh-CN" sz="1100" kern="1200" dirty="0" smtClean="0">
                <a:solidFill>
                  <a:schemeClr val="tx1"/>
                </a:solidFill>
                <a:effectLst/>
                <a:latin typeface="+mn-lt"/>
                <a:ea typeface="+mn-ea"/>
                <a:cs typeface="+mn-cs"/>
              </a:rPr>
              <a:t>required minimum</a:t>
            </a:r>
            <a:r>
              <a:rPr lang="en-US" dirty="0" smtClean="0">
                <a:latin typeface="Huawei Sans" panose="020C0503030203020204" pitchFamily="34" charset="0"/>
              </a:rPr>
              <a:t> </a:t>
            </a:r>
            <a:r>
              <a:rPr lang="en-US" dirty="0">
                <a:latin typeface="Huawei Sans" panose="020C0503030203020204" pitchFamily="34" charset="0"/>
              </a:rPr>
              <a:t>bandwidth of users and implements best effort scheduling for burst traffic. In addition, the basic bandwidth can be soft expanded. That is, the basic bandwidth can be </a:t>
            </a:r>
            <a:r>
              <a:rPr lang="en-US" dirty="0" smtClean="0">
                <a:latin typeface="Huawei Sans" panose="020C0503030203020204" pitchFamily="34" charset="0"/>
              </a:rPr>
              <a:t>expanded within </a:t>
            </a:r>
            <a:r>
              <a:rPr lang="en-US" dirty="0">
                <a:latin typeface="Huawei Sans" panose="020C0503030203020204" pitchFamily="34" charset="0"/>
              </a:rPr>
              <a:t>a range based on user requirements.</a:t>
            </a:r>
          </a:p>
          <a:p>
            <a:pPr marL="540000" marR="0" lvl="1"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sz="1100" dirty="0">
                <a:solidFill>
                  <a:schemeClr val="tx1"/>
                </a:solidFill>
                <a:latin typeface="Huawei Sans" panose="020C0503030203020204" pitchFamily="34" charset="0"/>
                <a:ea typeface="+mn-ea"/>
                <a:cs typeface="+mn-cs"/>
              </a:rPr>
              <a:t>The MPLS VPN technology ensures the dedicated bandwidth of each VPN to meet the requirements of different users, traffic models, </a:t>
            </a:r>
            <a:r>
              <a:rPr lang="en-US" sz="1100" dirty="0" smtClean="0">
                <a:solidFill>
                  <a:schemeClr val="tx1"/>
                </a:solidFill>
                <a:latin typeface="Huawei Sans" panose="020C0503030203020204" pitchFamily="34" charset="0"/>
                <a:ea typeface="+mn-ea"/>
                <a:cs typeface="+mn-cs"/>
              </a:rPr>
              <a:t>and</a:t>
            </a:r>
            <a:r>
              <a:rPr lang="en-US" sz="1100" baseline="0" dirty="0" smtClean="0">
                <a:solidFill>
                  <a:schemeClr val="tx1"/>
                </a:solidFill>
                <a:latin typeface="Huawei Sans" panose="020C0503030203020204" pitchFamily="34" charset="0"/>
                <a:ea typeface="+mn-ea"/>
                <a:cs typeface="+mn-cs"/>
              </a:rPr>
              <a:t> </a:t>
            </a:r>
            <a:r>
              <a:rPr lang="en-US" sz="1100" baseline="0" dirty="0" err="1" smtClean="0">
                <a:solidFill>
                  <a:schemeClr val="tx1"/>
                </a:solidFill>
                <a:latin typeface="Huawei Sans" panose="020C0503030203020204" pitchFamily="34" charset="0"/>
                <a:ea typeface="+mn-ea"/>
                <a:cs typeface="+mn-cs"/>
              </a:rPr>
              <a:t>QoS</a:t>
            </a:r>
            <a:r>
              <a:rPr lang="en-US" sz="1100" baseline="0" dirty="0" smtClean="0">
                <a:solidFill>
                  <a:schemeClr val="tx1"/>
                </a:solidFill>
                <a:latin typeface="Huawei Sans" panose="020C0503030203020204" pitchFamily="34" charset="0"/>
                <a:ea typeface="+mn-ea"/>
                <a:cs typeface="+mn-cs"/>
              </a:rPr>
              <a:t> of various services</a:t>
            </a:r>
            <a:r>
              <a:rPr lang="en-US" sz="1100" dirty="0" smtClean="0">
                <a:solidFill>
                  <a:schemeClr val="tx1"/>
                </a:solidFill>
                <a:latin typeface="Huawei Sans" panose="020C0503030203020204" pitchFamily="34" charset="0"/>
                <a:ea typeface="+mn-ea"/>
                <a:cs typeface="+mn-cs"/>
              </a:rPr>
              <a:t>.</a:t>
            </a:r>
            <a:endParaRPr lang="en-US" sz="1100" dirty="0">
              <a:solidFill>
                <a:schemeClr val="tx1"/>
              </a:solidFill>
              <a:latin typeface="Huawei Sans" panose="020C0503030203020204" pitchFamily="34" charset="0"/>
              <a:ea typeface="+mn-ea"/>
              <a:cs typeface="+mn-cs"/>
            </a:endParaRPr>
          </a:p>
          <a:p>
            <a:pPr lvl="1"/>
            <a:endParaRPr lang="zh-CN" altLang="en-US" dirty="0" smtClean="0">
              <a:latin typeface="Huawei Sans" panose="020C0503030203020204" pitchFamily="34" charset="0"/>
            </a:endParaRPr>
          </a:p>
          <a:p>
            <a:pPr lvl="1"/>
            <a:endParaRPr lang="zh-CN" altLang="en-US" dirty="0">
              <a:latin typeface="Huawei Sans" panose="020C0503030203020204" pitchFamily="34" charset="0"/>
            </a:endParaRPr>
          </a:p>
        </p:txBody>
      </p:sp>
    </p:spTree>
    <p:extLst>
      <p:ext uri="{BB962C8B-B14F-4D97-AF65-F5344CB8AC3E}">
        <p14:creationId xmlns:p14="http://schemas.microsoft.com/office/powerpoint/2010/main" val="33465026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3314962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27973351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2155750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4207395"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1" baseline="0" dirty="0" smtClean="0">
                <a:solidFill>
                  <a:schemeClr val="tx1">
                    <a:lumMod val="75000"/>
                    <a:lumOff val="25000"/>
                  </a:schemeClr>
                </a:solidFill>
                <a:latin typeface="Huawei Sans" panose="020C0503030203020204" pitchFamily="34" charset="0"/>
                <a:ea typeface="方正兰亭黑简体" panose="02000000000000000000" pitchFamily="2" charset="-122"/>
              </a:rPr>
              <a:t>Revision Record</a:t>
            </a:r>
            <a:endParaRPr lang="zh-CN" altLang="en-US" sz="3500" b="1" baseline="0" dirty="0" smtClean="0">
              <a:solidFill>
                <a:schemeClr val="tx1">
                  <a:lumMod val="75000"/>
                  <a:lumOff val="25000"/>
                </a:schemeClr>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D4D4D"/>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D4D4D"/>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nvPr>
        </p:nvGraphicFramePr>
        <p:xfrm>
          <a:off x="1007534" y="1232756"/>
          <a:ext cx="10464802" cy="1082675"/>
        </p:xfrm>
        <a:graphic>
          <a:graphicData uri="http://schemas.openxmlformats.org/drawingml/2006/table">
            <a:tbl>
              <a:tblPr/>
              <a:tblGrid>
                <a:gridCol w="3059004">
                  <a:extLst>
                    <a:ext uri="{9D8B030D-6E8A-4147-A177-3AD203B41FA5}">
                      <a16:colId xmlns="" xmlns:a16="http://schemas.microsoft.com/office/drawing/2014/main" val="20000"/>
                    </a:ext>
                  </a:extLst>
                </a:gridCol>
                <a:gridCol w="2155444">
                  <a:extLst>
                    <a:ext uri="{9D8B030D-6E8A-4147-A177-3AD203B41FA5}">
                      <a16:colId xmlns="" xmlns:a16="http://schemas.microsoft.com/office/drawing/2014/main" val="20001"/>
                    </a:ext>
                  </a:extLst>
                </a:gridCol>
                <a:gridCol w="2930727">
                  <a:extLst>
                    <a:ext uri="{9D8B030D-6E8A-4147-A177-3AD203B41FA5}">
                      <a16:colId xmlns="" xmlns:a16="http://schemas.microsoft.com/office/drawing/2014/main" val="20002"/>
                    </a:ext>
                  </a:extLst>
                </a:gridCol>
                <a:gridCol w="2319627">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graphicFrame>
        <p:nvGraphicFramePr>
          <p:cNvPr id="34" name="Group 21"/>
          <p:cNvGraphicFramePr>
            <a:graphicFrameLocks noGrp="1"/>
          </p:cNvGraphicFramePr>
          <p:nvPr userDrawn="1">
            <p:extLst/>
          </p:nvPr>
        </p:nvGraphicFramePr>
        <p:xfrm>
          <a:off x="1007533" y="2529867"/>
          <a:ext cx="10464800" cy="3527425"/>
        </p:xfrm>
        <a:graphic>
          <a:graphicData uri="http://schemas.openxmlformats.org/drawingml/2006/table">
            <a:tbl>
              <a:tblPr/>
              <a:tblGrid>
                <a:gridCol w="3085809">
                  <a:extLst>
                    <a:ext uri="{9D8B030D-6E8A-4147-A177-3AD203B41FA5}">
                      <a16:colId xmlns="" xmlns:a16="http://schemas.microsoft.com/office/drawing/2014/main" val="20000"/>
                    </a:ext>
                  </a:extLst>
                </a:gridCol>
                <a:gridCol w="2155920">
                  <a:extLst>
                    <a:ext uri="{9D8B030D-6E8A-4147-A177-3AD203B41FA5}">
                      <a16:colId xmlns="" xmlns:a16="http://schemas.microsoft.com/office/drawing/2014/main" val="20001"/>
                    </a:ext>
                  </a:extLst>
                </a:gridCol>
                <a:gridCol w="2912127">
                  <a:extLst>
                    <a:ext uri="{9D8B030D-6E8A-4147-A177-3AD203B41FA5}">
                      <a16:colId xmlns="" xmlns:a16="http://schemas.microsoft.com/office/drawing/2014/main" val="20002"/>
                    </a:ext>
                  </a:extLst>
                </a:gridCol>
                <a:gridCol w="2310944">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New</a:t>
                      </a:r>
                      <a:r>
                        <a:rPr kumimoji="1" lang="zh-CN" altLang="zh-CN" sz="1600" b="1"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rPr>
                        <a:t>/</a:t>
                      </a:r>
                      <a:r>
                        <a:rPr kumimoji="1" lang="en-US" altLang="zh-CN" sz="1600" b="1"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rPr>
                        <a:t>Update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2470491851"/>
                  </a:ext>
                </a:extLst>
              </a:tr>
            </a:tbl>
          </a:graphicData>
        </a:graphic>
      </p:graphicFrame>
      <p:sp>
        <p:nvSpPr>
          <p:cNvPr id="35" name="文本占位符 7"/>
          <p:cNvSpPr>
            <a:spLocks noGrp="1"/>
          </p:cNvSpPr>
          <p:nvPr>
            <p:ph type="body" sz="quarter" idx="17" hasCustomPrompt="1"/>
          </p:nvPr>
        </p:nvSpPr>
        <p:spPr>
          <a:xfrm>
            <a:off x="1007535" y="1803960"/>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803960"/>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9" name="文本占位符 7"/>
          <p:cNvSpPr>
            <a:spLocks noGrp="1"/>
          </p:cNvSpPr>
          <p:nvPr>
            <p:ph type="body" sz="quarter" idx="13" hasCustomPrompt="1"/>
          </p:nvPr>
        </p:nvSpPr>
        <p:spPr>
          <a:xfrm>
            <a:off x="1007616" y="308902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859" y="308902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40016" y="308902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424" y="3089025"/>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 xmlns:a16="http://schemas.microsoft.com/office/drawing/2014/main" id="{44F86C3E-C49E-485B-8EB0-960F41282238}"/>
              </a:ext>
            </a:extLst>
          </p:cNvPr>
          <p:cNvSpPr>
            <a:spLocks noGrp="1"/>
          </p:cNvSpPr>
          <p:nvPr>
            <p:ph type="body" sz="quarter" idx="21" hasCustomPrompt="1"/>
          </p:nvPr>
        </p:nvSpPr>
        <p:spPr>
          <a:xfrm>
            <a:off x="1007616" y="360818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 xmlns:a16="http://schemas.microsoft.com/office/drawing/2014/main" id="{DB3D228B-4BFD-4782-B68D-12F66EA8C589}"/>
              </a:ext>
            </a:extLst>
          </p:cNvPr>
          <p:cNvSpPr>
            <a:spLocks noGrp="1"/>
          </p:cNvSpPr>
          <p:nvPr>
            <p:ph type="body" sz="quarter" idx="22" hasCustomPrompt="1"/>
          </p:nvPr>
        </p:nvSpPr>
        <p:spPr>
          <a:xfrm>
            <a:off x="4079859" y="360818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 xmlns:a16="http://schemas.microsoft.com/office/drawing/2014/main" id="{FECCD724-6B1F-4104-8A9B-6B6764A3F859}"/>
              </a:ext>
            </a:extLst>
          </p:cNvPr>
          <p:cNvSpPr>
            <a:spLocks noGrp="1"/>
          </p:cNvSpPr>
          <p:nvPr>
            <p:ph type="body" sz="quarter" idx="23" hasCustomPrompt="1"/>
          </p:nvPr>
        </p:nvSpPr>
        <p:spPr>
          <a:xfrm>
            <a:off x="6240016" y="360818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 xmlns:a16="http://schemas.microsoft.com/office/drawing/2014/main" id="{57E1C633-41F6-4A25-9DB3-D6799CE610DD}"/>
              </a:ext>
            </a:extLst>
          </p:cNvPr>
          <p:cNvSpPr>
            <a:spLocks noGrp="1"/>
          </p:cNvSpPr>
          <p:nvPr>
            <p:ph type="body" sz="quarter" idx="24" hasCustomPrompt="1"/>
          </p:nvPr>
        </p:nvSpPr>
        <p:spPr>
          <a:xfrm>
            <a:off x="9168424" y="3608189"/>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 xmlns:a16="http://schemas.microsoft.com/office/drawing/2014/main" id="{C68CBD59-B896-4217-9781-389A1B11CE8D}"/>
              </a:ext>
            </a:extLst>
          </p:cNvPr>
          <p:cNvSpPr>
            <a:spLocks noGrp="1"/>
          </p:cNvSpPr>
          <p:nvPr>
            <p:ph type="body" sz="quarter" idx="25" hasCustomPrompt="1"/>
          </p:nvPr>
        </p:nvSpPr>
        <p:spPr>
          <a:xfrm>
            <a:off x="1007616" y="4077072"/>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 xmlns:a16="http://schemas.microsoft.com/office/drawing/2014/main" id="{791E82EE-AF55-486C-953D-3BD5CEE81CE4}"/>
              </a:ext>
            </a:extLst>
          </p:cNvPr>
          <p:cNvSpPr>
            <a:spLocks noGrp="1"/>
          </p:cNvSpPr>
          <p:nvPr>
            <p:ph type="body" sz="quarter" idx="26" hasCustomPrompt="1"/>
          </p:nvPr>
        </p:nvSpPr>
        <p:spPr>
          <a:xfrm>
            <a:off x="4079859" y="4077072"/>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 xmlns:a16="http://schemas.microsoft.com/office/drawing/2014/main" id="{0F4FBCD0-2E04-4942-AFAF-B2774F425FB6}"/>
              </a:ext>
            </a:extLst>
          </p:cNvPr>
          <p:cNvSpPr>
            <a:spLocks noGrp="1"/>
          </p:cNvSpPr>
          <p:nvPr>
            <p:ph type="body" sz="quarter" idx="27" hasCustomPrompt="1"/>
          </p:nvPr>
        </p:nvSpPr>
        <p:spPr>
          <a:xfrm>
            <a:off x="6240016" y="4077072"/>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 xmlns:a16="http://schemas.microsoft.com/office/drawing/2014/main" id="{701F8BDF-8D3E-4528-8B32-92CDA38CF25C}"/>
              </a:ext>
            </a:extLst>
          </p:cNvPr>
          <p:cNvSpPr>
            <a:spLocks noGrp="1"/>
          </p:cNvSpPr>
          <p:nvPr>
            <p:ph type="body" sz="quarter" idx="28" hasCustomPrompt="1"/>
          </p:nvPr>
        </p:nvSpPr>
        <p:spPr>
          <a:xfrm>
            <a:off x="9168424" y="4077072"/>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 xmlns:a16="http://schemas.microsoft.com/office/drawing/2014/main" id="{2DAE044E-F1B2-424B-BDD0-3E92A10C4695}"/>
              </a:ext>
            </a:extLst>
          </p:cNvPr>
          <p:cNvSpPr>
            <a:spLocks noGrp="1"/>
          </p:cNvSpPr>
          <p:nvPr>
            <p:ph type="body" sz="quarter" idx="29" hasCustomPrompt="1"/>
          </p:nvPr>
        </p:nvSpPr>
        <p:spPr>
          <a:xfrm>
            <a:off x="1007616" y="458112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 xmlns:a16="http://schemas.microsoft.com/office/drawing/2014/main" id="{19929436-360F-44DC-A864-1DA42B59198F}"/>
              </a:ext>
            </a:extLst>
          </p:cNvPr>
          <p:cNvSpPr>
            <a:spLocks noGrp="1"/>
          </p:cNvSpPr>
          <p:nvPr>
            <p:ph type="body" sz="quarter" idx="30" hasCustomPrompt="1"/>
          </p:nvPr>
        </p:nvSpPr>
        <p:spPr>
          <a:xfrm>
            <a:off x="4079859" y="458112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 xmlns:a16="http://schemas.microsoft.com/office/drawing/2014/main" id="{E3F04EDE-0D87-45F2-9033-289878AAF2FA}"/>
              </a:ext>
            </a:extLst>
          </p:cNvPr>
          <p:cNvSpPr>
            <a:spLocks noGrp="1"/>
          </p:cNvSpPr>
          <p:nvPr>
            <p:ph type="body" sz="quarter" idx="31" hasCustomPrompt="1"/>
          </p:nvPr>
        </p:nvSpPr>
        <p:spPr>
          <a:xfrm>
            <a:off x="6240016" y="458112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 xmlns:a16="http://schemas.microsoft.com/office/drawing/2014/main" id="{3F9FD2BB-87FB-42F0-8418-F87E96763F68}"/>
              </a:ext>
            </a:extLst>
          </p:cNvPr>
          <p:cNvSpPr>
            <a:spLocks noGrp="1"/>
          </p:cNvSpPr>
          <p:nvPr>
            <p:ph type="body" sz="quarter" idx="32" hasCustomPrompt="1"/>
          </p:nvPr>
        </p:nvSpPr>
        <p:spPr>
          <a:xfrm>
            <a:off x="9168424" y="4581128"/>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 xmlns:a16="http://schemas.microsoft.com/office/drawing/2014/main" id="{450C36C1-EC46-4EAC-8A54-EFB2EF58F730}"/>
              </a:ext>
            </a:extLst>
          </p:cNvPr>
          <p:cNvSpPr>
            <a:spLocks noGrp="1"/>
          </p:cNvSpPr>
          <p:nvPr>
            <p:ph type="body" sz="quarter" idx="33" hasCustomPrompt="1"/>
          </p:nvPr>
        </p:nvSpPr>
        <p:spPr>
          <a:xfrm>
            <a:off x="1007616" y="5049180"/>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 xmlns:a16="http://schemas.microsoft.com/office/drawing/2014/main" id="{06E305FB-6351-4BDD-B27A-CA91C0B55424}"/>
              </a:ext>
            </a:extLst>
          </p:cNvPr>
          <p:cNvSpPr>
            <a:spLocks noGrp="1"/>
          </p:cNvSpPr>
          <p:nvPr>
            <p:ph type="body" sz="quarter" idx="34" hasCustomPrompt="1"/>
          </p:nvPr>
        </p:nvSpPr>
        <p:spPr>
          <a:xfrm>
            <a:off x="4079859" y="5049180"/>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 xmlns:a16="http://schemas.microsoft.com/office/drawing/2014/main" id="{986CE630-9BBE-44AB-B3AC-29A48255E185}"/>
              </a:ext>
            </a:extLst>
          </p:cNvPr>
          <p:cNvSpPr>
            <a:spLocks noGrp="1"/>
          </p:cNvSpPr>
          <p:nvPr>
            <p:ph type="body" sz="quarter" idx="35" hasCustomPrompt="1"/>
          </p:nvPr>
        </p:nvSpPr>
        <p:spPr>
          <a:xfrm>
            <a:off x="6240016" y="5049180"/>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 xmlns:a16="http://schemas.microsoft.com/office/drawing/2014/main" id="{4DDD786F-E21B-4BBC-A377-D2EC3EE50688}"/>
              </a:ext>
            </a:extLst>
          </p:cNvPr>
          <p:cNvSpPr>
            <a:spLocks noGrp="1"/>
          </p:cNvSpPr>
          <p:nvPr>
            <p:ph type="body" sz="quarter" idx="36" hasCustomPrompt="1"/>
          </p:nvPr>
        </p:nvSpPr>
        <p:spPr>
          <a:xfrm>
            <a:off x="9168424" y="5049180"/>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 xmlns:a16="http://schemas.microsoft.com/office/drawing/2014/main" id="{EE728293-3BC5-4224-A4F0-27996EC76EA2}"/>
              </a:ext>
            </a:extLst>
          </p:cNvPr>
          <p:cNvSpPr>
            <a:spLocks noGrp="1"/>
          </p:cNvSpPr>
          <p:nvPr>
            <p:ph type="body" sz="quarter" idx="37" hasCustomPrompt="1"/>
          </p:nvPr>
        </p:nvSpPr>
        <p:spPr>
          <a:xfrm>
            <a:off x="1007616" y="5553236"/>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 xmlns:a16="http://schemas.microsoft.com/office/drawing/2014/main" id="{84C5C924-BCE5-46C8-9041-30EDC3D85E52}"/>
              </a:ext>
            </a:extLst>
          </p:cNvPr>
          <p:cNvSpPr>
            <a:spLocks noGrp="1"/>
          </p:cNvSpPr>
          <p:nvPr>
            <p:ph type="body" sz="quarter" idx="38" hasCustomPrompt="1"/>
          </p:nvPr>
        </p:nvSpPr>
        <p:spPr>
          <a:xfrm>
            <a:off x="4079859" y="5553236"/>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 xmlns:a16="http://schemas.microsoft.com/office/drawing/2014/main" id="{1DBD4C29-C885-4339-873D-B55FBD81DDFE}"/>
              </a:ext>
            </a:extLst>
          </p:cNvPr>
          <p:cNvSpPr>
            <a:spLocks noGrp="1"/>
          </p:cNvSpPr>
          <p:nvPr>
            <p:ph type="body" sz="quarter" idx="39" hasCustomPrompt="1"/>
          </p:nvPr>
        </p:nvSpPr>
        <p:spPr>
          <a:xfrm>
            <a:off x="6240016" y="5553236"/>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 xmlns:a16="http://schemas.microsoft.com/office/drawing/2014/main" id="{6D84506C-645A-472E-A06C-3A65A7744312}"/>
              </a:ext>
            </a:extLst>
          </p:cNvPr>
          <p:cNvSpPr>
            <a:spLocks noGrp="1"/>
          </p:cNvSpPr>
          <p:nvPr>
            <p:ph type="body" sz="quarter" idx="40" hasCustomPrompt="1"/>
          </p:nvPr>
        </p:nvSpPr>
        <p:spPr>
          <a:xfrm>
            <a:off x="9168424" y="5553236"/>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37" name="文本占位符 11"/>
          <p:cNvSpPr txBox="1">
            <a:spLocks/>
          </p:cNvSpPr>
          <p:nvPr userDrawn="1"/>
        </p:nvSpPr>
        <p:spPr bwMode="auto">
          <a:xfrm>
            <a:off x="6228196" y="1816983"/>
            <a:ext cx="2888578" cy="504887"/>
          </a:xfrm>
          <a:prstGeom prst="rect">
            <a:avLst/>
          </a:prstGeom>
          <a:noFill/>
          <a:ln w="9525">
            <a:noFill/>
            <a:miter lim="800000"/>
            <a:headEnd/>
            <a:tailEnd/>
          </a:ln>
        </p:spPr>
        <p:txBody>
          <a:bodyPr vert="horz" wrap="square" lIns="80141" tIns="40071" rIns="80141" bIns="40071" numCol="1" anchor="ctr" anchorCtr="0" compatLnSpc="1">
            <a:prstTxWarp prst="textNoShape">
              <a:avLst/>
            </a:prstTxWarp>
            <a:noAutofit/>
          </a:bodyPr>
          <a:lst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lgn="ctr">
              <a:lnSpc>
                <a:spcPct val="100000"/>
              </a:lnSpc>
              <a:buFont typeface="Wingdings" panose="05000000000000000000" pitchFamily="2" charset="2"/>
              <a:buNone/>
            </a:pPr>
            <a:r>
              <a:rPr lang="en-US" altLang="zh-CN" sz="1600" dirty="0" smtClean="0">
                <a:latin typeface="Huawei Sans" panose="020C0503030203020204" pitchFamily="34" charset="0"/>
              </a:rPr>
              <a:t>V500R002</a:t>
            </a:r>
            <a:endParaRPr lang="zh-CN" altLang="en-US" sz="1600" dirty="0">
              <a:latin typeface="Huawei Sans" panose="020C0503030203020204" pitchFamily="34" charset="0"/>
            </a:endParaRPr>
          </a:p>
        </p:txBody>
      </p:sp>
      <p:sp>
        <p:nvSpPr>
          <p:cNvPr id="38" name="文本占位符 12"/>
          <p:cNvSpPr txBox="1">
            <a:spLocks/>
          </p:cNvSpPr>
          <p:nvPr userDrawn="1"/>
        </p:nvSpPr>
        <p:spPr bwMode="auto">
          <a:xfrm>
            <a:off x="9116775" y="1816983"/>
            <a:ext cx="2351079" cy="504887"/>
          </a:xfrm>
          <a:prstGeom prst="rect">
            <a:avLst/>
          </a:prstGeom>
          <a:noFill/>
          <a:ln w="9525">
            <a:noFill/>
            <a:miter lim="800000"/>
            <a:headEnd/>
            <a:tailEnd/>
          </a:ln>
        </p:spPr>
        <p:txBody>
          <a:bodyPr vert="horz" wrap="square" lIns="80141" tIns="40071" rIns="80141" bIns="40071" numCol="1" anchor="ctr" anchorCtr="0" compatLnSpc="1">
            <a:prstTxWarp prst="textNoShape">
              <a:avLst/>
            </a:prstTxWarp>
            <a:noAutofit/>
          </a:bodyPr>
          <a:lst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lgn="ctr">
              <a:lnSpc>
                <a:spcPct val="100000"/>
              </a:lnSpc>
              <a:buFont typeface="Wingdings" panose="05000000000000000000" pitchFamily="2" charset="2"/>
              <a:buNone/>
            </a:pPr>
            <a:r>
              <a:rPr lang="en-US" altLang="zh-CN" sz="1600" dirty="0" smtClean="0">
                <a:latin typeface="Huawei Sans" panose="020C0503030203020204" pitchFamily="34" charset="0"/>
              </a:rPr>
              <a:t>V100R001</a:t>
            </a:r>
            <a:endParaRPr lang="zh-CN" altLang="en-US" sz="1600" dirty="0">
              <a:latin typeface="Huawei Sans" panose="020C0503030203020204" pitchFamily="34" charset="0"/>
            </a:endParaRPr>
          </a:p>
        </p:txBody>
      </p:sp>
    </p:spTree>
    <p:extLst>
      <p:ext uri="{BB962C8B-B14F-4D97-AF65-F5344CB8AC3E}">
        <p14:creationId xmlns:p14="http://schemas.microsoft.com/office/powerpoint/2010/main" val="4276099418"/>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思考题">
    <p:spTree>
      <p:nvGrpSpPr>
        <p:cNvPr id="1" name=""/>
        <p:cNvGrpSpPr/>
        <p:nvPr/>
      </p:nvGrpSpPr>
      <p:grpSpPr>
        <a:xfrm>
          <a:off x="0" y="0"/>
          <a:ext cx="0" cy="0"/>
          <a:chOff x="0" y="0"/>
          <a:chExt cx="0" cy="0"/>
        </a:xfrm>
      </p:grpSpPr>
      <p:sp>
        <p:nvSpPr>
          <p:cNvPr id="42" name="文本占位符 6">
            <a:extLst>
              <a:ext uri="{FF2B5EF4-FFF2-40B4-BE49-F238E27FC236}">
                <a16:creationId xmlns:a16="http://schemas.microsoft.com/office/drawing/2014/main" xmlns="" id="{5683C223-8B1D-4EA3-A9F4-AEC7F0A66FD4}"/>
              </a:ext>
            </a:extLst>
          </p:cNvPr>
          <p:cNvSpPr>
            <a:spLocks noGrp="1"/>
          </p:cNvSpPr>
          <p:nvPr>
            <p:ph type="body" sz="quarter" idx="10" hasCustomPrompt="1"/>
          </p:nvPr>
        </p:nvSpPr>
        <p:spPr>
          <a:xfrm>
            <a:off x="451878" y="1242452"/>
            <a:ext cx="11306175" cy="4680000"/>
          </a:xfrm>
          <a:prstGeom prst="rect">
            <a:avLst/>
          </a:prstGeom>
        </p:spPr>
        <p:txBody>
          <a:bodyPr/>
          <a:lstStyle>
            <a:lvl1pPr marL="457200" marR="0" indent="-457200" algn="just" defTabSz="801688" rtl="0" eaLnBrk="1" fontAlgn="auto"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auto">
              <a:buSzPct val="100000"/>
              <a:buFont typeface="+mj-lt"/>
              <a:buAutoNum type="alphaUcPeriod"/>
              <a:defRPr sz="1800" baseline="0">
                <a:latin typeface="Huawei Sans" panose="020C0503030203020204" pitchFamily="34" charset="0"/>
              </a:defRPr>
            </a:lvl2pPr>
            <a:lvl3pPr>
              <a:defRPr/>
            </a:lvl3pPr>
            <a:lvl5pPr>
              <a:buNone/>
              <a:defRPr/>
            </a:lvl5pPr>
          </a:lstStyle>
          <a:p>
            <a:r>
              <a:rPr lang="en-US" altLang="zh-CN" dirty="0"/>
              <a:t>Question description.</a:t>
            </a:r>
          </a:p>
          <a:p>
            <a:pPr lvl="1"/>
            <a:endParaRPr lang="en-US" altLang="zh-CN" dirty="0"/>
          </a:p>
        </p:txBody>
      </p:sp>
      <p:sp>
        <p:nvSpPr>
          <p:cNvPr id="43" name="TextBox 10">
            <a:extLst>
              <a:ext uri="{FF2B5EF4-FFF2-40B4-BE49-F238E27FC236}">
                <a16:creationId xmlns:a16="http://schemas.microsoft.com/office/drawing/2014/main" xmlns="" id="{35ECBC3F-A7FD-4BAD-A8A8-B95D33E08F8B}"/>
              </a:ext>
            </a:extLst>
          </p:cNvPr>
          <p:cNvSpPr txBox="1"/>
          <p:nvPr userDrawn="1"/>
        </p:nvSpPr>
        <p:spPr bwMode="auto">
          <a:xfrm>
            <a:off x="1595500" y="408779"/>
            <a:ext cx="166540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auto"/>
            <a:r>
              <a:rPr lang="en-US" altLang="zh-CN" baseline="0" dirty="0">
                <a:latin typeface="Huawei Sans" panose="020C0503030203020204" pitchFamily="34" charset="0"/>
                <a:ea typeface="方正兰亭黑简体" panose="02000000000000000000" pitchFamily="2" charset="-122"/>
                <a:cs typeface="Huawei Sans" panose="020C0503030203020204" pitchFamily="34" charset="0"/>
              </a:rPr>
              <a:t>Quiz</a:t>
            </a:r>
          </a:p>
        </p:txBody>
      </p:sp>
      <p:sp>
        <p:nvSpPr>
          <p:cNvPr id="44" name="Freeform 9">
            <a:extLst>
              <a:ext uri="{FF2B5EF4-FFF2-40B4-BE49-F238E27FC236}">
                <a16:creationId xmlns:a16="http://schemas.microsoft.com/office/drawing/2014/main" xmlns="" id="{BED1E263-B21F-4F46-8AA9-4FEF0E7EAE95}"/>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5" name="Freeform 11">
            <a:extLst>
              <a:ext uri="{FF2B5EF4-FFF2-40B4-BE49-F238E27FC236}">
                <a16:creationId xmlns:a16="http://schemas.microsoft.com/office/drawing/2014/main" xmlns="" id="{3137D88F-5BC0-4DD9-BADD-981196A76FD7}"/>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46" name="组合 45">
            <a:extLst>
              <a:ext uri="{FF2B5EF4-FFF2-40B4-BE49-F238E27FC236}">
                <a16:creationId xmlns:a16="http://schemas.microsoft.com/office/drawing/2014/main" xmlns="" id="{4C5767E0-410F-436A-95CC-758F234853E7}"/>
              </a:ext>
            </a:extLst>
          </p:cNvPr>
          <p:cNvGrpSpPr/>
          <p:nvPr userDrawn="1"/>
        </p:nvGrpSpPr>
        <p:grpSpPr>
          <a:xfrm>
            <a:off x="479376" y="424270"/>
            <a:ext cx="495619" cy="592462"/>
            <a:chOff x="5554662" y="2422526"/>
            <a:chExt cx="690564" cy="825500"/>
          </a:xfrm>
          <a:solidFill>
            <a:schemeClr val="bg1"/>
          </a:solidFill>
        </p:grpSpPr>
        <p:sp>
          <p:nvSpPr>
            <p:cNvPr id="47" name="Freeform 30">
              <a:extLst>
                <a:ext uri="{FF2B5EF4-FFF2-40B4-BE49-F238E27FC236}">
                  <a16:creationId xmlns:a16="http://schemas.microsoft.com/office/drawing/2014/main" xmlns="" id="{82DF82FD-51F9-47B5-949E-C390D1D57C89}"/>
                </a:ext>
              </a:extLst>
            </p:cNvPr>
            <p:cNvSpPr>
              <a:spLocks/>
            </p:cNvSpPr>
            <p:nvPr/>
          </p:nvSpPr>
          <p:spPr bwMode="auto">
            <a:xfrm>
              <a:off x="5554662" y="2487613"/>
              <a:ext cx="258763" cy="760413"/>
            </a:xfrm>
            <a:custGeom>
              <a:avLst/>
              <a:gdLst>
                <a:gd name="T0" fmla="*/ 233 w 245"/>
                <a:gd name="T1" fmla="*/ 722 h 722"/>
                <a:gd name="T2" fmla="*/ 245 w 245"/>
                <a:gd name="T3" fmla="*/ 710 h 722"/>
                <a:gd name="T4" fmla="*/ 245 w 245"/>
                <a:gd name="T5" fmla="*/ 614 h 722"/>
                <a:gd name="T6" fmla="*/ 187 w 245"/>
                <a:gd name="T7" fmla="*/ 559 h 722"/>
                <a:gd name="T8" fmla="*/ 93 w 245"/>
                <a:gd name="T9" fmla="*/ 499 h 722"/>
                <a:gd name="T10" fmla="*/ 93 w 245"/>
                <a:gd name="T11" fmla="*/ 401 h 722"/>
                <a:gd name="T12" fmla="*/ 82 w 245"/>
                <a:gd name="T13" fmla="*/ 398 h 722"/>
                <a:gd name="T14" fmla="*/ 38 w 245"/>
                <a:gd name="T15" fmla="*/ 381 h 722"/>
                <a:gd name="T16" fmla="*/ 102 w 245"/>
                <a:gd name="T17" fmla="*/ 255 h 722"/>
                <a:gd name="T18" fmla="*/ 106 w 245"/>
                <a:gd name="T19" fmla="*/ 250 h 722"/>
                <a:gd name="T20" fmla="*/ 105 w 245"/>
                <a:gd name="T21" fmla="*/ 244 h 722"/>
                <a:gd name="T22" fmla="*/ 218 w 245"/>
                <a:gd name="T23" fmla="*/ 31 h 722"/>
                <a:gd name="T24" fmla="*/ 225 w 245"/>
                <a:gd name="T25" fmla="*/ 15 h 722"/>
                <a:gd name="T26" fmla="*/ 222 w 245"/>
                <a:gd name="T27" fmla="*/ 9 h 722"/>
                <a:gd name="T28" fmla="*/ 207 w 245"/>
                <a:gd name="T29" fmla="*/ 3 h 722"/>
                <a:gd name="T30" fmla="*/ 86 w 245"/>
                <a:gd name="T31" fmla="*/ 148 h 722"/>
                <a:gd name="T32" fmla="*/ 75 w 245"/>
                <a:gd name="T33" fmla="*/ 240 h 722"/>
                <a:gd name="T34" fmla="*/ 8 w 245"/>
                <a:gd name="T35" fmla="*/ 390 h 722"/>
                <a:gd name="T36" fmla="*/ 8 w 245"/>
                <a:gd name="T37" fmla="*/ 391 h 722"/>
                <a:gd name="T38" fmla="*/ 8 w 245"/>
                <a:gd name="T39" fmla="*/ 393 h 722"/>
                <a:gd name="T40" fmla="*/ 63 w 245"/>
                <a:gd name="T41" fmla="*/ 424 h 722"/>
                <a:gd name="T42" fmla="*/ 63 w 245"/>
                <a:gd name="T43" fmla="*/ 500 h 722"/>
                <a:gd name="T44" fmla="*/ 179 w 245"/>
                <a:gd name="T45" fmla="*/ 588 h 722"/>
                <a:gd name="T46" fmla="*/ 215 w 245"/>
                <a:gd name="T47" fmla="*/ 612 h 722"/>
                <a:gd name="T48" fmla="*/ 215 w 245"/>
                <a:gd name="T49" fmla="*/ 614 h 722"/>
                <a:gd name="T50" fmla="*/ 215 w 245"/>
                <a:gd name="T51" fmla="*/ 710 h 722"/>
                <a:gd name="T52" fmla="*/ 227 w 245"/>
                <a:gd name="T53" fmla="*/ 722 h 722"/>
                <a:gd name="T54" fmla="*/ 233 w 245"/>
                <a:gd name="T55" fmla="*/ 722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5" h="722">
                  <a:moveTo>
                    <a:pt x="233" y="722"/>
                  </a:moveTo>
                  <a:cubicBezTo>
                    <a:pt x="240" y="722"/>
                    <a:pt x="245" y="717"/>
                    <a:pt x="245" y="710"/>
                  </a:cubicBezTo>
                  <a:cubicBezTo>
                    <a:pt x="245" y="614"/>
                    <a:pt x="245" y="614"/>
                    <a:pt x="245" y="614"/>
                  </a:cubicBezTo>
                  <a:cubicBezTo>
                    <a:pt x="245" y="605"/>
                    <a:pt x="242" y="574"/>
                    <a:pt x="187" y="559"/>
                  </a:cubicBezTo>
                  <a:cubicBezTo>
                    <a:pt x="128" y="543"/>
                    <a:pt x="94" y="522"/>
                    <a:pt x="93" y="499"/>
                  </a:cubicBezTo>
                  <a:cubicBezTo>
                    <a:pt x="93" y="401"/>
                    <a:pt x="93" y="401"/>
                    <a:pt x="93" y="401"/>
                  </a:cubicBezTo>
                  <a:cubicBezTo>
                    <a:pt x="82" y="398"/>
                    <a:pt x="82" y="398"/>
                    <a:pt x="82" y="398"/>
                  </a:cubicBezTo>
                  <a:cubicBezTo>
                    <a:pt x="64" y="393"/>
                    <a:pt x="45" y="385"/>
                    <a:pt x="38" y="381"/>
                  </a:cubicBezTo>
                  <a:cubicBezTo>
                    <a:pt x="38" y="369"/>
                    <a:pt x="44" y="325"/>
                    <a:pt x="102" y="255"/>
                  </a:cubicBezTo>
                  <a:cubicBezTo>
                    <a:pt x="106" y="250"/>
                    <a:pt x="106" y="250"/>
                    <a:pt x="106" y="250"/>
                  </a:cubicBezTo>
                  <a:cubicBezTo>
                    <a:pt x="105" y="244"/>
                    <a:pt x="105" y="244"/>
                    <a:pt x="105" y="244"/>
                  </a:cubicBezTo>
                  <a:cubicBezTo>
                    <a:pt x="105" y="237"/>
                    <a:pt x="92" y="92"/>
                    <a:pt x="218" y="31"/>
                  </a:cubicBezTo>
                  <a:cubicBezTo>
                    <a:pt x="224" y="28"/>
                    <a:pt x="227" y="21"/>
                    <a:pt x="225" y="15"/>
                  </a:cubicBezTo>
                  <a:cubicBezTo>
                    <a:pt x="222" y="9"/>
                    <a:pt x="222" y="9"/>
                    <a:pt x="222" y="9"/>
                  </a:cubicBezTo>
                  <a:cubicBezTo>
                    <a:pt x="220" y="3"/>
                    <a:pt x="213" y="0"/>
                    <a:pt x="207" y="3"/>
                  </a:cubicBezTo>
                  <a:cubicBezTo>
                    <a:pt x="147" y="31"/>
                    <a:pt x="105" y="81"/>
                    <a:pt x="86" y="148"/>
                  </a:cubicBezTo>
                  <a:cubicBezTo>
                    <a:pt x="74" y="189"/>
                    <a:pt x="74" y="226"/>
                    <a:pt x="75" y="240"/>
                  </a:cubicBezTo>
                  <a:cubicBezTo>
                    <a:pt x="0" y="333"/>
                    <a:pt x="7" y="385"/>
                    <a:pt x="8" y="390"/>
                  </a:cubicBezTo>
                  <a:cubicBezTo>
                    <a:pt x="8" y="391"/>
                    <a:pt x="8" y="391"/>
                    <a:pt x="8" y="391"/>
                  </a:cubicBezTo>
                  <a:cubicBezTo>
                    <a:pt x="8" y="393"/>
                    <a:pt x="8" y="393"/>
                    <a:pt x="8" y="393"/>
                  </a:cubicBezTo>
                  <a:cubicBezTo>
                    <a:pt x="10" y="397"/>
                    <a:pt x="14" y="409"/>
                    <a:pt x="63" y="424"/>
                  </a:cubicBezTo>
                  <a:cubicBezTo>
                    <a:pt x="63" y="500"/>
                    <a:pt x="63" y="500"/>
                    <a:pt x="63" y="500"/>
                  </a:cubicBezTo>
                  <a:cubicBezTo>
                    <a:pt x="65" y="539"/>
                    <a:pt x="104" y="569"/>
                    <a:pt x="179" y="588"/>
                  </a:cubicBezTo>
                  <a:cubicBezTo>
                    <a:pt x="213" y="597"/>
                    <a:pt x="215" y="611"/>
                    <a:pt x="215" y="612"/>
                  </a:cubicBezTo>
                  <a:cubicBezTo>
                    <a:pt x="215" y="614"/>
                    <a:pt x="215" y="614"/>
                    <a:pt x="215" y="614"/>
                  </a:cubicBezTo>
                  <a:cubicBezTo>
                    <a:pt x="215" y="710"/>
                    <a:pt x="215" y="710"/>
                    <a:pt x="215" y="710"/>
                  </a:cubicBezTo>
                  <a:cubicBezTo>
                    <a:pt x="215" y="717"/>
                    <a:pt x="220" y="722"/>
                    <a:pt x="227" y="722"/>
                  </a:cubicBezTo>
                  <a:lnTo>
                    <a:pt x="233" y="7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8" name="Freeform 31">
              <a:extLst>
                <a:ext uri="{FF2B5EF4-FFF2-40B4-BE49-F238E27FC236}">
                  <a16:creationId xmlns:a16="http://schemas.microsoft.com/office/drawing/2014/main" xmlns="" id="{7BE8A9FD-4671-488D-B641-FE6B2B0C6630}"/>
                </a:ext>
              </a:extLst>
            </p:cNvPr>
            <p:cNvSpPr>
              <a:spLocks/>
            </p:cNvSpPr>
            <p:nvPr/>
          </p:nvSpPr>
          <p:spPr bwMode="auto">
            <a:xfrm>
              <a:off x="6029325" y="2752726"/>
              <a:ext cx="169863" cy="495300"/>
            </a:xfrm>
            <a:custGeom>
              <a:avLst/>
              <a:gdLst>
                <a:gd name="T0" fmla="*/ 21 w 162"/>
                <a:gd name="T1" fmla="*/ 470 h 470"/>
                <a:gd name="T2" fmla="*/ 33 w 162"/>
                <a:gd name="T3" fmla="*/ 458 h 470"/>
                <a:gd name="T4" fmla="*/ 33 w 162"/>
                <a:gd name="T5" fmla="*/ 361 h 470"/>
                <a:gd name="T6" fmla="*/ 108 w 162"/>
                <a:gd name="T7" fmla="*/ 168 h 470"/>
                <a:gd name="T8" fmla="*/ 162 w 162"/>
                <a:gd name="T9" fmla="*/ 13 h 470"/>
                <a:gd name="T10" fmla="*/ 151 w 162"/>
                <a:gd name="T11" fmla="*/ 1 h 470"/>
                <a:gd name="T12" fmla="*/ 144 w 162"/>
                <a:gd name="T13" fmla="*/ 0 h 470"/>
                <a:gd name="T14" fmla="*/ 131 w 162"/>
                <a:gd name="T15" fmla="*/ 12 h 470"/>
                <a:gd name="T16" fmla="*/ 84 w 162"/>
                <a:gd name="T17" fmla="*/ 149 h 470"/>
                <a:gd name="T18" fmla="*/ 3 w 162"/>
                <a:gd name="T19" fmla="*/ 362 h 470"/>
                <a:gd name="T20" fmla="*/ 3 w 162"/>
                <a:gd name="T21" fmla="*/ 458 h 470"/>
                <a:gd name="T22" fmla="*/ 15 w 162"/>
                <a:gd name="T23" fmla="*/ 470 h 470"/>
                <a:gd name="T24" fmla="*/ 21 w 162"/>
                <a:gd name="T25" fmla="*/ 47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470">
                  <a:moveTo>
                    <a:pt x="21" y="470"/>
                  </a:moveTo>
                  <a:cubicBezTo>
                    <a:pt x="28" y="470"/>
                    <a:pt x="33" y="465"/>
                    <a:pt x="33" y="458"/>
                  </a:cubicBezTo>
                  <a:cubicBezTo>
                    <a:pt x="33" y="361"/>
                    <a:pt x="33" y="361"/>
                    <a:pt x="33" y="361"/>
                  </a:cubicBezTo>
                  <a:cubicBezTo>
                    <a:pt x="33" y="360"/>
                    <a:pt x="29" y="262"/>
                    <a:pt x="108" y="168"/>
                  </a:cubicBezTo>
                  <a:cubicBezTo>
                    <a:pt x="137" y="133"/>
                    <a:pt x="157" y="75"/>
                    <a:pt x="162" y="13"/>
                  </a:cubicBezTo>
                  <a:cubicBezTo>
                    <a:pt x="162" y="7"/>
                    <a:pt x="157" y="1"/>
                    <a:pt x="151" y="1"/>
                  </a:cubicBezTo>
                  <a:cubicBezTo>
                    <a:pt x="144" y="0"/>
                    <a:pt x="144" y="0"/>
                    <a:pt x="144" y="0"/>
                  </a:cubicBezTo>
                  <a:cubicBezTo>
                    <a:pt x="138" y="0"/>
                    <a:pt x="132" y="5"/>
                    <a:pt x="131" y="12"/>
                  </a:cubicBezTo>
                  <a:cubicBezTo>
                    <a:pt x="127" y="67"/>
                    <a:pt x="110" y="119"/>
                    <a:pt x="84" y="149"/>
                  </a:cubicBezTo>
                  <a:cubicBezTo>
                    <a:pt x="0" y="249"/>
                    <a:pt x="3" y="353"/>
                    <a:pt x="3" y="362"/>
                  </a:cubicBezTo>
                  <a:cubicBezTo>
                    <a:pt x="3" y="458"/>
                    <a:pt x="3" y="458"/>
                    <a:pt x="3" y="458"/>
                  </a:cubicBezTo>
                  <a:cubicBezTo>
                    <a:pt x="3" y="465"/>
                    <a:pt x="8" y="470"/>
                    <a:pt x="15" y="470"/>
                  </a:cubicBezTo>
                  <a:lnTo>
                    <a:pt x="21" y="4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9" name="Freeform 32">
              <a:extLst>
                <a:ext uri="{FF2B5EF4-FFF2-40B4-BE49-F238E27FC236}">
                  <a16:creationId xmlns:a16="http://schemas.microsoft.com/office/drawing/2014/main" xmlns="" id="{8CEB66CD-0FF1-46B3-B158-FECC75C2DAF9}"/>
                </a:ext>
              </a:extLst>
            </p:cNvPr>
            <p:cNvSpPr>
              <a:spLocks/>
            </p:cNvSpPr>
            <p:nvPr/>
          </p:nvSpPr>
          <p:spPr bwMode="auto">
            <a:xfrm>
              <a:off x="5851525" y="2489201"/>
              <a:ext cx="325437" cy="406401"/>
            </a:xfrm>
            <a:custGeom>
              <a:avLst/>
              <a:gdLst>
                <a:gd name="T0" fmla="*/ 155 w 309"/>
                <a:gd name="T1" fmla="*/ 386 h 386"/>
                <a:gd name="T2" fmla="*/ 189 w 309"/>
                <a:gd name="T3" fmla="*/ 363 h 386"/>
                <a:gd name="T4" fmla="*/ 208 w 309"/>
                <a:gd name="T5" fmla="*/ 363 h 386"/>
                <a:gd name="T6" fmla="*/ 232 w 309"/>
                <a:gd name="T7" fmla="*/ 353 h 386"/>
                <a:gd name="T8" fmla="*/ 242 w 309"/>
                <a:gd name="T9" fmla="*/ 329 h 386"/>
                <a:gd name="T10" fmla="*/ 242 w 309"/>
                <a:gd name="T11" fmla="*/ 308 h 386"/>
                <a:gd name="T12" fmla="*/ 212 w 309"/>
                <a:gd name="T13" fmla="*/ 308 h 386"/>
                <a:gd name="T14" fmla="*/ 212 w 309"/>
                <a:gd name="T15" fmla="*/ 329 h 386"/>
                <a:gd name="T16" fmla="*/ 210 w 309"/>
                <a:gd name="T17" fmla="*/ 332 h 386"/>
                <a:gd name="T18" fmla="*/ 208 w 309"/>
                <a:gd name="T19" fmla="*/ 333 h 386"/>
                <a:gd name="T20" fmla="*/ 162 w 309"/>
                <a:gd name="T21" fmla="*/ 333 h 386"/>
                <a:gd name="T22" fmla="*/ 162 w 309"/>
                <a:gd name="T23" fmla="*/ 348 h 386"/>
                <a:gd name="T24" fmla="*/ 155 w 309"/>
                <a:gd name="T25" fmla="*/ 356 h 386"/>
                <a:gd name="T26" fmla="*/ 147 w 309"/>
                <a:gd name="T27" fmla="*/ 348 h 386"/>
                <a:gd name="T28" fmla="*/ 147 w 309"/>
                <a:gd name="T29" fmla="*/ 333 h 386"/>
                <a:gd name="T30" fmla="*/ 101 w 309"/>
                <a:gd name="T31" fmla="*/ 333 h 386"/>
                <a:gd name="T32" fmla="*/ 98 w 309"/>
                <a:gd name="T33" fmla="*/ 329 h 386"/>
                <a:gd name="T34" fmla="*/ 98 w 309"/>
                <a:gd name="T35" fmla="*/ 266 h 386"/>
                <a:gd name="T36" fmla="*/ 90 w 309"/>
                <a:gd name="T37" fmla="*/ 262 h 386"/>
                <a:gd name="T38" fmla="*/ 30 w 309"/>
                <a:gd name="T39" fmla="*/ 155 h 386"/>
                <a:gd name="T40" fmla="*/ 155 w 309"/>
                <a:gd name="T41" fmla="*/ 31 h 386"/>
                <a:gd name="T42" fmla="*/ 279 w 309"/>
                <a:gd name="T43" fmla="*/ 155 h 386"/>
                <a:gd name="T44" fmla="*/ 222 w 309"/>
                <a:gd name="T45" fmla="*/ 260 h 386"/>
                <a:gd name="T46" fmla="*/ 174 w 309"/>
                <a:gd name="T47" fmla="*/ 259 h 386"/>
                <a:gd name="T48" fmla="*/ 170 w 309"/>
                <a:gd name="T49" fmla="*/ 255 h 386"/>
                <a:gd name="T50" fmla="*/ 170 w 309"/>
                <a:gd name="T51" fmla="*/ 188 h 386"/>
                <a:gd name="T52" fmla="*/ 139 w 309"/>
                <a:gd name="T53" fmla="*/ 188 h 386"/>
                <a:gd name="T54" fmla="*/ 139 w 309"/>
                <a:gd name="T55" fmla="*/ 255 h 386"/>
                <a:gd name="T56" fmla="*/ 174 w 309"/>
                <a:gd name="T57" fmla="*/ 290 h 386"/>
                <a:gd name="T58" fmla="*/ 231 w 309"/>
                <a:gd name="T59" fmla="*/ 290 h 386"/>
                <a:gd name="T60" fmla="*/ 235 w 309"/>
                <a:gd name="T61" fmla="*/ 288 h 386"/>
                <a:gd name="T62" fmla="*/ 309 w 309"/>
                <a:gd name="T63" fmla="*/ 155 h 386"/>
                <a:gd name="T64" fmla="*/ 155 w 309"/>
                <a:gd name="T65" fmla="*/ 0 h 386"/>
                <a:gd name="T66" fmla="*/ 0 w 309"/>
                <a:gd name="T67" fmla="*/ 155 h 386"/>
                <a:gd name="T68" fmla="*/ 67 w 309"/>
                <a:gd name="T69" fmla="*/ 283 h 386"/>
                <a:gd name="T70" fmla="*/ 67 w 309"/>
                <a:gd name="T71" fmla="*/ 329 h 386"/>
                <a:gd name="T72" fmla="*/ 101 w 309"/>
                <a:gd name="T73" fmla="*/ 363 h 386"/>
                <a:gd name="T74" fmla="*/ 120 w 309"/>
                <a:gd name="T75" fmla="*/ 363 h 386"/>
                <a:gd name="T76" fmla="*/ 155 w 309"/>
                <a:gd name="T77" fmla="*/ 386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9" h="386">
                  <a:moveTo>
                    <a:pt x="155" y="386"/>
                  </a:moveTo>
                  <a:cubicBezTo>
                    <a:pt x="170" y="386"/>
                    <a:pt x="184" y="377"/>
                    <a:pt x="189" y="363"/>
                  </a:cubicBezTo>
                  <a:cubicBezTo>
                    <a:pt x="208" y="363"/>
                    <a:pt x="208" y="363"/>
                    <a:pt x="208" y="363"/>
                  </a:cubicBezTo>
                  <a:cubicBezTo>
                    <a:pt x="217" y="363"/>
                    <a:pt x="226" y="360"/>
                    <a:pt x="232" y="353"/>
                  </a:cubicBezTo>
                  <a:cubicBezTo>
                    <a:pt x="238" y="347"/>
                    <a:pt x="242" y="338"/>
                    <a:pt x="242" y="329"/>
                  </a:cubicBezTo>
                  <a:cubicBezTo>
                    <a:pt x="242" y="308"/>
                    <a:pt x="242" y="308"/>
                    <a:pt x="242" y="308"/>
                  </a:cubicBezTo>
                  <a:cubicBezTo>
                    <a:pt x="212" y="308"/>
                    <a:pt x="212" y="308"/>
                    <a:pt x="212" y="308"/>
                  </a:cubicBezTo>
                  <a:cubicBezTo>
                    <a:pt x="212" y="329"/>
                    <a:pt x="212" y="329"/>
                    <a:pt x="212" y="329"/>
                  </a:cubicBezTo>
                  <a:cubicBezTo>
                    <a:pt x="212" y="330"/>
                    <a:pt x="211" y="331"/>
                    <a:pt x="210" y="332"/>
                  </a:cubicBezTo>
                  <a:cubicBezTo>
                    <a:pt x="210" y="332"/>
                    <a:pt x="209" y="333"/>
                    <a:pt x="208" y="333"/>
                  </a:cubicBezTo>
                  <a:cubicBezTo>
                    <a:pt x="162" y="333"/>
                    <a:pt x="162" y="333"/>
                    <a:pt x="162" y="333"/>
                  </a:cubicBezTo>
                  <a:cubicBezTo>
                    <a:pt x="162" y="348"/>
                    <a:pt x="162" y="348"/>
                    <a:pt x="162" y="348"/>
                  </a:cubicBezTo>
                  <a:cubicBezTo>
                    <a:pt x="162" y="352"/>
                    <a:pt x="159" y="356"/>
                    <a:pt x="155" y="356"/>
                  </a:cubicBezTo>
                  <a:cubicBezTo>
                    <a:pt x="150" y="356"/>
                    <a:pt x="147" y="352"/>
                    <a:pt x="147" y="348"/>
                  </a:cubicBezTo>
                  <a:cubicBezTo>
                    <a:pt x="147" y="333"/>
                    <a:pt x="147" y="333"/>
                    <a:pt x="147" y="333"/>
                  </a:cubicBezTo>
                  <a:cubicBezTo>
                    <a:pt x="101" y="333"/>
                    <a:pt x="101" y="333"/>
                    <a:pt x="101" y="333"/>
                  </a:cubicBezTo>
                  <a:cubicBezTo>
                    <a:pt x="99" y="333"/>
                    <a:pt x="98" y="331"/>
                    <a:pt x="98" y="329"/>
                  </a:cubicBezTo>
                  <a:cubicBezTo>
                    <a:pt x="98" y="266"/>
                    <a:pt x="98" y="266"/>
                    <a:pt x="98" y="266"/>
                  </a:cubicBezTo>
                  <a:cubicBezTo>
                    <a:pt x="90" y="262"/>
                    <a:pt x="90" y="262"/>
                    <a:pt x="90" y="262"/>
                  </a:cubicBezTo>
                  <a:cubicBezTo>
                    <a:pt x="53" y="239"/>
                    <a:pt x="30" y="199"/>
                    <a:pt x="30" y="155"/>
                  </a:cubicBezTo>
                  <a:cubicBezTo>
                    <a:pt x="30" y="87"/>
                    <a:pt x="86" y="31"/>
                    <a:pt x="155" y="31"/>
                  </a:cubicBezTo>
                  <a:cubicBezTo>
                    <a:pt x="223" y="31"/>
                    <a:pt x="279" y="87"/>
                    <a:pt x="279" y="155"/>
                  </a:cubicBezTo>
                  <a:cubicBezTo>
                    <a:pt x="279" y="198"/>
                    <a:pt x="258" y="236"/>
                    <a:pt x="222" y="260"/>
                  </a:cubicBezTo>
                  <a:cubicBezTo>
                    <a:pt x="174" y="259"/>
                    <a:pt x="174" y="259"/>
                    <a:pt x="174" y="259"/>
                  </a:cubicBezTo>
                  <a:cubicBezTo>
                    <a:pt x="172" y="259"/>
                    <a:pt x="170" y="258"/>
                    <a:pt x="170" y="255"/>
                  </a:cubicBezTo>
                  <a:cubicBezTo>
                    <a:pt x="170" y="188"/>
                    <a:pt x="170" y="188"/>
                    <a:pt x="170" y="188"/>
                  </a:cubicBezTo>
                  <a:cubicBezTo>
                    <a:pt x="139" y="188"/>
                    <a:pt x="139" y="188"/>
                    <a:pt x="139" y="188"/>
                  </a:cubicBezTo>
                  <a:cubicBezTo>
                    <a:pt x="139" y="255"/>
                    <a:pt x="139" y="255"/>
                    <a:pt x="139" y="255"/>
                  </a:cubicBezTo>
                  <a:cubicBezTo>
                    <a:pt x="139" y="274"/>
                    <a:pt x="155" y="290"/>
                    <a:pt x="174" y="290"/>
                  </a:cubicBezTo>
                  <a:cubicBezTo>
                    <a:pt x="231" y="290"/>
                    <a:pt x="231" y="290"/>
                    <a:pt x="231" y="290"/>
                  </a:cubicBezTo>
                  <a:cubicBezTo>
                    <a:pt x="235" y="288"/>
                    <a:pt x="235" y="288"/>
                    <a:pt x="235" y="288"/>
                  </a:cubicBezTo>
                  <a:cubicBezTo>
                    <a:pt x="281" y="259"/>
                    <a:pt x="309" y="210"/>
                    <a:pt x="309" y="155"/>
                  </a:cubicBezTo>
                  <a:cubicBezTo>
                    <a:pt x="309" y="70"/>
                    <a:pt x="240" y="0"/>
                    <a:pt x="155" y="0"/>
                  </a:cubicBezTo>
                  <a:cubicBezTo>
                    <a:pt x="69" y="0"/>
                    <a:pt x="0" y="70"/>
                    <a:pt x="0" y="155"/>
                  </a:cubicBezTo>
                  <a:cubicBezTo>
                    <a:pt x="0" y="207"/>
                    <a:pt x="25" y="254"/>
                    <a:pt x="67" y="283"/>
                  </a:cubicBezTo>
                  <a:cubicBezTo>
                    <a:pt x="67" y="329"/>
                    <a:pt x="67" y="329"/>
                    <a:pt x="67" y="329"/>
                  </a:cubicBezTo>
                  <a:cubicBezTo>
                    <a:pt x="67" y="348"/>
                    <a:pt x="83" y="363"/>
                    <a:pt x="101" y="363"/>
                  </a:cubicBezTo>
                  <a:cubicBezTo>
                    <a:pt x="120" y="363"/>
                    <a:pt x="120" y="363"/>
                    <a:pt x="120" y="363"/>
                  </a:cubicBezTo>
                  <a:cubicBezTo>
                    <a:pt x="126" y="377"/>
                    <a:pt x="139" y="386"/>
                    <a:pt x="155"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0" name="Freeform 33">
              <a:extLst>
                <a:ext uri="{FF2B5EF4-FFF2-40B4-BE49-F238E27FC236}">
                  <a16:creationId xmlns:a16="http://schemas.microsoft.com/office/drawing/2014/main" xmlns="" id="{96687C17-9C18-4E23-B758-2CA8B7405932}"/>
                </a:ext>
              </a:extLst>
            </p:cNvPr>
            <p:cNvSpPr>
              <a:spLocks noEditPoints="1"/>
            </p:cNvSpPr>
            <p:nvPr/>
          </p:nvSpPr>
          <p:spPr bwMode="auto">
            <a:xfrm>
              <a:off x="5956300" y="2597151"/>
              <a:ext cx="114300" cy="114300"/>
            </a:xfrm>
            <a:custGeom>
              <a:avLst/>
              <a:gdLst>
                <a:gd name="T0" fmla="*/ 55 w 109"/>
                <a:gd name="T1" fmla="*/ 108 h 108"/>
                <a:gd name="T2" fmla="*/ 109 w 109"/>
                <a:gd name="T3" fmla="*/ 54 h 108"/>
                <a:gd name="T4" fmla="*/ 55 w 109"/>
                <a:gd name="T5" fmla="*/ 0 h 108"/>
                <a:gd name="T6" fmla="*/ 0 w 109"/>
                <a:gd name="T7" fmla="*/ 54 h 108"/>
                <a:gd name="T8" fmla="*/ 55 w 109"/>
                <a:gd name="T9" fmla="*/ 108 h 108"/>
                <a:gd name="T10" fmla="*/ 55 w 109"/>
                <a:gd name="T11" fmla="*/ 30 h 108"/>
                <a:gd name="T12" fmla="*/ 78 w 109"/>
                <a:gd name="T13" fmla="*/ 54 h 108"/>
                <a:gd name="T14" fmla="*/ 55 w 109"/>
                <a:gd name="T15" fmla="*/ 78 h 108"/>
                <a:gd name="T16" fmla="*/ 31 w 109"/>
                <a:gd name="T17" fmla="*/ 54 h 108"/>
                <a:gd name="T18" fmla="*/ 55 w 109"/>
                <a:gd name="T19" fmla="*/ 3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8">
                  <a:moveTo>
                    <a:pt x="55" y="108"/>
                  </a:moveTo>
                  <a:cubicBezTo>
                    <a:pt x="84" y="108"/>
                    <a:pt x="109" y="84"/>
                    <a:pt x="109" y="54"/>
                  </a:cubicBezTo>
                  <a:cubicBezTo>
                    <a:pt x="109" y="24"/>
                    <a:pt x="84" y="0"/>
                    <a:pt x="55" y="0"/>
                  </a:cubicBezTo>
                  <a:cubicBezTo>
                    <a:pt x="25" y="0"/>
                    <a:pt x="0" y="24"/>
                    <a:pt x="0" y="54"/>
                  </a:cubicBezTo>
                  <a:cubicBezTo>
                    <a:pt x="0" y="84"/>
                    <a:pt x="25" y="108"/>
                    <a:pt x="55" y="108"/>
                  </a:cubicBezTo>
                  <a:close/>
                  <a:moveTo>
                    <a:pt x="55" y="30"/>
                  </a:moveTo>
                  <a:cubicBezTo>
                    <a:pt x="68" y="30"/>
                    <a:pt x="78" y="41"/>
                    <a:pt x="78" y="54"/>
                  </a:cubicBezTo>
                  <a:cubicBezTo>
                    <a:pt x="78" y="67"/>
                    <a:pt x="68" y="78"/>
                    <a:pt x="55" y="78"/>
                  </a:cubicBezTo>
                  <a:cubicBezTo>
                    <a:pt x="41" y="78"/>
                    <a:pt x="31" y="67"/>
                    <a:pt x="31" y="54"/>
                  </a:cubicBezTo>
                  <a:cubicBezTo>
                    <a:pt x="31" y="41"/>
                    <a:pt x="41" y="30"/>
                    <a:pt x="5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1" name="Rectangle 34">
              <a:extLst>
                <a:ext uri="{FF2B5EF4-FFF2-40B4-BE49-F238E27FC236}">
                  <a16:creationId xmlns:a16="http://schemas.microsoft.com/office/drawing/2014/main" xmlns="" id="{3F44F616-1C55-452C-BEDE-26CC2B339E55}"/>
                </a:ext>
              </a:extLst>
            </p:cNvPr>
            <p:cNvSpPr>
              <a:spLocks noChangeArrowheads="1"/>
            </p:cNvSpPr>
            <p:nvPr/>
          </p:nvSpPr>
          <p:spPr bwMode="auto">
            <a:xfrm>
              <a:off x="5997575" y="2422526"/>
              <a:ext cx="333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2" name="Freeform 35">
              <a:extLst>
                <a:ext uri="{FF2B5EF4-FFF2-40B4-BE49-F238E27FC236}">
                  <a16:creationId xmlns:a16="http://schemas.microsoft.com/office/drawing/2014/main" xmlns="" id="{940C3D88-453C-4F4A-BF83-021496A014CC}"/>
                </a:ext>
              </a:extLst>
            </p:cNvPr>
            <p:cNvSpPr>
              <a:spLocks/>
            </p:cNvSpPr>
            <p:nvPr/>
          </p:nvSpPr>
          <p:spPr bwMode="auto">
            <a:xfrm>
              <a:off x="6132513" y="2479676"/>
              <a:ext cx="57150" cy="55563"/>
            </a:xfrm>
            <a:custGeom>
              <a:avLst/>
              <a:gdLst>
                <a:gd name="T0" fmla="*/ 14 w 36"/>
                <a:gd name="T1" fmla="*/ 35 h 35"/>
                <a:gd name="T2" fmla="*/ 36 w 36"/>
                <a:gd name="T3" fmla="*/ 14 h 35"/>
                <a:gd name="T4" fmla="*/ 21 w 36"/>
                <a:gd name="T5" fmla="*/ 0 h 35"/>
                <a:gd name="T6" fmla="*/ 0 w 36"/>
                <a:gd name="T7" fmla="*/ 21 h 35"/>
                <a:gd name="T8" fmla="*/ 14 w 36"/>
                <a:gd name="T9" fmla="*/ 35 h 35"/>
              </a:gdLst>
              <a:ahLst/>
              <a:cxnLst>
                <a:cxn ang="0">
                  <a:pos x="T0" y="T1"/>
                </a:cxn>
                <a:cxn ang="0">
                  <a:pos x="T2" y="T3"/>
                </a:cxn>
                <a:cxn ang="0">
                  <a:pos x="T4" y="T5"/>
                </a:cxn>
                <a:cxn ang="0">
                  <a:pos x="T6" y="T7"/>
                </a:cxn>
                <a:cxn ang="0">
                  <a:pos x="T8" y="T9"/>
                </a:cxn>
              </a:cxnLst>
              <a:rect l="0" t="0" r="r" b="b"/>
              <a:pathLst>
                <a:path w="36" h="35">
                  <a:moveTo>
                    <a:pt x="14" y="35"/>
                  </a:moveTo>
                  <a:lnTo>
                    <a:pt x="36" y="14"/>
                  </a:lnTo>
                  <a:lnTo>
                    <a:pt x="21" y="0"/>
                  </a:lnTo>
                  <a:lnTo>
                    <a:pt x="0" y="21"/>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3" name="Rectangle 36">
              <a:extLst>
                <a:ext uri="{FF2B5EF4-FFF2-40B4-BE49-F238E27FC236}">
                  <a16:creationId xmlns:a16="http://schemas.microsoft.com/office/drawing/2014/main" xmlns="" id="{29C2284D-4465-46E1-9755-76AE9349F2AD}"/>
                </a:ext>
              </a:extLst>
            </p:cNvPr>
            <p:cNvSpPr>
              <a:spLocks noChangeArrowheads="1"/>
            </p:cNvSpPr>
            <p:nvPr/>
          </p:nvSpPr>
          <p:spPr bwMode="auto">
            <a:xfrm>
              <a:off x="6196013" y="2638426"/>
              <a:ext cx="4921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4" name="Rectangle 37">
              <a:extLst>
                <a:ext uri="{FF2B5EF4-FFF2-40B4-BE49-F238E27FC236}">
                  <a16:creationId xmlns:a16="http://schemas.microsoft.com/office/drawing/2014/main" xmlns="" id="{17AAAA8E-84E6-4B25-ABD1-055411EBC24E}"/>
                </a:ext>
              </a:extLst>
            </p:cNvPr>
            <p:cNvSpPr>
              <a:spLocks noChangeArrowheads="1"/>
            </p:cNvSpPr>
            <p:nvPr/>
          </p:nvSpPr>
          <p:spPr bwMode="auto">
            <a:xfrm>
              <a:off x="5783263" y="2638426"/>
              <a:ext cx="47625"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Freeform 38">
              <a:extLst>
                <a:ext uri="{FF2B5EF4-FFF2-40B4-BE49-F238E27FC236}">
                  <a16:creationId xmlns:a16="http://schemas.microsoft.com/office/drawing/2014/main" xmlns="" id="{C252935C-CBE3-43FD-9D0D-5BD2C0FECF69}"/>
                </a:ext>
              </a:extLst>
            </p:cNvPr>
            <p:cNvSpPr>
              <a:spLocks/>
            </p:cNvSpPr>
            <p:nvPr/>
          </p:nvSpPr>
          <p:spPr bwMode="auto">
            <a:xfrm>
              <a:off x="5840413" y="2479676"/>
              <a:ext cx="55563" cy="55563"/>
            </a:xfrm>
            <a:custGeom>
              <a:avLst/>
              <a:gdLst>
                <a:gd name="T0" fmla="*/ 21 w 35"/>
                <a:gd name="T1" fmla="*/ 35 h 35"/>
                <a:gd name="T2" fmla="*/ 35 w 35"/>
                <a:gd name="T3" fmla="*/ 21 h 35"/>
                <a:gd name="T4" fmla="*/ 14 w 35"/>
                <a:gd name="T5" fmla="*/ 0 h 35"/>
                <a:gd name="T6" fmla="*/ 0 w 35"/>
                <a:gd name="T7" fmla="*/ 14 h 35"/>
                <a:gd name="T8" fmla="*/ 21 w 35"/>
                <a:gd name="T9" fmla="*/ 35 h 35"/>
              </a:gdLst>
              <a:ahLst/>
              <a:cxnLst>
                <a:cxn ang="0">
                  <a:pos x="T0" y="T1"/>
                </a:cxn>
                <a:cxn ang="0">
                  <a:pos x="T2" y="T3"/>
                </a:cxn>
                <a:cxn ang="0">
                  <a:pos x="T4" y="T5"/>
                </a:cxn>
                <a:cxn ang="0">
                  <a:pos x="T6" y="T7"/>
                </a:cxn>
                <a:cxn ang="0">
                  <a:pos x="T8" y="T9"/>
                </a:cxn>
              </a:cxnLst>
              <a:rect l="0" t="0" r="r" b="b"/>
              <a:pathLst>
                <a:path w="35" h="35">
                  <a:moveTo>
                    <a:pt x="21" y="35"/>
                  </a:moveTo>
                  <a:lnTo>
                    <a:pt x="35" y="21"/>
                  </a:lnTo>
                  <a:lnTo>
                    <a:pt x="14" y="0"/>
                  </a:lnTo>
                  <a:lnTo>
                    <a:pt x="0" y="14"/>
                  </a:lnTo>
                  <a:lnTo>
                    <a:pt x="2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Freeform 39">
              <a:extLst>
                <a:ext uri="{FF2B5EF4-FFF2-40B4-BE49-F238E27FC236}">
                  <a16:creationId xmlns:a16="http://schemas.microsoft.com/office/drawing/2014/main" xmlns="" id="{CF1776D5-62E0-4932-832C-F363EE0EDF87}"/>
                </a:ext>
              </a:extLst>
            </p:cNvPr>
            <p:cNvSpPr>
              <a:spLocks/>
            </p:cNvSpPr>
            <p:nvPr/>
          </p:nvSpPr>
          <p:spPr bwMode="auto">
            <a:xfrm>
              <a:off x="5913438" y="2433638"/>
              <a:ext cx="47625" cy="55563"/>
            </a:xfrm>
            <a:custGeom>
              <a:avLst/>
              <a:gdLst>
                <a:gd name="T0" fmla="*/ 11 w 30"/>
                <a:gd name="T1" fmla="*/ 35 h 35"/>
                <a:gd name="T2" fmla="*/ 30 w 30"/>
                <a:gd name="T3" fmla="*/ 28 h 35"/>
                <a:gd name="T4" fmla="*/ 19 w 30"/>
                <a:gd name="T5" fmla="*/ 0 h 35"/>
                <a:gd name="T6" fmla="*/ 0 w 30"/>
                <a:gd name="T7" fmla="*/ 7 h 35"/>
                <a:gd name="T8" fmla="*/ 11 w 30"/>
                <a:gd name="T9" fmla="*/ 35 h 35"/>
              </a:gdLst>
              <a:ahLst/>
              <a:cxnLst>
                <a:cxn ang="0">
                  <a:pos x="T0" y="T1"/>
                </a:cxn>
                <a:cxn ang="0">
                  <a:pos x="T2" y="T3"/>
                </a:cxn>
                <a:cxn ang="0">
                  <a:pos x="T4" y="T5"/>
                </a:cxn>
                <a:cxn ang="0">
                  <a:pos x="T6" y="T7"/>
                </a:cxn>
                <a:cxn ang="0">
                  <a:pos x="T8" y="T9"/>
                </a:cxn>
              </a:cxnLst>
              <a:rect l="0" t="0" r="r" b="b"/>
              <a:pathLst>
                <a:path w="30" h="35">
                  <a:moveTo>
                    <a:pt x="11" y="35"/>
                  </a:moveTo>
                  <a:lnTo>
                    <a:pt x="30" y="28"/>
                  </a:lnTo>
                  <a:lnTo>
                    <a:pt x="19" y="0"/>
                  </a:lnTo>
                  <a:lnTo>
                    <a:pt x="0" y="7"/>
                  </a:lnTo>
                  <a:lnTo>
                    <a:pt x="1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Freeform 40">
              <a:extLst>
                <a:ext uri="{FF2B5EF4-FFF2-40B4-BE49-F238E27FC236}">
                  <a16:creationId xmlns:a16="http://schemas.microsoft.com/office/drawing/2014/main" xmlns="" id="{3EC83220-C646-451D-9DD9-F19A266D94EB}"/>
                </a:ext>
              </a:extLst>
            </p:cNvPr>
            <p:cNvSpPr>
              <a:spLocks/>
            </p:cNvSpPr>
            <p:nvPr/>
          </p:nvSpPr>
          <p:spPr bwMode="auto">
            <a:xfrm>
              <a:off x="6070600" y="2435226"/>
              <a:ext cx="49213" cy="57150"/>
            </a:xfrm>
            <a:custGeom>
              <a:avLst/>
              <a:gdLst>
                <a:gd name="T0" fmla="*/ 19 w 31"/>
                <a:gd name="T1" fmla="*/ 36 h 36"/>
                <a:gd name="T2" fmla="*/ 31 w 31"/>
                <a:gd name="T3" fmla="*/ 8 h 36"/>
                <a:gd name="T4" fmla="*/ 12 w 31"/>
                <a:gd name="T5" fmla="*/ 0 h 36"/>
                <a:gd name="T6" fmla="*/ 0 w 31"/>
                <a:gd name="T7" fmla="*/ 28 h 36"/>
                <a:gd name="T8" fmla="*/ 19 w 31"/>
                <a:gd name="T9" fmla="*/ 36 h 36"/>
              </a:gdLst>
              <a:ahLst/>
              <a:cxnLst>
                <a:cxn ang="0">
                  <a:pos x="T0" y="T1"/>
                </a:cxn>
                <a:cxn ang="0">
                  <a:pos x="T2" y="T3"/>
                </a:cxn>
                <a:cxn ang="0">
                  <a:pos x="T4" y="T5"/>
                </a:cxn>
                <a:cxn ang="0">
                  <a:pos x="T6" y="T7"/>
                </a:cxn>
                <a:cxn ang="0">
                  <a:pos x="T8" y="T9"/>
                </a:cxn>
              </a:cxnLst>
              <a:rect l="0" t="0" r="r" b="b"/>
              <a:pathLst>
                <a:path w="31" h="36">
                  <a:moveTo>
                    <a:pt x="19" y="36"/>
                  </a:moveTo>
                  <a:lnTo>
                    <a:pt x="31" y="8"/>
                  </a:lnTo>
                  <a:lnTo>
                    <a:pt x="12" y="0"/>
                  </a:lnTo>
                  <a:lnTo>
                    <a:pt x="0" y="28"/>
                  </a:lnTo>
                  <a:lnTo>
                    <a:pt x="1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41">
              <a:extLst>
                <a:ext uri="{FF2B5EF4-FFF2-40B4-BE49-F238E27FC236}">
                  <a16:creationId xmlns:a16="http://schemas.microsoft.com/office/drawing/2014/main" xmlns="" id="{AED0BE41-66B8-4331-8BCC-9185C3E32C42}"/>
                </a:ext>
              </a:extLst>
            </p:cNvPr>
            <p:cNvSpPr>
              <a:spLocks/>
            </p:cNvSpPr>
            <p:nvPr/>
          </p:nvSpPr>
          <p:spPr bwMode="auto">
            <a:xfrm>
              <a:off x="6176963" y="2554288"/>
              <a:ext cx="57150" cy="47625"/>
            </a:xfrm>
            <a:custGeom>
              <a:avLst/>
              <a:gdLst>
                <a:gd name="T0" fmla="*/ 8 w 36"/>
                <a:gd name="T1" fmla="*/ 30 h 30"/>
                <a:gd name="T2" fmla="*/ 36 w 36"/>
                <a:gd name="T3" fmla="*/ 18 h 30"/>
                <a:gd name="T4" fmla="*/ 29 w 36"/>
                <a:gd name="T5" fmla="*/ 0 h 30"/>
                <a:gd name="T6" fmla="*/ 0 w 36"/>
                <a:gd name="T7" fmla="*/ 11 h 30"/>
                <a:gd name="T8" fmla="*/ 8 w 36"/>
                <a:gd name="T9" fmla="*/ 30 h 30"/>
              </a:gdLst>
              <a:ahLst/>
              <a:cxnLst>
                <a:cxn ang="0">
                  <a:pos x="T0" y="T1"/>
                </a:cxn>
                <a:cxn ang="0">
                  <a:pos x="T2" y="T3"/>
                </a:cxn>
                <a:cxn ang="0">
                  <a:pos x="T4" y="T5"/>
                </a:cxn>
                <a:cxn ang="0">
                  <a:pos x="T6" y="T7"/>
                </a:cxn>
                <a:cxn ang="0">
                  <a:pos x="T8" y="T9"/>
                </a:cxn>
              </a:cxnLst>
              <a:rect l="0" t="0" r="r" b="b"/>
              <a:pathLst>
                <a:path w="36" h="30">
                  <a:moveTo>
                    <a:pt x="8" y="30"/>
                  </a:moveTo>
                  <a:lnTo>
                    <a:pt x="36" y="18"/>
                  </a:lnTo>
                  <a:lnTo>
                    <a:pt x="29" y="0"/>
                  </a:lnTo>
                  <a:lnTo>
                    <a:pt x="0" y="11"/>
                  </a:lnTo>
                  <a:lnTo>
                    <a:pt x="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9" name="Freeform 42">
              <a:extLst>
                <a:ext uri="{FF2B5EF4-FFF2-40B4-BE49-F238E27FC236}">
                  <a16:creationId xmlns:a16="http://schemas.microsoft.com/office/drawing/2014/main" xmlns="" id="{C535A6B3-3393-4AA5-80C1-DF76CB82CBD4}"/>
                </a:ext>
              </a:extLst>
            </p:cNvPr>
            <p:cNvSpPr>
              <a:spLocks/>
            </p:cNvSpPr>
            <p:nvPr/>
          </p:nvSpPr>
          <p:spPr bwMode="auto">
            <a:xfrm>
              <a:off x="5795963" y="2547938"/>
              <a:ext cx="57150" cy="47625"/>
            </a:xfrm>
            <a:custGeom>
              <a:avLst/>
              <a:gdLst>
                <a:gd name="T0" fmla="*/ 28 w 36"/>
                <a:gd name="T1" fmla="*/ 30 h 30"/>
                <a:gd name="T2" fmla="*/ 36 w 36"/>
                <a:gd name="T3" fmla="*/ 12 h 30"/>
                <a:gd name="T4" fmla="*/ 8 w 36"/>
                <a:gd name="T5" fmla="*/ 0 h 30"/>
                <a:gd name="T6" fmla="*/ 0 w 36"/>
                <a:gd name="T7" fmla="*/ 18 h 30"/>
                <a:gd name="T8" fmla="*/ 28 w 36"/>
                <a:gd name="T9" fmla="*/ 30 h 30"/>
              </a:gdLst>
              <a:ahLst/>
              <a:cxnLst>
                <a:cxn ang="0">
                  <a:pos x="T0" y="T1"/>
                </a:cxn>
                <a:cxn ang="0">
                  <a:pos x="T2" y="T3"/>
                </a:cxn>
                <a:cxn ang="0">
                  <a:pos x="T4" y="T5"/>
                </a:cxn>
                <a:cxn ang="0">
                  <a:pos x="T6" y="T7"/>
                </a:cxn>
                <a:cxn ang="0">
                  <a:pos x="T8" y="T9"/>
                </a:cxn>
              </a:cxnLst>
              <a:rect l="0" t="0" r="r" b="b"/>
              <a:pathLst>
                <a:path w="36" h="30">
                  <a:moveTo>
                    <a:pt x="28" y="30"/>
                  </a:moveTo>
                  <a:lnTo>
                    <a:pt x="36" y="12"/>
                  </a:lnTo>
                  <a:lnTo>
                    <a:pt x="8" y="0"/>
                  </a:lnTo>
                  <a:lnTo>
                    <a:pt x="0" y="18"/>
                  </a:lnTo>
                  <a:lnTo>
                    <a:pt x="2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60" name="Freeform 6">
            <a:extLst>
              <a:ext uri="{FF2B5EF4-FFF2-40B4-BE49-F238E27FC236}">
                <a16:creationId xmlns:a16="http://schemas.microsoft.com/office/drawing/2014/main" xmlns="" id="{215D4D36-C86A-4FEC-BB15-1F4582AF186C}"/>
              </a:ext>
            </a:extLst>
          </p:cNvPr>
          <p:cNvSpPr>
            <a:spLocks/>
          </p:cNvSpPr>
          <p:nvPr userDrawn="1"/>
        </p:nvSpPr>
        <p:spPr bwMode="auto">
          <a:xfrm>
            <a:off x="3288528" y="296368"/>
            <a:ext cx="8892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1" name="Freeform 11">
            <a:extLst>
              <a:ext uri="{FF2B5EF4-FFF2-40B4-BE49-F238E27FC236}">
                <a16:creationId xmlns:a16="http://schemas.microsoft.com/office/drawing/2014/main" xmlns="" id="{D6AD85DD-27A5-4F4A-BDFC-E7E1CCB5A799}"/>
              </a:ext>
            </a:extLst>
          </p:cNvPr>
          <p:cNvSpPr>
            <a:spLocks/>
          </p:cNvSpPr>
          <p:nvPr userDrawn="1"/>
        </p:nvSpPr>
        <p:spPr bwMode="auto">
          <a:xfrm>
            <a:off x="3180516"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0004537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1#本节小结(可选)">
    <p:spTree>
      <p:nvGrpSpPr>
        <p:cNvPr id="1" name=""/>
        <p:cNvGrpSpPr/>
        <p:nvPr/>
      </p:nvGrpSpPr>
      <p:grpSpPr>
        <a:xfrm>
          <a:off x="0" y="0"/>
          <a:ext cx="0" cy="0"/>
          <a:chOff x="0" y="0"/>
          <a:chExt cx="0" cy="0"/>
        </a:xfrm>
      </p:grpSpPr>
      <p:sp>
        <p:nvSpPr>
          <p:cNvPr id="17" name="文本占位符 6">
            <a:extLst>
              <a:ext uri="{FF2B5EF4-FFF2-40B4-BE49-F238E27FC236}">
                <a16:creationId xmlns:a16="http://schemas.microsoft.com/office/drawing/2014/main" xmlns="" id="{2E03F4F7-2762-47DC-B245-D9A9A0F1438A}"/>
              </a:ext>
            </a:extLst>
          </p:cNvPr>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Click here to edit summary</a:t>
            </a:r>
            <a:endParaRPr lang="zh-CN" altLang="en-US" dirty="0"/>
          </a:p>
        </p:txBody>
      </p:sp>
      <p:sp>
        <p:nvSpPr>
          <p:cNvPr id="18" name="TextBox 10">
            <a:extLst>
              <a:ext uri="{FF2B5EF4-FFF2-40B4-BE49-F238E27FC236}">
                <a16:creationId xmlns:a16="http://schemas.microsoft.com/office/drawing/2014/main" xmlns="" id="{555575A9-C7DA-408B-9692-B8F7CBD7B788}"/>
              </a:ext>
            </a:extLst>
          </p:cNvPr>
          <p:cNvSpPr txBox="1"/>
          <p:nvPr userDrawn="1"/>
        </p:nvSpPr>
        <p:spPr bwMode="auto">
          <a:xfrm>
            <a:off x="1595500" y="408779"/>
            <a:ext cx="424847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Section Summary</a:t>
            </a:r>
          </a:p>
        </p:txBody>
      </p:sp>
      <p:sp>
        <p:nvSpPr>
          <p:cNvPr id="19" name="Freeform 9">
            <a:extLst>
              <a:ext uri="{FF2B5EF4-FFF2-40B4-BE49-F238E27FC236}">
                <a16:creationId xmlns:a16="http://schemas.microsoft.com/office/drawing/2014/main" xmlns="" id="{7C2AB915-B17F-4BEA-8584-C3F9A51D33E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11">
            <a:extLst>
              <a:ext uri="{FF2B5EF4-FFF2-40B4-BE49-F238E27FC236}">
                <a16:creationId xmlns:a16="http://schemas.microsoft.com/office/drawing/2014/main" xmlns="" id="{97B8DCA2-45D3-4E3C-8190-6E3BA3097EB0}"/>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1" name="组合 20">
            <a:extLst>
              <a:ext uri="{FF2B5EF4-FFF2-40B4-BE49-F238E27FC236}">
                <a16:creationId xmlns:a16="http://schemas.microsoft.com/office/drawing/2014/main" xmlns="" id="{6A3A8E42-B12A-4E66-903A-3ACE545368FF}"/>
              </a:ext>
            </a:extLst>
          </p:cNvPr>
          <p:cNvGrpSpPr/>
          <p:nvPr userDrawn="1"/>
        </p:nvGrpSpPr>
        <p:grpSpPr>
          <a:xfrm>
            <a:off x="515380" y="490848"/>
            <a:ext cx="470694" cy="475421"/>
            <a:chOff x="5540375" y="2868613"/>
            <a:chExt cx="1106488" cy="1117600"/>
          </a:xfrm>
          <a:solidFill>
            <a:schemeClr val="bg1"/>
          </a:solidFill>
        </p:grpSpPr>
        <p:sp>
          <p:nvSpPr>
            <p:cNvPr id="22" name="Freeform 6">
              <a:extLst>
                <a:ext uri="{FF2B5EF4-FFF2-40B4-BE49-F238E27FC236}">
                  <a16:creationId xmlns:a16="http://schemas.microsoft.com/office/drawing/2014/main" xmlns="" id="{C3F13D63-550A-4423-96AE-577D4BA6105D}"/>
                </a:ext>
              </a:extLst>
            </p:cNvPr>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7">
              <a:extLst>
                <a:ext uri="{FF2B5EF4-FFF2-40B4-BE49-F238E27FC236}">
                  <a16:creationId xmlns:a16="http://schemas.microsoft.com/office/drawing/2014/main" xmlns="" id="{3F353CBF-63B6-4669-B361-E1A73A5036A6}"/>
                </a:ext>
              </a:extLst>
            </p:cNvPr>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7098118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3#更多信息(可选)">
    <p:spTree>
      <p:nvGrpSpPr>
        <p:cNvPr id="1" name=""/>
        <p:cNvGrpSpPr/>
        <p:nvPr/>
      </p:nvGrpSpPr>
      <p:grpSpPr>
        <a:xfrm>
          <a:off x="0" y="0"/>
          <a:ext cx="0" cy="0"/>
          <a:chOff x="0" y="0"/>
          <a:chExt cx="0" cy="0"/>
        </a:xfrm>
      </p:grpSpPr>
      <p:sp>
        <p:nvSpPr>
          <p:cNvPr id="20" name="文本占位符 6">
            <a:extLst>
              <a:ext uri="{FF2B5EF4-FFF2-40B4-BE49-F238E27FC236}">
                <a16:creationId xmlns:a16="http://schemas.microsoft.com/office/drawing/2014/main" xmlns="" id="{C26BBAA6-CA0E-4F94-B76F-ABCB0CB3D7BC}"/>
              </a:ext>
            </a:extLst>
          </p:cNvPr>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More information for trainees</a:t>
            </a:r>
            <a:endParaRPr lang="zh-CN" altLang="en-US" dirty="0"/>
          </a:p>
        </p:txBody>
      </p:sp>
      <p:sp>
        <p:nvSpPr>
          <p:cNvPr id="21" name="TextBox 10">
            <a:extLst>
              <a:ext uri="{FF2B5EF4-FFF2-40B4-BE49-F238E27FC236}">
                <a16:creationId xmlns:a16="http://schemas.microsoft.com/office/drawing/2014/main" xmlns="" id="{83F4E52C-2F65-4219-83E2-E9C0FDEFBBBB}"/>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More Information</a:t>
            </a:r>
          </a:p>
        </p:txBody>
      </p:sp>
      <p:sp>
        <p:nvSpPr>
          <p:cNvPr id="22" name="Freeform 9">
            <a:extLst>
              <a:ext uri="{FF2B5EF4-FFF2-40B4-BE49-F238E27FC236}">
                <a16:creationId xmlns:a16="http://schemas.microsoft.com/office/drawing/2014/main" xmlns="" id="{67AE7782-5205-4C64-A1A1-72767956890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11">
            <a:extLst>
              <a:ext uri="{FF2B5EF4-FFF2-40B4-BE49-F238E27FC236}">
                <a16:creationId xmlns:a16="http://schemas.microsoft.com/office/drawing/2014/main" xmlns="" id="{56172C6A-B9EB-4945-87F8-A6FC4B1F9EB8}"/>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4" name="组合 23">
            <a:extLst>
              <a:ext uri="{FF2B5EF4-FFF2-40B4-BE49-F238E27FC236}">
                <a16:creationId xmlns:a16="http://schemas.microsoft.com/office/drawing/2014/main" xmlns="" id="{51B2654F-B2EB-4003-9C56-F3F7C13EDE19}"/>
              </a:ext>
            </a:extLst>
          </p:cNvPr>
          <p:cNvGrpSpPr/>
          <p:nvPr userDrawn="1"/>
        </p:nvGrpSpPr>
        <p:grpSpPr>
          <a:xfrm>
            <a:off x="479376" y="480268"/>
            <a:ext cx="496581" cy="496581"/>
            <a:chOff x="4485904" y="3429000"/>
            <a:chExt cx="2003425" cy="2003425"/>
          </a:xfrm>
          <a:solidFill>
            <a:schemeClr val="bg1"/>
          </a:solidFill>
        </p:grpSpPr>
        <p:sp>
          <p:nvSpPr>
            <p:cNvPr id="25" name="Freeform 6">
              <a:extLst>
                <a:ext uri="{FF2B5EF4-FFF2-40B4-BE49-F238E27FC236}">
                  <a16:creationId xmlns:a16="http://schemas.microsoft.com/office/drawing/2014/main" xmlns="" id="{913BF653-8F19-4896-A3C5-FD5C657F20BD}"/>
                </a:ext>
              </a:extLst>
            </p:cNvPr>
            <p:cNvSpPr>
              <a:spLocks noEditPoints="1"/>
            </p:cNvSpPr>
            <p:nvPr/>
          </p:nvSpPr>
          <p:spPr bwMode="auto">
            <a:xfrm>
              <a:off x="4485904" y="3429000"/>
              <a:ext cx="2003425" cy="2003425"/>
            </a:xfrm>
            <a:custGeom>
              <a:avLst/>
              <a:gdLst>
                <a:gd name="T0" fmla="*/ 669 w 1338"/>
                <a:gd name="T1" fmla="*/ 0 h 1338"/>
                <a:gd name="T2" fmla="*/ 1338 w 1338"/>
                <a:gd name="T3" fmla="*/ 669 h 1338"/>
                <a:gd name="T4" fmla="*/ 669 w 1338"/>
                <a:gd name="T5" fmla="*/ 1338 h 1338"/>
                <a:gd name="T6" fmla="*/ 0 w 1338"/>
                <a:gd name="T7" fmla="*/ 669 h 1338"/>
                <a:gd name="T8" fmla="*/ 669 w 1338"/>
                <a:gd name="T9" fmla="*/ 0 h 1338"/>
                <a:gd name="T10" fmla="*/ 669 w 1338"/>
                <a:gd name="T11" fmla="*/ 92 h 1338"/>
                <a:gd name="T12" fmla="*/ 1246 w 1338"/>
                <a:gd name="T13" fmla="*/ 669 h 1338"/>
                <a:gd name="T14" fmla="*/ 669 w 1338"/>
                <a:gd name="T15" fmla="*/ 1246 h 1338"/>
                <a:gd name="T16" fmla="*/ 92 w 1338"/>
                <a:gd name="T17" fmla="*/ 669 h 1338"/>
                <a:gd name="T18" fmla="*/ 669 w 1338"/>
                <a:gd name="T19" fmla="*/ 92 h 1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8" h="1338">
                  <a:moveTo>
                    <a:pt x="669" y="0"/>
                  </a:moveTo>
                  <a:cubicBezTo>
                    <a:pt x="1039" y="0"/>
                    <a:pt x="1338" y="299"/>
                    <a:pt x="1338" y="669"/>
                  </a:cubicBezTo>
                  <a:cubicBezTo>
                    <a:pt x="1338" y="1039"/>
                    <a:pt x="1039" y="1338"/>
                    <a:pt x="669" y="1338"/>
                  </a:cubicBezTo>
                  <a:cubicBezTo>
                    <a:pt x="299" y="1338"/>
                    <a:pt x="0" y="1039"/>
                    <a:pt x="0" y="669"/>
                  </a:cubicBezTo>
                  <a:cubicBezTo>
                    <a:pt x="0" y="299"/>
                    <a:pt x="299" y="0"/>
                    <a:pt x="669" y="0"/>
                  </a:cubicBezTo>
                  <a:close/>
                  <a:moveTo>
                    <a:pt x="669" y="92"/>
                  </a:moveTo>
                  <a:cubicBezTo>
                    <a:pt x="988" y="92"/>
                    <a:pt x="1246" y="350"/>
                    <a:pt x="1246" y="669"/>
                  </a:cubicBezTo>
                  <a:cubicBezTo>
                    <a:pt x="1246" y="988"/>
                    <a:pt x="988" y="1246"/>
                    <a:pt x="669" y="1246"/>
                  </a:cubicBezTo>
                  <a:cubicBezTo>
                    <a:pt x="350" y="1246"/>
                    <a:pt x="92" y="988"/>
                    <a:pt x="92" y="669"/>
                  </a:cubicBezTo>
                  <a:cubicBezTo>
                    <a:pt x="92" y="350"/>
                    <a:pt x="350" y="92"/>
                    <a:pt x="669"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6" name="Freeform 7">
              <a:extLst>
                <a:ext uri="{FF2B5EF4-FFF2-40B4-BE49-F238E27FC236}">
                  <a16:creationId xmlns:a16="http://schemas.microsoft.com/office/drawing/2014/main" xmlns="" id="{9FE93C34-99E5-43DB-A9AD-4AAAE522FC4D}"/>
                </a:ext>
              </a:extLst>
            </p:cNvPr>
            <p:cNvSpPr>
              <a:spLocks/>
            </p:cNvSpPr>
            <p:nvPr/>
          </p:nvSpPr>
          <p:spPr bwMode="auto">
            <a:xfrm>
              <a:off x="4978029" y="4324350"/>
              <a:ext cx="212725" cy="212725"/>
            </a:xfrm>
            <a:custGeom>
              <a:avLst/>
              <a:gdLst>
                <a:gd name="T0" fmla="*/ 0 w 142"/>
                <a:gd name="T1" fmla="*/ 72 h 142"/>
                <a:gd name="T2" fmla="*/ 0 w 142"/>
                <a:gd name="T3" fmla="*/ 70 h 142"/>
                <a:gd name="T4" fmla="*/ 71 w 142"/>
                <a:gd name="T5" fmla="*/ 0 h 142"/>
                <a:gd name="T6" fmla="*/ 71 w 142"/>
                <a:gd name="T7" fmla="*/ 0 h 142"/>
                <a:gd name="T8" fmla="*/ 142 w 142"/>
                <a:gd name="T9" fmla="*/ 70 h 142"/>
                <a:gd name="T10" fmla="*/ 142 w 142"/>
                <a:gd name="T11" fmla="*/ 72 h 142"/>
                <a:gd name="T12" fmla="*/ 71 w 142"/>
                <a:gd name="T13" fmla="*/ 142 h 142"/>
                <a:gd name="T14" fmla="*/ 71 w 142"/>
                <a:gd name="T15" fmla="*/ 142 h 142"/>
                <a:gd name="T16" fmla="*/ 0 w 142"/>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2">
                  <a:moveTo>
                    <a:pt x="0" y="72"/>
                  </a:moveTo>
                  <a:cubicBezTo>
                    <a:pt x="0" y="70"/>
                    <a:pt x="0" y="70"/>
                    <a:pt x="0" y="70"/>
                  </a:cubicBezTo>
                  <a:cubicBezTo>
                    <a:pt x="0" y="32"/>
                    <a:pt x="32" y="0"/>
                    <a:pt x="71" y="0"/>
                  </a:cubicBezTo>
                  <a:cubicBezTo>
                    <a:pt x="71" y="0"/>
                    <a:pt x="71" y="0"/>
                    <a:pt x="71" y="0"/>
                  </a:cubicBezTo>
                  <a:cubicBezTo>
                    <a:pt x="110" y="0"/>
                    <a:pt x="142" y="32"/>
                    <a:pt x="142" y="70"/>
                  </a:cubicBezTo>
                  <a:cubicBezTo>
                    <a:pt x="142" y="72"/>
                    <a:pt x="142" y="72"/>
                    <a:pt x="142" y="72"/>
                  </a:cubicBezTo>
                  <a:cubicBezTo>
                    <a:pt x="142" y="110"/>
                    <a:pt x="110" y="142"/>
                    <a:pt x="71" y="142"/>
                  </a:cubicBezTo>
                  <a:cubicBezTo>
                    <a:pt x="71" y="142"/>
                    <a:pt x="71" y="142"/>
                    <a:pt x="71"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7" name="Freeform 8">
              <a:extLst>
                <a:ext uri="{FF2B5EF4-FFF2-40B4-BE49-F238E27FC236}">
                  <a16:creationId xmlns:a16="http://schemas.microsoft.com/office/drawing/2014/main" xmlns="" id="{3BFC72F9-B51B-4292-9D58-51496D790398}"/>
                </a:ext>
              </a:extLst>
            </p:cNvPr>
            <p:cNvSpPr>
              <a:spLocks/>
            </p:cNvSpPr>
            <p:nvPr/>
          </p:nvSpPr>
          <p:spPr bwMode="auto">
            <a:xfrm>
              <a:off x="5395542"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1"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1"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8" name="Freeform 9">
              <a:extLst>
                <a:ext uri="{FF2B5EF4-FFF2-40B4-BE49-F238E27FC236}">
                  <a16:creationId xmlns:a16="http://schemas.microsoft.com/office/drawing/2014/main" xmlns="" id="{88C4CCD9-953D-48EA-A971-7F7D1A8375A5}"/>
                </a:ext>
              </a:extLst>
            </p:cNvPr>
            <p:cNvSpPr>
              <a:spLocks/>
            </p:cNvSpPr>
            <p:nvPr/>
          </p:nvSpPr>
          <p:spPr bwMode="auto">
            <a:xfrm>
              <a:off x="5809879"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2"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17835806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4#学习推荐(可选)">
    <p:spTree>
      <p:nvGrpSpPr>
        <p:cNvPr id="1" name=""/>
        <p:cNvGrpSpPr/>
        <p:nvPr/>
      </p:nvGrpSpPr>
      <p:grpSpPr>
        <a:xfrm>
          <a:off x="0" y="0"/>
          <a:ext cx="0" cy="0"/>
          <a:chOff x="0" y="0"/>
          <a:chExt cx="0" cy="0"/>
        </a:xfrm>
      </p:grpSpPr>
      <p:sp>
        <p:nvSpPr>
          <p:cNvPr id="24" name="文本占位符 6">
            <a:extLst>
              <a:ext uri="{FF2B5EF4-FFF2-40B4-BE49-F238E27FC236}">
                <a16:creationId xmlns:a16="http://schemas.microsoft.com/office/drawing/2014/main" xmlns="" id="{5925F997-4DC4-4A97-A2CA-F6E67338549F}"/>
              </a:ext>
            </a:extLst>
          </p:cNvPr>
          <p:cNvSpPr>
            <a:spLocks noGrp="1"/>
          </p:cNvSpPr>
          <p:nvPr>
            <p:ph type="body" sz="quarter" idx="10" hasCustomPrompt="1"/>
          </p:nvPr>
        </p:nvSpPr>
        <p:spPr>
          <a:xfrm>
            <a:off x="451878" y="1242452"/>
            <a:ext cx="11306175" cy="4680000"/>
          </a:xfrm>
          <a:prstGeom prst="rect">
            <a:avLst/>
          </a:prstGeom>
        </p:spPr>
        <p:txBody>
          <a:bodyPr/>
          <a:lstStyle>
            <a:lvl1pPr marL="302279" marR="0" indent="-302279" algn="just" defTabSz="914034" rtl="0" eaLnBrk="1" fontAlgn="auto" latinLnBrk="0" hangingPunct="1">
              <a:lnSpc>
                <a:spcPct val="140000"/>
              </a:lnSpc>
              <a:spcBef>
                <a:spcPts val="792"/>
              </a:spcBef>
              <a:spcAft>
                <a:spcPts val="0"/>
              </a:spcAft>
              <a:buClrTx/>
              <a:buSzTx/>
              <a:buFont typeface="Arial" panose="020B0604020202020204" pitchFamily="34" charset="0"/>
              <a:buChar char="•"/>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marL="302279" marR="0" lvl="0" indent="-302279" algn="just" defTabSz="914034" rtl="0" eaLnBrk="1" fontAlgn="auto" latinLnBrk="0" hangingPunct="1">
              <a:lnSpc>
                <a:spcPct val="140000"/>
              </a:lnSpc>
              <a:spcBef>
                <a:spcPts val="792"/>
              </a:spcBef>
              <a:spcAft>
                <a:spcPts val="0"/>
              </a:spcAft>
              <a:buClrTx/>
              <a:buSzTx/>
              <a:buFont typeface="Arial" panose="020B0604020202020204" pitchFamily="34" charset="0"/>
              <a:buChar char="•"/>
              <a:tabLst/>
              <a:defRPr/>
            </a:pPr>
            <a:r>
              <a:rPr lang="en-US" altLang="zh-CN"/>
              <a:t>More information for trainees</a:t>
            </a:r>
            <a:endParaRPr lang="zh-CN" altLang="en-US"/>
          </a:p>
          <a:p>
            <a:endParaRPr lang="zh-CN" altLang="en-US" dirty="0"/>
          </a:p>
        </p:txBody>
      </p:sp>
      <p:sp>
        <p:nvSpPr>
          <p:cNvPr id="25" name="TextBox 10">
            <a:extLst>
              <a:ext uri="{FF2B5EF4-FFF2-40B4-BE49-F238E27FC236}">
                <a16:creationId xmlns:a16="http://schemas.microsoft.com/office/drawing/2014/main" xmlns="" id="{2A36096C-62EF-4784-A852-D80DB41F805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Recommendations</a:t>
            </a:r>
          </a:p>
        </p:txBody>
      </p:sp>
      <p:sp>
        <p:nvSpPr>
          <p:cNvPr id="26" name="Freeform 9">
            <a:extLst>
              <a:ext uri="{FF2B5EF4-FFF2-40B4-BE49-F238E27FC236}">
                <a16:creationId xmlns:a16="http://schemas.microsoft.com/office/drawing/2014/main" xmlns="" id="{C3E6B92D-4F56-451B-A969-F33FFD7B5596}"/>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7" name="Freeform 11">
            <a:extLst>
              <a:ext uri="{FF2B5EF4-FFF2-40B4-BE49-F238E27FC236}">
                <a16:creationId xmlns:a16="http://schemas.microsoft.com/office/drawing/2014/main" xmlns="" id="{4D1BFDBB-75E2-48B2-B09C-1B807C81952A}"/>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8" name="组合 27">
            <a:extLst>
              <a:ext uri="{FF2B5EF4-FFF2-40B4-BE49-F238E27FC236}">
                <a16:creationId xmlns:a16="http://schemas.microsoft.com/office/drawing/2014/main" xmlns="" id="{B61332C9-A2C1-4661-A190-9D4473E87607}"/>
              </a:ext>
            </a:extLst>
          </p:cNvPr>
          <p:cNvGrpSpPr/>
          <p:nvPr userDrawn="1"/>
        </p:nvGrpSpPr>
        <p:grpSpPr>
          <a:xfrm>
            <a:off x="515380" y="456929"/>
            <a:ext cx="461963" cy="485190"/>
            <a:chOff x="-779463" y="1835151"/>
            <a:chExt cx="1136650" cy="1193799"/>
          </a:xfrm>
          <a:solidFill>
            <a:schemeClr val="bg1"/>
          </a:solidFill>
        </p:grpSpPr>
        <p:sp>
          <p:nvSpPr>
            <p:cNvPr id="29" name="Freeform 6">
              <a:extLst>
                <a:ext uri="{FF2B5EF4-FFF2-40B4-BE49-F238E27FC236}">
                  <a16:creationId xmlns:a16="http://schemas.microsoft.com/office/drawing/2014/main" xmlns="" id="{82A9BBD5-6775-48A2-A296-CD096ABBA8AE}"/>
                </a:ext>
              </a:extLst>
            </p:cNvPr>
            <p:cNvSpPr>
              <a:spLocks/>
            </p:cNvSpPr>
            <p:nvPr/>
          </p:nvSpPr>
          <p:spPr bwMode="auto">
            <a:xfrm>
              <a:off x="-727075" y="2262188"/>
              <a:ext cx="1031875" cy="625475"/>
            </a:xfrm>
            <a:custGeom>
              <a:avLst/>
              <a:gdLst>
                <a:gd name="T0" fmla="*/ 946 w 968"/>
                <a:gd name="T1" fmla="*/ 587 h 587"/>
                <a:gd name="T2" fmla="*/ 22 w 968"/>
                <a:gd name="T3" fmla="*/ 587 h 587"/>
                <a:gd name="T4" fmla="*/ 0 w 968"/>
                <a:gd name="T5" fmla="*/ 565 h 587"/>
                <a:gd name="T6" fmla="*/ 0 w 968"/>
                <a:gd name="T7" fmla="*/ 63 h 587"/>
                <a:gd name="T8" fmla="*/ 62 w 968"/>
                <a:gd name="T9" fmla="*/ 0 h 587"/>
                <a:gd name="T10" fmla="*/ 104 w 968"/>
                <a:gd name="T11" fmla="*/ 0 h 587"/>
                <a:gd name="T12" fmla="*/ 126 w 968"/>
                <a:gd name="T13" fmla="*/ 22 h 587"/>
                <a:gd name="T14" fmla="*/ 104 w 968"/>
                <a:gd name="T15" fmla="*/ 43 h 587"/>
                <a:gd name="T16" fmla="*/ 62 w 968"/>
                <a:gd name="T17" fmla="*/ 43 h 587"/>
                <a:gd name="T18" fmla="*/ 43 w 968"/>
                <a:gd name="T19" fmla="*/ 63 h 587"/>
                <a:gd name="T20" fmla="*/ 43 w 968"/>
                <a:gd name="T21" fmla="*/ 544 h 587"/>
                <a:gd name="T22" fmla="*/ 925 w 968"/>
                <a:gd name="T23" fmla="*/ 544 h 587"/>
                <a:gd name="T24" fmla="*/ 925 w 968"/>
                <a:gd name="T25" fmla="*/ 63 h 587"/>
                <a:gd name="T26" fmla="*/ 906 w 968"/>
                <a:gd name="T27" fmla="*/ 43 h 587"/>
                <a:gd name="T28" fmla="*/ 859 w 968"/>
                <a:gd name="T29" fmla="*/ 43 h 587"/>
                <a:gd name="T30" fmla="*/ 837 w 968"/>
                <a:gd name="T31" fmla="*/ 22 h 587"/>
                <a:gd name="T32" fmla="*/ 859 w 968"/>
                <a:gd name="T33" fmla="*/ 0 h 587"/>
                <a:gd name="T34" fmla="*/ 906 w 968"/>
                <a:gd name="T35" fmla="*/ 0 h 587"/>
                <a:gd name="T36" fmla="*/ 968 w 968"/>
                <a:gd name="T37" fmla="*/ 63 h 587"/>
                <a:gd name="T38" fmla="*/ 968 w 968"/>
                <a:gd name="T39" fmla="*/ 565 h 587"/>
                <a:gd name="T40" fmla="*/ 946 w 968"/>
                <a:gd name="T41" fmla="*/ 58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8" h="587">
                  <a:moveTo>
                    <a:pt x="946" y="587"/>
                  </a:moveTo>
                  <a:cubicBezTo>
                    <a:pt x="22" y="587"/>
                    <a:pt x="22" y="587"/>
                    <a:pt x="22" y="587"/>
                  </a:cubicBezTo>
                  <a:cubicBezTo>
                    <a:pt x="10" y="587"/>
                    <a:pt x="0" y="577"/>
                    <a:pt x="0" y="565"/>
                  </a:cubicBezTo>
                  <a:cubicBezTo>
                    <a:pt x="0" y="63"/>
                    <a:pt x="0" y="63"/>
                    <a:pt x="0" y="63"/>
                  </a:cubicBezTo>
                  <a:cubicBezTo>
                    <a:pt x="0" y="28"/>
                    <a:pt x="28" y="0"/>
                    <a:pt x="62" y="0"/>
                  </a:cubicBezTo>
                  <a:cubicBezTo>
                    <a:pt x="104" y="0"/>
                    <a:pt x="104" y="0"/>
                    <a:pt x="104" y="0"/>
                  </a:cubicBezTo>
                  <a:cubicBezTo>
                    <a:pt x="116" y="0"/>
                    <a:pt x="126" y="10"/>
                    <a:pt x="126" y="22"/>
                  </a:cubicBezTo>
                  <a:cubicBezTo>
                    <a:pt x="126" y="34"/>
                    <a:pt x="116" y="43"/>
                    <a:pt x="104" y="43"/>
                  </a:cubicBezTo>
                  <a:cubicBezTo>
                    <a:pt x="62" y="43"/>
                    <a:pt x="62" y="43"/>
                    <a:pt x="62" y="43"/>
                  </a:cubicBezTo>
                  <a:cubicBezTo>
                    <a:pt x="52" y="43"/>
                    <a:pt x="43" y="52"/>
                    <a:pt x="43" y="63"/>
                  </a:cubicBezTo>
                  <a:cubicBezTo>
                    <a:pt x="43" y="544"/>
                    <a:pt x="43" y="544"/>
                    <a:pt x="43" y="544"/>
                  </a:cubicBezTo>
                  <a:cubicBezTo>
                    <a:pt x="925" y="544"/>
                    <a:pt x="925" y="544"/>
                    <a:pt x="925" y="544"/>
                  </a:cubicBezTo>
                  <a:cubicBezTo>
                    <a:pt x="925" y="63"/>
                    <a:pt x="925" y="63"/>
                    <a:pt x="925" y="63"/>
                  </a:cubicBezTo>
                  <a:cubicBezTo>
                    <a:pt x="925" y="52"/>
                    <a:pt x="916" y="43"/>
                    <a:pt x="906" y="43"/>
                  </a:cubicBezTo>
                  <a:cubicBezTo>
                    <a:pt x="859" y="43"/>
                    <a:pt x="859" y="43"/>
                    <a:pt x="859" y="43"/>
                  </a:cubicBezTo>
                  <a:cubicBezTo>
                    <a:pt x="847" y="43"/>
                    <a:pt x="837" y="34"/>
                    <a:pt x="837" y="22"/>
                  </a:cubicBezTo>
                  <a:cubicBezTo>
                    <a:pt x="837" y="10"/>
                    <a:pt x="847" y="0"/>
                    <a:pt x="859" y="0"/>
                  </a:cubicBezTo>
                  <a:cubicBezTo>
                    <a:pt x="906" y="0"/>
                    <a:pt x="906" y="0"/>
                    <a:pt x="906" y="0"/>
                  </a:cubicBezTo>
                  <a:cubicBezTo>
                    <a:pt x="940" y="0"/>
                    <a:pt x="968" y="28"/>
                    <a:pt x="968" y="63"/>
                  </a:cubicBezTo>
                  <a:cubicBezTo>
                    <a:pt x="968" y="565"/>
                    <a:pt x="968" y="565"/>
                    <a:pt x="968" y="565"/>
                  </a:cubicBezTo>
                  <a:cubicBezTo>
                    <a:pt x="968" y="577"/>
                    <a:pt x="958" y="587"/>
                    <a:pt x="946" y="5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0" name="Freeform 7">
              <a:extLst>
                <a:ext uri="{FF2B5EF4-FFF2-40B4-BE49-F238E27FC236}">
                  <a16:creationId xmlns:a16="http://schemas.microsoft.com/office/drawing/2014/main" xmlns="" id="{D7F437DB-F937-48D0-884F-7A306DDFF48D}"/>
                </a:ext>
              </a:extLst>
            </p:cNvPr>
            <p:cNvSpPr>
              <a:spLocks noEditPoints="1"/>
            </p:cNvSpPr>
            <p:nvPr/>
          </p:nvSpPr>
          <p:spPr bwMode="auto">
            <a:xfrm>
              <a:off x="-779463" y="2841625"/>
              <a:ext cx="1136650" cy="187325"/>
            </a:xfrm>
            <a:custGeom>
              <a:avLst/>
              <a:gdLst>
                <a:gd name="T0" fmla="*/ 1024 w 1066"/>
                <a:gd name="T1" fmla="*/ 176 h 176"/>
                <a:gd name="T2" fmla="*/ 42 w 1066"/>
                <a:gd name="T3" fmla="*/ 176 h 176"/>
                <a:gd name="T4" fmla="*/ 0 w 1066"/>
                <a:gd name="T5" fmla="*/ 134 h 176"/>
                <a:gd name="T6" fmla="*/ 0 w 1066"/>
                <a:gd name="T7" fmla="*/ 42 h 176"/>
                <a:gd name="T8" fmla="*/ 42 w 1066"/>
                <a:gd name="T9" fmla="*/ 0 h 176"/>
                <a:gd name="T10" fmla="*/ 1024 w 1066"/>
                <a:gd name="T11" fmla="*/ 0 h 176"/>
                <a:gd name="T12" fmla="*/ 1066 w 1066"/>
                <a:gd name="T13" fmla="*/ 42 h 176"/>
                <a:gd name="T14" fmla="*/ 1066 w 1066"/>
                <a:gd name="T15" fmla="*/ 134 h 176"/>
                <a:gd name="T16" fmla="*/ 1024 w 1066"/>
                <a:gd name="T17" fmla="*/ 176 h 176"/>
                <a:gd name="T18" fmla="*/ 1023 w 1066"/>
                <a:gd name="T19" fmla="*/ 42 h 176"/>
                <a:gd name="T20" fmla="*/ 42 w 1066"/>
                <a:gd name="T21" fmla="*/ 43 h 176"/>
                <a:gd name="T22" fmla="*/ 43 w 1066"/>
                <a:gd name="T23" fmla="*/ 134 h 176"/>
                <a:gd name="T24" fmla="*/ 1023 w 1066"/>
                <a:gd name="T25" fmla="*/ 133 h 176"/>
                <a:gd name="T26" fmla="*/ 1023 w 1066"/>
                <a:gd name="T27" fmla="*/ 4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6" h="176">
                  <a:moveTo>
                    <a:pt x="1024" y="176"/>
                  </a:moveTo>
                  <a:cubicBezTo>
                    <a:pt x="42" y="176"/>
                    <a:pt x="42" y="176"/>
                    <a:pt x="42" y="176"/>
                  </a:cubicBezTo>
                  <a:cubicBezTo>
                    <a:pt x="19" y="176"/>
                    <a:pt x="0" y="157"/>
                    <a:pt x="0" y="134"/>
                  </a:cubicBezTo>
                  <a:cubicBezTo>
                    <a:pt x="0" y="42"/>
                    <a:pt x="0" y="42"/>
                    <a:pt x="0" y="42"/>
                  </a:cubicBezTo>
                  <a:cubicBezTo>
                    <a:pt x="0" y="18"/>
                    <a:pt x="19" y="0"/>
                    <a:pt x="42" y="0"/>
                  </a:cubicBezTo>
                  <a:cubicBezTo>
                    <a:pt x="1024" y="0"/>
                    <a:pt x="1024" y="0"/>
                    <a:pt x="1024" y="0"/>
                  </a:cubicBezTo>
                  <a:cubicBezTo>
                    <a:pt x="1047" y="0"/>
                    <a:pt x="1066" y="18"/>
                    <a:pt x="1066" y="42"/>
                  </a:cubicBezTo>
                  <a:cubicBezTo>
                    <a:pt x="1066" y="134"/>
                    <a:pt x="1066" y="134"/>
                    <a:pt x="1066" y="134"/>
                  </a:cubicBezTo>
                  <a:cubicBezTo>
                    <a:pt x="1066" y="157"/>
                    <a:pt x="1047" y="176"/>
                    <a:pt x="1024" y="176"/>
                  </a:cubicBezTo>
                  <a:close/>
                  <a:moveTo>
                    <a:pt x="1023" y="42"/>
                  </a:moveTo>
                  <a:cubicBezTo>
                    <a:pt x="42" y="43"/>
                    <a:pt x="42" y="43"/>
                    <a:pt x="42" y="43"/>
                  </a:cubicBezTo>
                  <a:cubicBezTo>
                    <a:pt x="43" y="134"/>
                    <a:pt x="43" y="134"/>
                    <a:pt x="43" y="134"/>
                  </a:cubicBezTo>
                  <a:cubicBezTo>
                    <a:pt x="1023" y="133"/>
                    <a:pt x="1023" y="133"/>
                    <a:pt x="1023" y="133"/>
                  </a:cubicBezTo>
                  <a:lnTo>
                    <a:pt x="1023"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Freeform 8">
              <a:extLst>
                <a:ext uri="{FF2B5EF4-FFF2-40B4-BE49-F238E27FC236}">
                  <a16:creationId xmlns:a16="http://schemas.microsoft.com/office/drawing/2014/main" xmlns="" id="{10EA7787-8391-467D-A51C-7E68BADC87DE}"/>
                </a:ext>
              </a:extLst>
            </p:cNvPr>
            <p:cNvSpPr>
              <a:spLocks/>
            </p:cNvSpPr>
            <p:nvPr/>
          </p:nvSpPr>
          <p:spPr bwMode="auto">
            <a:xfrm>
              <a:off x="-303213" y="2911475"/>
              <a:ext cx="184150" cy="46037"/>
            </a:xfrm>
            <a:custGeom>
              <a:avLst/>
              <a:gdLst>
                <a:gd name="T0" fmla="*/ 151 w 172"/>
                <a:gd name="T1" fmla="*/ 43 h 43"/>
                <a:gd name="T2" fmla="*/ 21 w 172"/>
                <a:gd name="T3" fmla="*/ 43 h 43"/>
                <a:gd name="T4" fmla="*/ 0 w 172"/>
                <a:gd name="T5" fmla="*/ 22 h 43"/>
                <a:gd name="T6" fmla="*/ 21 w 172"/>
                <a:gd name="T7" fmla="*/ 0 h 43"/>
                <a:gd name="T8" fmla="*/ 151 w 172"/>
                <a:gd name="T9" fmla="*/ 0 h 43"/>
                <a:gd name="T10" fmla="*/ 172 w 172"/>
                <a:gd name="T11" fmla="*/ 22 h 43"/>
                <a:gd name="T12" fmla="*/ 151 w 172"/>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72" h="43">
                  <a:moveTo>
                    <a:pt x="151" y="43"/>
                  </a:moveTo>
                  <a:cubicBezTo>
                    <a:pt x="21" y="43"/>
                    <a:pt x="21" y="43"/>
                    <a:pt x="21" y="43"/>
                  </a:cubicBezTo>
                  <a:cubicBezTo>
                    <a:pt x="10" y="43"/>
                    <a:pt x="0" y="34"/>
                    <a:pt x="0" y="22"/>
                  </a:cubicBezTo>
                  <a:cubicBezTo>
                    <a:pt x="0" y="10"/>
                    <a:pt x="10" y="0"/>
                    <a:pt x="21" y="0"/>
                  </a:cubicBezTo>
                  <a:cubicBezTo>
                    <a:pt x="151" y="0"/>
                    <a:pt x="151" y="0"/>
                    <a:pt x="151" y="0"/>
                  </a:cubicBezTo>
                  <a:cubicBezTo>
                    <a:pt x="162" y="0"/>
                    <a:pt x="172" y="10"/>
                    <a:pt x="172" y="22"/>
                  </a:cubicBezTo>
                  <a:cubicBezTo>
                    <a:pt x="172" y="34"/>
                    <a:pt x="162" y="43"/>
                    <a:pt x="15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Freeform 9">
              <a:extLst>
                <a:ext uri="{FF2B5EF4-FFF2-40B4-BE49-F238E27FC236}">
                  <a16:creationId xmlns:a16="http://schemas.microsoft.com/office/drawing/2014/main" xmlns="" id="{94728891-ED7D-40F2-8167-5038AD0D1E3B}"/>
                </a:ext>
              </a:extLst>
            </p:cNvPr>
            <p:cNvSpPr>
              <a:spLocks noEditPoints="1"/>
            </p:cNvSpPr>
            <p:nvPr/>
          </p:nvSpPr>
          <p:spPr bwMode="auto">
            <a:xfrm>
              <a:off x="-568325" y="1835151"/>
              <a:ext cx="712788" cy="852487"/>
            </a:xfrm>
            <a:custGeom>
              <a:avLst/>
              <a:gdLst>
                <a:gd name="T0" fmla="*/ 335 w 668"/>
                <a:gd name="T1" fmla="*/ 800 h 800"/>
                <a:gd name="T2" fmla="*/ 316 w 668"/>
                <a:gd name="T3" fmla="*/ 789 h 800"/>
                <a:gd name="T4" fmla="*/ 246 w 668"/>
                <a:gd name="T5" fmla="*/ 662 h 800"/>
                <a:gd name="T6" fmla="*/ 57 w 668"/>
                <a:gd name="T7" fmla="*/ 508 h 800"/>
                <a:gd name="T8" fmla="*/ 49 w 668"/>
                <a:gd name="T9" fmla="*/ 492 h 800"/>
                <a:gd name="T10" fmla="*/ 84 w 668"/>
                <a:gd name="T11" fmla="*/ 168 h 800"/>
                <a:gd name="T12" fmla="*/ 202 w 668"/>
                <a:gd name="T13" fmla="*/ 73 h 800"/>
                <a:gd name="T14" fmla="*/ 621 w 668"/>
                <a:gd name="T15" fmla="*/ 226 h 800"/>
                <a:gd name="T16" fmla="*/ 621 w 668"/>
                <a:gd name="T17" fmla="*/ 226 h 800"/>
                <a:gd name="T18" fmla="*/ 594 w 668"/>
                <a:gd name="T19" fmla="*/ 538 h 800"/>
                <a:gd name="T20" fmla="*/ 468 w 668"/>
                <a:gd name="T21" fmla="*/ 645 h 800"/>
                <a:gd name="T22" fmla="*/ 412 w 668"/>
                <a:gd name="T23" fmla="*/ 665 h 800"/>
                <a:gd name="T24" fmla="*/ 355 w 668"/>
                <a:gd name="T25" fmla="*/ 787 h 800"/>
                <a:gd name="T26" fmla="*/ 336 w 668"/>
                <a:gd name="T27" fmla="*/ 800 h 800"/>
                <a:gd name="T28" fmla="*/ 335 w 668"/>
                <a:gd name="T29" fmla="*/ 800 h 800"/>
                <a:gd name="T30" fmla="*/ 334 w 668"/>
                <a:gd name="T31" fmla="*/ 87 h 800"/>
                <a:gd name="T32" fmla="*/ 220 w 668"/>
                <a:gd name="T33" fmla="*/ 112 h 800"/>
                <a:gd name="T34" fmla="*/ 119 w 668"/>
                <a:gd name="T35" fmla="*/ 194 h 800"/>
                <a:gd name="T36" fmla="*/ 88 w 668"/>
                <a:gd name="T37" fmla="*/ 474 h 800"/>
                <a:gd name="T38" fmla="*/ 95 w 668"/>
                <a:gd name="T39" fmla="*/ 487 h 800"/>
                <a:gd name="T40" fmla="*/ 266 w 668"/>
                <a:gd name="T41" fmla="*/ 622 h 800"/>
                <a:gd name="T42" fmla="*/ 280 w 668"/>
                <a:gd name="T43" fmla="*/ 633 h 800"/>
                <a:gd name="T44" fmla="*/ 333 w 668"/>
                <a:gd name="T45" fmla="*/ 731 h 800"/>
                <a:gd name="T46" fmla="*/ 377 w 668"/>
                <a:gd name="T47" fmla="*/ 637 h 800"/>
                <a:gd name="T48" fmla="*/ 392 w 668"/>
                <a:gd name="T49" fmla="*/ 625 h 800"/>
                <a:gd name="T50" fmla="*/ 450 w 668"/>
                <a:gd name="T51" fmla="*/ 606 h 800"/>
                <a:gd name="T52" fmla="*/ 559 w 668"/>
                <a:gd name="T53" fmla="*/ 514 h 800"/>
                <a:gd name="T54" fmla="*/ 582 w 668"/>
                <a:gd name="T55" fmla="*/ 244 h 800"/>
                <a:gd name="T56" fmla="*/ 582 w 668"/>
                <a:gd name="T57" fmla="*/ 244 h 800"/>
                <a:gd name="T58" fmla="*/ 334 w 668"/>
                <a:gd name="T59" fmla="*/ 87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68" h="800">
                  <a:moveTo>
                    <a:pt x="335" y="800"/>
                  </a:moveTo>
                  <a:cubicBezTo>
                    <a:pt x="327" y="800"/>
                    <a:pt x="320" y="796"/>
                    <a:pt x="316" y="789"/>
                  </a:cubicBezTo>
                  <a:cubicBezTo>
                    <a:pt x="246" y="662"/>
                    <a:pt x="246" y="662"/>
                    <a:pt x="246" y="662"/>
                  </a:cubicBezTo>
                  <a:cubicBezTo>
                    <a:pt x="165" y="638"/>
                    <a:pt x="97" y="582"/>
                    <a:pt x="57" y="508"/>
                  </a:cubicBezTo>
                  <a:cubicBezTo>
                    <a:pt x="54" y="502"/>
                    <a:pt x="52" y="497"/>
                    <a:pt x="49" y="492"/>
                  </a:cubicBezTo>
                  <a:cubicBezTo>
                    <a:pt x="0" y="385"/>
                    <a:pt x="13" y="261"/>
                    <a:pt x="84" y="168"/>
                  </a:cubicBezTo>
                  <a:cubicBezTo>
                    <a:pt x="115" y="127"/>
                    <a:pt x="155" y="95"/>
                    <a:pt x="202" y="73"/>
                  </a:cubicBezTo>
                  <a:cubicBezTo>
                    <a:pt x="360" y="0"/>
                    <a:pt x="548" y="69"/>
                    <a:pt x="621" y="226"/>
                  </a:cubicBezTo>
                  <a:cubicBezTo>
                    <a:pt x="621" y="226"/>
                    <a:pt x="621" y="226"/>
                    <a:pt x="621" y="226"/>
                  </a:cubicBezTo>
                  <a:cubicBezTo>
                    <a:pt x="668" y="327"/>
                    <a:pt x="658" y="447"/>
                    <a:pt x="594" y="538"/>
                  </a:cubicBezTo>
                  <a:cubicBezTo>
                    <a:pt x="563" y="584"/>
                    <a:pt x="519" y="621"/>
                    <a:pt x="468" y="645"/>
                  </a:cubicBezTo>
                  <a:cubicBezTo>
                    <a:pt x="450" y="653"/>
                    <a:pt x="431" y="660"/>
                    <a:pt x="412" y="665"/>
                  </a:cubicBezTo>
                  <a:cubicBezTo>
                    <a:pt x="355" y="787"/>
                    <a:pt x="355" y="787"/>
                    <a:pt x="355" y="787"/>
                  </a:cubicBezTo>
                  <a:cubicBezTo>
                    <a:pt x="351" y="795"/>
                    <a:pt x="344" y="800"/>
                    <a:pt x="336" y="800"/>
                  </a:cubicBezTo>
                  <a:cubicBezTo>
                    <a:pt x="335" y="800"/>
                    <a:pt x="335" y="800"/>
                    <a:pt x="335" y="800"/>
                  </a:cubicBezTo>
                  <a:close/>
                  <a:moveTo>
                    <a:pt x="334" y="87"/>
                  </a:moveTo>
                  <a:cubicBezTo>
                    <a:pt x="296" y="87"/>
                    <a:pt x="257" y="95"/>
                    <a:pt x="220" y="112"/>
                  </a:cubicBezTo>
                  <a:cubicBezTo>
                    <a:pt x="180" y="131"/>
                    <a:pt x="145" y="159"/>
                    <a:pt x="119" y="194"/>
                  </a:cubicBezTo>
                  <a:cubicBezTo>
                    <a:pt x="57" y="275"/>
                    <a:pt x="45" y="382"/>
                    <a:pt x="88" y="474"/>
                  </a:cubicBezTo>
                  <a:cubicBezTo>
                    <a:pt x="90" y="478"/>
                    <a:pt x="92" y="483"/>
                    <a:pt x="95" y="487"/>
                  </a:cubicBezTo>
                  <a:cubicBezTo>
                    <a:pt x="130" y="554"/>
                    <a:pt x="193" y="603"/>
                    <a:pt x="266" y="622"/>
                  </a:cubicBezTo>
                  <a:cubicBezTo>
                    <a:pt x="272" y="624"/>
                    <a:pt x="277" y="628"/>
                    <a:pt x="280" y="633"/>
                  </a:cubicBezTo>
                  <a:cubicBezTo>
                    <a:pt x="333" y="731"/>
                    <a:pt x="333" y="731"/>
                    <a:pt x="333" y="731"/>
                  </a:cubicBezTo>
                  <a:cubicBezTo>
                    <a:pt x="377" y="637"/>
                    <a:pt x="377" y="637"/>
                    <a:pt x="377" y="637"/>
                  </a:cubicBezTo>
                  <a:cubicBezTo>
                    <a:pt x="380" y="631"/>
                    <a:pt x="386" y="626"/>
                    <a:pt x="392" y="625"/>
                  </a:cubicBezTo>
                  <a:cubicBezTo>
                    <a:pt x="413" y="621"/>
                    <a:pt x="432" y="614"/>
                    <a:pt x="450" y="606"/>
                  </a:cubicBezTo>
                  <a:cubicBezTo>
                    <a:pt x="494" y="585"/>
                    <a:pt x="532" y="554"/>
                    <a:pt x="559" y="514"/>
                  </a:cubicBezTo>
                  <a:cubicBezTo>
                    <a:pt x="613" y="435"/>
                    <a:pt x="622" y="331"/>
                    <a:pt x="582" y="244"/>
                  </a:cubicBezTo>
                  <a:cubicBezTo>
                    <a:pt x="582" y="244"/>
                    <a:pt x="582" y="244"/>
                    <a:pt x="582" y="244"/>
                  </a:cubicBezTo>
                  <a:cubicBezTo>
                    <a:pt x="536" y="145"/>
                    <a:pt x="437" y="87"/>
                    <a:pt x="334"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10">
              <a:extLst>
                <a:ext uri="{FF2B5EF4-FFF2-40B4-BE49-F238E27FC236}">
                  <a16:creationId xmlns:a16="http://schemas.microsoft.com/office/drawing/2014/main" xmlns="" id="{8F5E0130-7164-459A-AA92-A957A8E21FAB}"/>
                </a:ext>
              </a:extLst>
            </p:cNvPr>
            <p:cNvSpPr>
              <a:spLocks noEditPoints="1"/>
            </p:cNvSpPr>
            <p:nvPr/>
          </p:nvSpPr>
          <p:spPr bwMode="auto">
            <a:xfrm>
              <a:off x="-354013" y="2181225"/>
              <a:ext cx="280988" cy="187325"/>
            </a:xfrm>
            <a:custGeom>
              <a:avLst/>
              <a:gdLst>
                <a:gd name="T0" fmla="*/ 140 w 263"/>
                <a:gd name="T1" fmla="*/ 177 h 177"/>
                <a:gd name="T2" fmla="*/ 130 w 263"/>
                <a:gd name="T3" fmla="*/ 177 h 177"/>
                <a:gd name="T4" fmla="*/ 2 w 263"/>
                <a:gd name="T5" fmla="*/ 115 h 177"/>
                <a:gd name="T6" fmla="*/ 3 w 263"/>
                <a:gd name="T7" fmla="*/ 21 h 177"/>
                <a:gd name="T8" fmla="*/ 25 w 263"/>
                <a:gd name="T9" fmla="*/ 0 h 177"/>
                <a:gd name="T10" fmla="*/ 46 w 263"/>
                <a:gd name="T11" fmla="*/ 21 h 177"/>
                <a:gd name="T12" fmla="*/ 45 w 263"/>
                <a:gd name="T13" fmla="*/ 113 h 177"/>
                <a:gd name="T14" fmla="*/ 131 w 263"/>
                <a:gd name="T15" fmla="*/ 134 h 177"/>
                <a:gd name="T16" fmla="*/ 218 w 263"/>
                <a:gd name="T17" fmla="*/ 119 h 177"/>
                <a:gd name="T18" fmla="*/ 220 w 263"/>
                <a:gd name="T19" fmla="*/ 27 h 177"/>
                <a:gd name="T20" fmla="*/ 242 w 263"/>
                <a:gd name="T21" fmla="*/ 6 h 177"/>
                <a:gd name="T22" fmla="*/ 263 w 263"/>
                <a:gd name="T23" fmla="*/ 28 h 177"/>
                <a:gd name="T24" fmla="*/ 261 w 263"/>
                <a:gd name="T25" fmla="*/ 122 h 177"/>
                <a:gd name="T26" fmla="*/ 214 w 263"/>
                <a:gd name="T27" fmla="*/ 168 h 177"/>
                <a:gd name="T28" fmla="*/ 140 w 263"/>
                <a:gd name="T29" fmla="*/ 177 h 177"/>
                <a:gd name="T30" fmla="*/ 45 w 263"/>
                <a:gd name="T31" fmla="*/ 116 h 177"/>
                <a:gd name="T32" fmla="*/ 45 w 263"/>
                <a:gd name="T33" fmla="*/ 116 h 177"/>
                <a:gd name="T34" fmla="*/ 45 w 263"/>
                <a:gd name="T35" fmla="*/ 1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177">
                  <a:moveTo>
                    <a:pt x="140" y="177"/>
                  </a:moveTo>
                  <a:cubicBezTo>
                    <a:pt x="137" y="177"/>
                    <a:pt x="133" y="177"/>
                    <a:pt x="130" y="177"/>
                  </a:cubicBezTo>
                  <a:cubicBezTo>
                    <a:pt x="65" y="175"/>
                    <a:pt x="0" y="155"/>
                    <a:pt x="2" y="115"/>
                  </a:cubicBezTo>
                  <a:cubicBezTo>
                    <a:pt x="3" y="21"/>
                    <a:pt x="3" y="21"/>
                    <a:pt x="3" y="21"/>
                  </a:cubicBezTo>
                  <a:cubicBezTo>
                    <a:pt x="3" y="9"/>
                    <a:pt x="14" y="0"/>
                    <a:pt x="25" y="0"/>
                  </a:cubicBezTo>
                  <a:cubicBezTo>
                    <a:pt x="37" y="0"/>
                    <a:pt x="47" y="10"/>
                    <a:pt x="46" y="21"/>
                  </a:cubicBezTo>
                  <a:cubicBezTo>
                    <a:pt x="45" y="113"/>
                    <a:pt x="45" y="113"/>
                    <a:pt x="45" y="113"/>
                  </a:cubicBezTo>
                  <a:cubicBezTo>
                    <a:pt x="51" y="120"/>
                    <a:pt x="82" y="133"/>
                    <a:pt x="131" y="134"/>
                  </a:cubicBezTo>
                  <a:cubicBezTo>
                    <a:pt x="180" y="136"/>
                    <a:pt x="211" y="125"/>
                    <a:pt x="218" y="119"/>
                  </a:cubicBezTo>
                  <a:cubicBezTo>
                    <a:pt x="220" y="27"/>
                    <a:pt x="220" y="27"/>
                    <a:pt x="220" y="27"/>
                  </a:cubicBezTo>
                  <a:cubicBezTo>
                    <a:pt x="220" y="15"/>
                    <a:pt x="231" y="5"/>
                    <a:pt x="242" y="6"/>
                  </a:cubicBezTo>
                  <a:cubicBezTo>
                    <a:pt x="254" y="6"/>
                    <a:pt x="263" y="16"/>
                    <a:pt x="263" y="28"/>
                  </a:cubicBezTo>
                  <a:cubicBezTo>
                    <a:pt x="261" y="122"/>
                    <a:pt x="261" y="122"/>
                    <a:pt x="261" y="122"/>
                  </a:cubicBezTo>
                  <a:cubicBezTo>
                    <a:pt x="261" y="136"/>
                    <a:pt x="252" y="156"/>
                    <a:pt x="214" y="168"/>
                  </a:cubicBezTo>
                  <a:cubicBezTo>
                    <a:pt x="193" y="174"/>
                    <a:pt x="167" y="177"/>
                    <a:pt x="140" y="177"/>
                  </a:cubicBezTo>
                  <a:close/>
                  <a:moveTo>
                    <a:pt x="45" y="116"/>
                  </a:moveTo>
                  <a:cubicBezTo>
                    <a:pt x="45" y="116"/>
                    <a:pt x="45" y="116"/>
                    <a:pt x="45" y="116"/>
                  </a:cubicBezTo>
                  <a:cubicBezTo>
                    <a:pt x="45" y="116"/>
                    <a:pt x="45" y="116"/>
                    <a:pt x="45"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Freeform 11">
              <a:extLst>
                <a:ext uri="{FF2B5EF4-FFF2-40B4-BE49-F238E27FC236}">
                  <a16:creationId xmlns:a16="http://schemas.microsoft.com/office/drawing/2014/main" xmlns="" id="{B904A554-2A74-40E1-96BB-8C0A0A5C723E}"/>
                </a:ext>
              </a:extLst>
            </p:cNvPr>
            <p:cNvSpPr>
              <a:spLocks noEditPoints="1"/>
            </p:cNvSpPr>
            <p:nvPr/>
          </p:nvSpPr>
          <p:spPr bwMode="auto">
            <a:xfrm>
              <a:off x="-420688" y="2066925"/>
              <a:ext cx="419100" cy="209550"/>
            </a:xfrm>
            <a:custGeom>
              <a:avLst/>
              <a:gdLst>
                <a:gd name="T0" fmla="*/ 195 w 394"/>
                <a:gd name="T1" fmla="*/ 197 h 197"/>
                <a:gd name="T2" fmla="*/ 186 w 394"/>
                <a:gd name="T3" fmla="*/ 195 h 197"/>
                <a:gd name="T4" fmla="*/ 13 w 394"/>
                <a:gd name="T5" fmla="*/ 117 h 197"/>
                <a:gd name="T6" fmla="*/ 0 w 394"/>
                <a:gd name="T7" fmla="*/ 97 h 197"/>
                <a:gd name="T8" fmla="*/ 14 w 394"/>
                <a:gd name="T9" fmla="*/ 77 h 197"/>
                <a:gd name="T10" fmla="*/ 191 w 394"/>
                <a:gd name="T11" fmla="*/ 2 h 197"/>
                <a:gd name="T12" fmla="*/ 209 w 394"/>
                <a:gd name="T13" fmla="*/ 3 h 197"/>
                <a:gd name="T14" fmla="*/ 382 w 394"/>
                <a:gd name="T15" fmla="*/ 88 h 197"/>
                <a:gd name="T16" fmla="*/ 394 w 394"/>
                <a:gd name="T17" fmla="*/ 108 h 197"/>
                <a:gd name="T18" fmla="*/ 380 w 394"/>
                <a:gd name="T19" fmla="*/ 128 h 197"/>
                <a:gd name="T20" fmla="*/ 203 w 394"/>
                <a:gd name="T21" fmla="*/ 195 h 197"/>
                <a:gd name="T22" fmla="*/ 195 w 394"/>
                <a:gd name="T23" fmla="*/ 197 h 197"/>
                <a:gd name="T24" fmla="*/ 76 w 394"/>
                <a:gd name="T25" fmla="*/ 98 h 197"/>
                <a:gd name="T26" fmla="*/ 196 w 394"/>
                <a:gd name="T27" fmla="*/ 152 h 197"/>
                <a:gd name="T28" fmla="*/ 318 w 394"/>
                <a:gd name="T29" fmla="*/ 105 h 197"/>
                <a:gd name="T30" fmla="*/ 199 w 394"/>
                <a:gd name="T31" fmla="*/ 46 h 197"/>
                <a:gd name="T32" fmla="*/ 76 w 394"/>
                <a:gd name="T33" fmla="*/ 9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4" h="197">
                  <a:moveTo>
                    <a:pt x="195" y="197"/>
                  </a:moveTo>
                  <a:cubicBezTo>
                    <a:pt x="192" y="197"/>
                    <a:pt x="189" y="196"/>
                    <a:pt x="186" y="195"/>
                  </a:cubicBezTo>
                  <a:cubicBezTo>
                    <a:pt x="13" y="117"/>
                    <a:pt x="13" y="117"/>
                    <a:pt x="13" y="117"/>
                  </a:cubicBezTo>
                  <a:cubicBezTo>
                    <a:pt x="5" y="113"/>
                    <a:pt x="0" y="105"/>
                    <a:pt x="0" y="97"/>
                  </a:cubicBezTo>
                  <a:cubicBezTo>
                    <a:pt x="1" y="88"/>
                    <a:pt x="6" y="80"/>
                    <a:pt x="14" y="77"/>
                  </a:cubicBezTo>
                  <a:cubicBezTo>
                    <a:pt x="191" y="2"/>
                    <a:pt x="191" y="2"/>
                    <a:pt x="191" y="2"/>
                  </a:cubicBezTo>
                  <a:cubicBezTo>
                    <a:pt x="197" y="0"/>
                    <a:pt x="203" y="0"/>
                    <a:pt x="209" y="3"/>
                  </a:cubicBezTo>
                  <a:cubicBezTo>
                    <a:pt x="382" y="88"/>
                    <a:pt x="382" y="88"/>
                    <a:pt x="382" y="88"/>
                  </a:cubicBezTo>
                  <a:cubicBezTo>
                    <a:pt x="389" y="92"/>
                    <a:pt x="394" y="100"/>
                    <a:pt x="394" y="108"/>
                  </a:cubicBezTo>
                  <a:cubicBezTo>
                    <a:pt x="393" y="117"/>
                    <a:pt x="388" y="124"/>
                    <a:pt x="380" y="128"/>
                  </a:cubicBezTo>
                  <a:cubicBezTo>
                    <a:pt x="203" y="195"/>
                    <a:pt x="203" y="195"/>
                    <a:pt x="203" y="195"/>
                  </a:cubicBezTo>
                  <a:cubicBezTo>
                    <a:pt x="200" y="196"/>
                    <a:pt x="197" y="197"/>
                    <a:pt x="195" y="197"/>
                  </a:cubicBezTo>
                  <a:close/>
                  <a:moveTo>
                    <a:pt x="76" y="98"/>
                  </a:moveTo>
                  <a:cubicBezTo>
                    <a:pt x="196" y="152"/>
                    <a:pt x="196" y="152"/>
                    <a:pt x="196" y="152"/>
                  </a:cubicBezTo>
                  <a:cubicBezTo>
                    <a:pt x="318" y="105"/>
                    <a:pt x="318" y="105"/>
                    <a:pt x="318" y="105"/>
                  </a:cubicBezTo>
                  <a:cubicBezTo>
                    <a:pt x="199" y="46"/>
                    <a:pt x="199" y="46"/>
                    <a:pt x="199" y="46"/>
                  </a:cubicBezTo>
                  <a:lnTo>
                    <a:pt x="76"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34848860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2#本章总结">
    <p:bg>
      <p:bgRef idx="1001">
        <a:schemeClr val="bg1"/>
      </p:bgRef>
    </p:bg>
    <p:spTree>
      <p:nvGrpSpPr>
        <p:cNvPr id="1" name=""/>
        <p:cNvGrpSpPr/>
        <p:nvPr/>
      </p:nvGrpSpPr>
      <p:grpSpPr>
        <a:xfrm>
          <a:off x="0" y="0"/>
          <a:ext cx="0" cy="0"/>
          <a:chOff x="0" y="0"/>
          <a:chExt cx="0" cy="0"/>
        </a:xfrm>
      </p:grpSpPr>
      <p:sp>
        <p:nvSpPr>
          <p:cNvPr id="9"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2412268"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smtClean="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3500" b="1" kern="1200" baseline="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15380" y="490848"/>
            <a:ext cx="470694" cy="475421"/>
            <a:chOff x="5540375" y="2868613"/>
            <a:chExt cx="1106488" cy="1117600"/>
          </a:xfrm>
          <a:solidFill>
            <a:schemeClr val="bg1"/>
          </a:solidFill>
        </p:grpSpPr>
        <p:sp>
          <p:nvSpPr>
            <p:cNvPr id="14"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文本占位符 6"/>
          <p:cNvSpPr>
            <a:spLocks noGrp="1"/>
          </p:cNvSpPr>
          <p:nvPr>
            <p:ph type="body" sz="quarter" idx="11" hasCustomPrompt="1"/>
          </p:nvPr>
        </p:nvSpPr>
        <p:spPr>
          <a:xfrm>
            <a:off x="451879" y="1241721"/>
            <a:ext cx="11306174"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defRPr baseline="0">
                <a:latin typeface="Huawei Sans" panose="020C0503030203020204" pitchFamily="34" charset="0"/>
              </a:defRPr>
            </a:lvl2pPr>
            <a:lvl3pPr>
              <a:defRPr baseline="0">
                <a:latin typeface="Huawei Sans" panose="020C0503030203020204" pitchFamily="34" charset="0"/>
              </a:defRPr>
            </a:lvl3pPr>
            <a:lvl4pPr>
              <a:defRPr baseline="0">
                <a:latin typeface="Huawei Sans" panose="020C0503030203020204" pitchFamily="34" charset="0"/>
              </a:defRPr>
            </a:lvl4pPr>
            <a:lvl5pPr>
              <a:buNone/>
              <a:defRPr baseline="0">
                <a:latin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extLst>
      <p:ext uri="{BB962C8B-B14F-4D97-AF65-F5344CB8AC3E}">
        <p14:creationId xmlns:p14="http://schemas.microsoft.com/office/powerpoint/2010/main" val="104429020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15#谢谢">
    <p:spTree>
      <p:nvGrpSpPr>
        <p:cNvPr id="1" name=""/>
        <p:cNvGrpSpPr/>
        <p:nvPr/>
      </p:nvGrpSpPr>
      <p:grpSpPr>
        <a:xfrm>
          <a:off x="0" y="0"/>
          <a:ext cx="0" cy="0"/>
          <a:chOff x="0" y="0"/>
          <a:chExt cx="0" cy="0"/>
        </a:xfrm>
      </p:grpSpPr>
      <p:pic>
        <p:nvPicPr>
          <p:cNvPr id="9" name="Picture 2" descr="D:\201207257配图\培训\shutterstock_242224906.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t"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mn-lt"/>
              <a:ea typeface="+mn-ea"/>
            </a:endParaRPr>
          </a:p>
        </p:txBody>
      </p:sp>
      <p:grpSp>
        <p:nvGrpSpPr>
          <p:cNvPr id="16" name="组合 15"/>
          <p:cNvGrpSpPr/>
          <p:nvPr/>
        </p:nvGrpSpPr>
        <p:grpSpPr>
          <a:xfrm>
            <a:off x="4148952" y="2637135"/>
            <a:ext cx="3894096" cy="1598831"/>
            <a:chOff x="4302972" y="2345035"/>
            <a:chExt cx="3895617" cy="1598831"/>
          </a:xfrm>
        </p:grpSpPr>
        <p:sp>
          <p:nvSpPr>
            <p:cNvPr id="14" name="矩形 13"/>
            <p:cNvSpPr/>
            <p:nvPr/>
          </p:nvSpPr>
          <p:spPr>
            <a:xfrm>
              <a:off x="5357748" y="2345035"/>
              <a:ext cx="1786065" cy="923330"/>
            </a:xfrm>
            <a:prstGeom prst="rect">
              <a:avLst/>
            </a:prstGeom>
            <a:noFill/>
          </p:spPr>
          <p:txBody>
            <a:bodyPr wrap="none" lIns="91440" tIns="45720" rIns="91440" bIns="45720">
              <a:spAutoFit/>
            </a:bodyPr>
            <a:lstStyle/>
            <a:p>
              <a:pPr algn="ctr"/>
              <a:r>
                <a:rPr lang="zh-CN" altLang="en-US" sz="5398" b="0" cap="none" spc="0" dirty="0">
                  <a:ln w="0"/>
                  <a:solidFill>
                    <a:schemeClr val="bg1"/>
                  </a:solidFill>
                  <a:effectLst>
                    <a:outerShdw blurRad="38100" dist="19050" dir="2700000" algn="tl" rotWithShape="0">
                      <a:schemeClr val="dk1">
                        <a:alpha val="40000"/>
                      </a:schemeClr>
                    </a:outerShdw>
                  </a:effectLst>
                </a:rPr>
                <a:t>谢 谢</a:t>
              </a:r>
              <a:endParaRPr lang="en-US" altLang="zh-CN" sz="5398" b="0" cap="none" spc="0" dirty="0">
                <a:ln w="0"/>
                <a:solidFill>
                  <a:schemeClr val="bg1"/>
                </a:solidFill>
                <a:effectLst>
                  <a:outerShdw blurRad="38100" dist="19050" dir="2700000" algn="tl" rotWithShape="0">
                    <a:schemeClr val="dk1">
                      <a:alpha val="40000"/>
                    </a:schemeClr>
                  </a:outerShdw>
                </a:effectLst>
              </a:endParaRPr>
            </a:p>
          </p:txBody>
        </p:sp>
        <p:sp>
          <p:nvSpPr>
            <p:cNvPr id="15" name="矩形 14"/>
            <p:cNvSpPr/>
            <p:nvPr/>
          </p:nvSpPr>
          <p:spPr>
            <a:xfrm>
              <a:off x="4302972" y="3297535"/>
              <a:ext cx="3895617" cy="646331"/>
            </a:xfrm>
            <a:prstGeom prst="rect">
              <a:avLst/>
            </a:prstGeom>
            <a:noFill/>
          </p:spPr>
          <p:txBody>
            <a:bodyPr wrap="none" lIns="91440" tIns="45720" rIns="91440" bIns="45720">
              <a:spAutoFit/>
            </a:bodyPr>
            <a:lstStyle/>
            <a:p>
              <a:pPr algn="ctr"/>
              <a:r>
                <a:rPr lang="en-US" altLang="zh-CN" sz="3599" b="0" cap="none" spc="0" dirty="0">
                  <a:ln w="0"/>
                  <a:solidFill>
                    <a:schemeClr val="bg1"/>
                  </a:solidFill>
                  <a:effectLst>
                    <a:outerShdw blurRad="38100" dist="19050" dir="2700000" algn="tl" rotWithShape="0">
                      <a:schemeClr val="dk1">
                        <a:alpha val="40000"/>
                      </a:schemeClr>
                    </a:outerShdw>
                  </a:effectLst>
                </a:rPr>
                <a:t>www.huawei.com</a:t>
              </a:r>
              <a:endParaRPr lang="zh-CN" altLang="en-US" sz="3599" b="0" cap="none" spc="0" dirty="0">
                <a:ln w="0"/>
                <a:solidFill>
                  <a:schemeClr val="bg1"/>
                </a:solidFill>
                <a:effectLst>
                  <a:outerShdw blurRad="38100" dist="19050" dir="2700000" algn="tl" rotWithShape="0">
                    <a:schemeClr val="dk1">
                      <a:alpha val="40000"/>
                    </a:schemeClr>
                  </a:outerShdw>
                </a:effectLst>
              </a:endParaRPr>
            </a:p>
          </p:txBody>
        </p:sp>
      </p:grpSp>
      <p:pic>
        <p:nvPicPr>
          <p:cNvPr id="7" name="Picture 2" descr="D:\201207257配图\培训\shutterstock_242224906.jpg">
            <a:extLst>
              <a:ext uri="{FF2B5EF4-FFF2-40B4-BE49-F238E27FC236}">
                <a16:creationId xmlns:a16="http://schemas.microsoft.com/office/drawing/2014/main" xmlns="" id="{65BCD74E-7E7C-4B92-8635-9FF18FDA660A}"/>
              </a:ext>
            </a:extLst>
          </p:cNvPr>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a:extLst>
              <a:ext uri="{FF2B5EF4-FFF2-40B4-BE49-F238E27FC236}">
                <a16:creationId xmlns:a16="http://schemas.microsoft.com/office/drawing/2014/main" xmlns="" id="{D6E2E60C-1D27-4CCD-B5A6-25D35A38D82B}"/>
              </a:ext>
            </a:extLst>
          </p:cNvPr>
          <p:cNvSpPr/>
          <p:nvPr userDrawn="1"/>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11" name="组合 10">
            <a:extLst>
              <a:ext uri="{FF2B5EF4-FFF2-40B4-BE49-F238E27FC236}">
                <a16:creationId xmlns:a16="http://schemas.microsoft.com/office/drawing/2014/main" xmlns="" id="{6E9E357D-4A5D-475D-BD00-F349BB12D82F}"/>
              </a:ext>
            </a:extLst>
          </p:cNvPr>
          <p:cNvGrpSpPr/>
          <p:nvPr userDrawn="1"/>
        </p:nvGrpSpPr>
        <p:grpSpPr>
          <a:xfrm>
            <a:off x="4148952" y="2637135"/>
            <a:ext cx="3894096" cy="1598831"/>
            <a:chOff x="4302972" y="2345035"/>
            <a:chExt cx="3895617" cy="1598831"/>
          </a:xfrm>
        </p:grpSpPr>
        <p:sp>
          <p:nvSpPr>
            <p:cNvPr id="12" name="矩形 11">
              <a:extLst>
                <a:ext uri="{FF2B5EF4-FFF2-40B4-BE49-F238E27FC236}">
                  <a16:creationId xmlns:a16="http://schemas.microsoft.com/office/drawing/2014/main" xmlns="" id="{4C35F99E-0323-481B-95ED-103D2105054E}"/>
                </a:ext>
              </a:extLst>
            </p:cNvPr>
            <p:cNvSpPr/>
            <p:nvPr userDrawn="1"/>
          </p:nvSpPr>
          <p:spPr>
            <a:xfrm>
              <a:off x="4478610" y="2345035"/>
              <a:ext cx="3544342" cy="923010"/>
            </a:xfrm>
            <a:prstGeom prst="rect">
              <a:avLst/>
            </a:prstGeom>
            <a:noFill/>
          </p:spPr>
          <p:txBody>
            <a:bodyPr wrap="none" lIns="91440" tIns="45720" rIns="91440" bIns="45720">
              <a:spAutoFit/>
            </a:bodyPr>
            <a:lstStyle/>
            <a:p>
              <a:pPr algn="ctr" fontAlgn="ctr"/>
              <a:r>
                <a:rPr lang="en-US" altLang="zh-CN" sz="5398"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Thank You</a:t>
              </a:r>
            </a:p>
          </p:txBody>
        </p:sp>
        <p:sp>
          <p:nvSpPr>
            <p:cNvPr id="13" name="矩形 12">
              <a:extLst>
                <a:ext uri="{FF2B5EF4-FFF2-40B4-BE49-F238E27FC236}">
                  <a16:creationId xmlns:a16="http://schemas.microsoft.com/office/drawing/2014/main" xmlns="" id="{66F89B4B-981C-47E3-93FE-53AA999C2700}"/>
                </a:ext>
              </a:extLst>
            </p:cNvPr>
            <p:cNvSpPr/>
            <p:nvPr userDrawn="1"/>
          </p:nvSpPr>
          <p:spPr>
            <a:xfrm>
              <a:off x="4302972" y="3297535"/>
              <a:ext cx="3895617" cy="646331"/>
            </a:xfrm>
            <a:prstGeom prst="rect">
              <a:avLst/>
            </a:prstGeom>
            <a:noFill/>
          </p:spPr>
          <p:txBody>
            <a:bodyPr wrap="none" lIns="91440" tIns="45720" rIns="91440" bIns="45720">
              <a:spAutoFit/>
            </a:bodyPr>
            <a:lstStyle/>
            <a:p>
              <a:pPr algn="ctr" fontAlgn="ctr"/>
              <a:r>
                <a:rPr lang="en-US" altLang="zh-CN"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www.huawei.com</a:t>
              </a:r>
              <a:endParaRPr lang="zh-CN" altLang="en-US"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616591696"/>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总标题">
    <p:spTree>
      <p:nvGrpSpPr>
        <p:cNvPr id="1" name=""/>
        <p:cNvGrpSpPr/>
        <p:nvPr/>
      </p:nvGrpSpPr>
      <p:grpSpPr>
        <a:xfrm>
          <a:off x="0" y="0"/>
          <a:ext cx="0" cy="0"/>
          <a:chOff x="0" y="0"/>
          <a:chExt cx="0" cy="0"/>
        </a:xfrm>
      </p:grpSpPr>
      <p:pic>
        <p:nvPicPr>
          <p:cNvPr id="20" name="Picture 4">
            <a:extLst>
              <a:ext uri="{FF2B5EF4-FFF2-40B4-BE49-F238E27FC236}">
                <a16:creationId xmlns:a16="http://schemas.microsoft.com/office/drawing/2014/main" xmlns="" id="{D41ED637-23F7-4EF1-8244-C6F587DE15EC}"/>
              </a:ext>
            </a:extLst>
          </p:cNvPr>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b="3447"/>
          <a:stretch/>
        </p:blipFill>
        <p:spPr bwMode="auto">
          <a:xfrm>
            <a:off x="1" y="85"/>
            <a:ext cx="12192000" cy="6864740"/>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41">
            <a:extLst>
              <a:ext uri="{FF2B5EF4-FFF2-40B4-BE49-F238E27FC236}">
                <a16:creationId xmlns:a16="http://schemas.microsoft.com/office/drawing/2014/main" xmlns="" id="{8A4E814C-6A0E-4D7B-A72D-A89F1472C079}"/>
              </a:ext>
            </a:extLst>
          </p:cNvPr>
          <p:cNvSpPr>
            <a:spLocks noGrp="1" noChangeArrowheads="1"/>
          </p:cNvSpPr>
          <p:nvPr>
            <p:ph type="ctrTitle" sz="quarter" hasCustomPrompt="1"/>
          </p:nvPr>
        </p:nvSpPr>
        <p:spPr>
          <a:xfrm>
            <a:off x="1031295" y="4957156"/>
            <a:ext cx="10441567" cy="831600"/>
          </a:xfrm>
          <a:prstGeom prst="rect">
            <a:avLst/>
          </a:prstGeom>
          <a:ln algn="ctr"/>
        </p:spPr>
        <p:txBody>
          <a:bodyPr lIns="87802" tIns="43901" rIns="87802" bIns="43901"/>
          <a:lstStyle>
            <a:lvl1pPr algn="l" defTabSz="801688" rtl="0" eaLnBrk="0" fontAlgn="ctr" hangingPunct="0">
              <a:spcBef>
                <a:spcPct val="0"/>
              </a:spcBef>
              <a:spcAft>
                <a:spcPct val="0"/>
              </a:spcAft>
              <a:defRPr lang="zh-CN" altLang="en-US" sz="4300" b="1" kern="1200" baseline="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to Edit Title</a:t>
            </a:r>
            <a:endParaRPr lang="zh-CN" altLang="en-US" dirty="0"/>
          </a:p>
        </p:txBody>
      </p:sp>
      <p:sp>
        <p:nvSpPr>
          <p:cNvPr id="22" name="文本占位符 29">
            <a:extLst>
              <a:ext uri="{FF2B5EF4-FFF2-40B4-BE49-F238E27FC236}">
                <a16:creationId xmlns:a16="http://schemas.microsoft.com/office/drawing/2014/main" xmlns="" id="{32066CDE-A937-4A09-BC1A-2E31B37E80DC}"/>
              </a:ext>
            </a:extLst>
          </p:cNvPr>
          <p:cNvSpPr>
            <a:spLocks noGrp="1"/>
          </p:cNvSpPr>
          <p:nvPr>
            <p:ph type="body" sz="quarter" idx="10" hasCustomPrompt="1"/>
          </p:nvPr>
        </p:nvSpPr>
        <p:spPr>
          <a:xfrm>
            <a:off x="1031295" y="5816120"/>
            <a:ext cx="6912000" cy="493200"/>
          </a:xfrm>
          <a:prstGeom prst="rect">
            <a:avLst/>
          </a:prstGeom>
        </p:spPr>
        <p:txBody>
          <a:bodyPr/>
          <a:lstStyle>
            <a:lvl1pPr marL="0" indent="0" algn="l" defTabSz="801688" rtl="0" eaLnBrk="0" fontAlgn="ctr" hangingPunct="0">
              <a:spcBef>
                <a:spcPct val="0"/>
              </a:spcBef>
              <a:spcAft>
                <a:spcPct val="0"/>
              </a:spcAft>
              <a:buNone/>
              <a:defRPr lang="zh-CN" altLang="en-US" sz="2000" kern="1200" baseline="0" dirty="0" smtClean="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a:t>Click to Edit Title</a:t>
            </a:r>
            <a:endParaRPr lang="zh-CN" altLang="en-US" dirty="0"/>
          </a:p>
        </p:txBody>
      </p:sp>
      <p:sp>
        <p:nvSpPr>
          <p:cNvPr id="23" name="Rectangle 54">
            <a:extLst>
              <a:ext uri="{FF2B5EF4-FFF2-40B4-BE49-F238E27FC236}">
                <a16:creationId xmlns:a16="http://schemas.microsoft.com/office/drawing/2014/main" xmlns="" id="{E41F9D83-F5AF-4470-B1CB-86B915AC09E9}"/>
              </a:ext>
            </a:extLst>
          </p:cNvPr>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pic>
        <p:nvPicPr>
          <p:cNvPr id="24" name="图片 23">
            <a:extLst>
              <a:ext uri="{FF2B5EF4-FFF2-40B4-BE49-F238E27FC236}">
                <a16:creationId xmlns:a16="http://schemas.microsoft.com/office/drawing/2014/main" xmlns="" id="{06AACCFD-902A-47E3-8CA1-B063B9921D6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91889" y="251069"/>
            <a:ext cx="1965600" cy="430102"/>
          </a:xfrm>
          <a:prstGeom prst="rect">
            <a:avLst/>
          </a:prstGeom>
        </p:spPr>
      </p:pic>
    </p:spTree>
    <p:extLst>
      <p:ext uri="{BB962C8B-B14F-4D97-AF65-F5344CB8AC3E}">
        <p14:creationId xmlns:p14="http://schemas.microsoft.com/office/powerpoint/2010/main" val="26987446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前言">
    <p:spTree>
      <p:nvGrpSpPr>
        <p:cNvPr id="1" name=""/>
        <p:cNvGrpSpPr/>
        <p:nvPr/>
      </p:nvGrpSpPr>
      <p:grpSpPr>
        <a:xfrm>
          <a:off x="0" y="0"/>
          <a:ext cx="0" cy="0"/>
          <a:chOff x="0" y="0"/>
          <a:chExt cx="0" cy="0"/>
        </a:xfrm>
      </p:grpSpPr>
      <p:sp>
        <p:nvSpPr>
          <p:cNvPr id="49" name="文本占位符 6">
            <a:extLst>
              <a:ext uri="{FF2B5EF4-FFF2-40B4-BE49-F238E27FC236}">
                <a16:creationId xmlns:a16="http://schemas.microsoft.com/office/drawing/2014/main" xmlns="" id="{8C73FD82-EB99-4947-878F-1DD1E63F972D}"/>
              </a:ext>
            </a:extLst>
          </p:cNvPr>
          <p:cNvSpPr>
            <a:spLocks noGrp="1"/>
          </p:cNvSpPr>
          <p:nvPr>
            <p:ph type="body" sz="quarter" idx="10" hasCustomPrompt="1"/>
          </p:nvPr>
        </p:nvSpPr>
        <p:spPr>
          <a:xfrm>
            <a:off x="451878" y="1242453"/>
            <a:ext cx="11306175" cy="4679788"/>
          </a:xfrm>
          <a:prstGeom prst="rect">
            <a:avLst/>
          </a:prstGeom>
        </p:spPr>
        <p:txBody>
          <a:bodyPr/>
          <a:lstStyle>
            <a:lvl1pPr algn="just" eaLnBrk="1" hangingPunct="1">
              <a:defRPr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eaLnBrk="1" hangingPunct="1"/>
            <a:r>
              <a:rPr lang="en-US" altLang="zh-CN" dirty="0"/>
              <a:t>The chapter describes ...</a:t>
            </a:r>
            <a:endParaRPr lang="zh-CN" altLang="en-US" dirty="0"/>
          </a:p>
        </p:txBody>
      </p:sp>
      <p:sp>
        <p:nvSpPr>
          <p:cNvPr id="50" name="TextBox 10">
            <a:extLst>
              <a:ext uri="{FF2B5EF4-FFF2-40B4-BE49-F238E27FC236}">
                <a16:creationId xmlns:a16="http://schemas.microsoft.com/office/drawing/2014/main" xmlns="" id="{DEB02227-B7C7-4864-A89F-D342B7B26541}"/>
              </a:ext>
            </a:extLst>
          </p:cNvPr>
          <p:cNvSpPr txBox="1"/>
          <p:nvPr userDrawn="1"/>
        </p:nvSpPr>
        <p:spPr bwMode="auto">
          <a:xfrm>
            <a:off x="1595500" y="408779"/>
            <a:ext cx="2376264"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1" name="Freeform 9">
            <a:extLst>
              <a:ext uri="{FF2B5EF4-FFF2-40B4-BE49-F238E27FC236}">
                <a16:creationId xmlns:a16="http://schemas.microsoft.com/office/drawing/2014/main" xmlns="" id="{4486C45C-28BC-4098-83A7-B227D302894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2" name="Freeform 11">
            <a:extLst>
              <a:ext uri="{FF2B5EF4-FFF2-40B4-BE49-F238E27FC236}">
                <a16:creationId xmlns:a16="http://schemas.microsoft.com/office/drawing/2014/main" xmlns="" id="{23E18921-7CA1-4719-92DE-26DEADAE18AD}"/>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53" name="组合 52">
            <a:extLst>
              <a:ext uri="{FF2B5EF4-FFF2-40B4-BE49-F238E27FC236}">
                <a16:creationId xmlns:a16="http://schemas.microsoft.com/office/drawing/2014/main" xmlns="" id="{0E45543D-99ED-4C39-9FFD-515A6CEFAFF7}"/>
              </a:ext>
            </a:extLst>
          </p:cNvPr>
          <p:cNvGrpSpPr/>
          <p:nvPr userDrawn="1"/>
        </p:nvGrpSpPr>
        <p:grpSpPr>
          <a:xfrm>
            <a:off x="335360" y="498828"/>
            <a:ext cx="628158" cy="459460"/>
            <a:chOff x="3275013" y="1363663"/>
            <a:chExt cx="5645150" cy="4129087"/>
          </a:xfrm>
          <a:solidFill>
            <a:schemeClr val="bg1"/>
          </a:solidFill>
        </p:grpSpPr>
        <p:sp>
          <p:nvSpPr>
            <p:cNvPr id="54" name="Freeform 6">
              <a:extLst>
                <a:ext uri="{FF2B5EF4-FFF2-40B4-BE49-F238E27FC236}">
                  <a16:creationId xmlns:a16="http://schemas.microsoft.com/office/drawing/2014/main" xmlns="" id="{31C7733E-847C-47D3-9B7B-78B260914E89}"/>
                </a:ext>
              </a:extLst>
            </p:cNvPr>
            <p:cNvSpPr>
              <a:spLocks noEditPoints="1"/>
            </p:cNvSpPr>
            <p:nvPr/>
          </p:nvSpPr>
          <p:spPr bwMode="auto">
            <a:xfrm>
              <a:off x="3275013" y="1363663"/>
              <a:ext cx="5645150" cy="4129087"/>
            </a:xfrm>
            <a:custGeom>
              <a:avLst/>
              <a:gdLst>
                <a:gd name="T0" fmla="*/ 1410 w 1505"/>
                <a:gd name="T1" fmla="*/ 250 h 1101"/>
                <a:gd name="T2" fmla="*/ 780 w 1505"/>
                <a:gd name="T3" fmla="*/ 250 h 1101"/>
                <a:gd name="T4" fmla="*/ 780 w 1505"/>
                <a:gd name="T5" fmla="*/ 81 h 1101"/>
                <a:gd name="T6" fmla="*/ 699 w 1505"/>
                <a:gd name="T7" fmla="*/ 0 h 1101"/>
                <a:gd name="T8" fmla="*/ 81 w 1505"/>
                <a:gd name="T9" fmla="*/ 0 h 1101"/>
                <a:gd name="T10" fmla="*/ 0 w 1505"/>
                <a:gd name="T11" fmla="*/ 81 h 1101"/>
                <a:gd name="T12" fmla="*/ 0 w 1505"/>
                <a:gd name="T13" fmla="*/ 464 h 1101"/>
                <a:gd name="T14" fmla="*/ 81 w 1505"/>
                <a:gd name="T15" fmla="*/ 545 h 1101"/>
                <a:gd name="T16" fmla="*/ 124 w 1505"/>
                <a:gd name="T17" fmla="*/ 545 h 1101"/>
                <a:gd name="T18" fmla="*/ 124 w 1505"/>
                <a:gd name="T19" fmla="*/ 668 h 1101"/>
                <a:gd name="T20" fmla="*/ 137 w 1505"/>
                <a:gd name="T21" fmla="*/ 688 h 1101"/>
                <a:gd name="T22" fmla="*/ 147 w 1505"/>
                <a:gd name="T23" fmla="*/ 690 h 1101"/>
                <a:gd name="T24" fmla="*/ 161 w 1505"/>
                <a:gd name="T25" fmla="*/ 685 h 1101"/>
                <a:gd name="T26" fmla="*/ 316 w 1505"/>
                <a:gd name="T27" fmla="*/ 554 h 1101"/>
                <a:gd name="T28" fmla="*/ 341 w 1505"/>
                <a:gd name="T29" fmla="*/ 545 h 1101"/>
                <a:gd name="T30" fmla="*/ 542 w 1505"/>
                <a:gd name="T31" fmla="*/ 545 h 1101"/>
                <a:gd name="T32" fmla="*/ 542 w 1505"/>
                <a:gd name="T33" fmla="*/ 824 h 1101"/>
                <a:gd name="T34" fmla="*/ 637 w 1505"/>
                <a:gd name="T35" fmla="*/ 919 h 1101"/>
                <a:gd name="T36" fmla="*/ 1084 w 1505"/>
                <a:gd name="T37" fmla="*/ 919 h 1101"/>
                <a:gd name="T38" fmla="*/ 1120 w 1505"/>
                <a:gd name="T39" fmla="*/ 932 h 1101"/>
                <a:gd name="T40" fmla="*/ 1313 w 1505"/>
                <a:gd name="T41" fmla="*/ 1096 h 1101"/>
                <a:gd name="T42" fmla="*/ 1328 w 1505"/>
                <a:gd name="T43" fmla="*/ 1101 h 1101"/>
                <a:gd name="T44" fmla="*/ 1337 w 1505"/>
                <a:gd name="T45" fmla="*/ 1099 h 1101"/>
                <a:gd name="T46" fmla="*/ 1350 w 1505"/>
                <a:gd name="T47" fmla="*/ 1078 h 1101"/>
                <a:gd name="T48" fmla="*/ 1350 w 1505"/>
                <a:gd name="T49" fmla="*/ 919 h 1101"/>
                <a:gd name="T50" fmla="*/ 1410 w 1505"/>
                <a:gd name="T51" fmla="*/ 919 h 1101"/>
                <a:gd name="T52" fmla="*/ 1505 w 1505"/>
                <a:gd name="T53" fmla="*/ 824 h 1101"/>
                <a:gd name="T54" fmla="*/ 1505 w 1505"/>
                <a:gd name="T55" fmla="*/ 345 h 1101"/>
                <a:gd name="T56" fmla="*/ 1410 w 1505"/>
                <a:gd name="T57" fmla="*/ 250 h 1101"/>
                <a:gd name="T58" fmla="*/ 341 w 1505"/>
                <a:gd name="T59" fmla="*/ 500 h 1101"/>
                <a:gd name="T60" fmla="*/ 287 w 1505"/>
                <a:gd name="T61" fmla="*/ 520 h 1101"/>
                <a:gd name="T62" fmla="*/ 169 w 1505"/>
                <a:gd name="T63" fmla="*/ 619 h 1101"/>
                <a:gd name="T64" fmla="*/ 169 w 1505"/>
                <a:gd name="T65" fmla="*/ 535 h 1101"/>
                <a:gd name="T66" fmla="*/ 133 w 1505"/>
                <a:gd name="T67" fmla="*/ 500 h 1101"/>
                <a:gd name="T68" fmla="*/ 81 w 1505"/>
                <a:gd name="T69" fmla="*/ 500 h 1101"/>
                <a:gd name="T70" fmla="*/ 45 w 1505"/>
                <a:gd name="T71" fmla="*/ 464 h 1101"/>
                <a:gd name="T72" fmla="*/ 45 w 1505"/>
                <a:gd name="T73" fmla="*/ 81 h 1101"/>
                <a:gd name="T74" fmla="*/ 81 w 1505"/>
                <a:gd name="T75" fmla="*/ 45 h 1101"/>
                <a:gd name="T76" fmla="*/ 699 w 1505"/>
                <a:gd name="T77" fmla="*/ 45 h 1101"/>
                <a:gd name="T78" fmla="*/ 735 w 1505"/>
                <a:gd name="T79" fmla="*/ 81 h 1101"/>
                <a:gd name="T80" fmla="*/ 735 w 1505"/>
                <a:gd name="T81" fmla="*/ 250 h 1101"/>
                <a:gd name="T82" fmla="*/ 637 w 1505"/>
                <a:gd name="T83" fmla="*/ 250 h 1101"/>
                <a:gd name="T84" fmla="*/ 542 w 1505"/>
                <a:gd name="T85" fmla="*/ 345 h 1101"/>
                <a:gd name="T86" fmla="*/ 542 w 1505"/>
                <a:gd name="T87" fmla="*/ 500 h 1101"/>
                <a:gd name="T88" fmla="*/ 341 w 1505"/>
                <a:gd name="T89" fmla="*/ 500 h 1101"/>
                <a:gd name="T90" fmla="*/ 1460 w 1505"/>
                <a:gd name="T91" fmla="*/ 824 h 1101"/>
                <a:gd name="T92" fmla="*/ 1410 w 1505"/>
                <a:gd name="T93" fmla="*/ 874 h 1101"/>
                <a:gd name="T94" fmla="*/ 1344 w 1505"/>
                <a:gd name="T95" fmla="*/ 874 h 1101"/>
                <a:gd name="T96" fmla="*/ 1305 w 1505"/>
                <a:gd name="T97" fmla="*/ 913 h 1101"/>
                <a:gd name="T98" fmla="*/ 1305 w 1505"/>
                <a:gd name="T99" fmla="*/ 1030 h 1101"/>
                <a:gd name="T100" fmla="*/ 1149 w 1505"/>
                <a:gd name="T101" fmla="*/ 898 h 1101"/>
                <a:gd name="T102" fmla="*/ 1084 w 1505"/>
                <a:gd name="T103" fmla="*/ 874 h 1101"/>
                <a:gd name="T104" fmla="*/ 637 w 1505"/>
                <a:gd name="T105" fmla="*/ 874 h 1101"/>
                <a:gd name="T106" fmla="*/ 587 w 1505"/>
                <a:gd name="T107" fmla="*/ 824 h 1101"/>
                <a:gd name="T108" fmla="*/ 587 w 1505"/>
                <a:gd name="T109" fmla="*/ 345 h 1101"/>
                <a:gd name="T110" fmla="*/ 637 w 1505"/>
                <a:gd name="T111" fmla="*/ 295 h 1101"/>
                <a:gd name="T112" fmla="*/ 1410 w 1505"/>
                <a:gd name="T113" fmla="*/ 295 h 1101"/>
                <a:gd name="T114" fmla="*/ 1460 w 1505"/>
                <a:gd name="T115" fmla="*/ 345 h 1101"/>
                <a:gd name="T116" fmla="*/ 1460 w 1505"/>
                <a:gd name="T117" fmla="*/ 824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05" h="1101">
                  <a:moveTo>
                    <a:pt x="1410" y="250"/>
                  </a:moveTo>
                  <a:cubicBezTo>
                    <a:pt x="780" y="250"/>
                    <a:pt x="780" y="250"/>
                    <a:pt x="780" y="250"/>
                  </a:cubicBezTo>
                  <a:cubicBezTo>
                    <a:pt x="780" y="81"/>
                    <a:pt x="780" y="81"/>
                    <a:pt x="780" y="81"/>
                  </a:cubicBezTo>
                  <a:cubicBezTo>
                    <a:pt x="780" y="37"/>
                    <a:pt x="743" y="0"/>
                    <a:pt x="699" y="0"/>
                  </a:cubicBezTo>
                  <a:cubicBezTo>
                    <a:pt x="81" y="0"/>
                    <a:pt x="81" y="0"/>
                    <a:pt x="81" y="0"/>
                  </a:cubicBezTo>
                  <a:cubicBezTo>
                    <a:pt x="36" y="0"/>
                    <a:pt x="0" y="37"/>
                    <a:pt x="0" y="81"/>
                  </a:cubicBezTo>
                  <a:cubicBezTo>
                    <a:pt x="0" y="464"/>
                    <a:pt x="0" y="464"/>
                    <a:pt x="0" y="464"/>
                  </a:cubicBezTo>
                  <a:cubicBezTo>
                    <a:pt x="0" y="509"/>
                    <a:pt x="36" y="545"/>
                    <a:pt x="81" y="545"/>
                  </a:cubicBezTo>
                  <a:cubicBezTo>
                    <a:pt x="124" y="545"/>
                    <a:pt x="124" y="545"/>
                    <a:pt x="124" y="545"/>
                  </a:cubicBezTo>
                  <a:cubicBezTo>
                    <a:pt x="124" y="668"/>
                    <a:pt x="124" y="668"/>
                    <a:pt x="124" y="668"/>
                  </a:cubicBezTo>
                  <a:cubicBezTo>
                    <a:pt x="124" y="676"/>
                    <a:pt x="129" y="684"/>
                    <a:pt x="137" y="688"/>
                  </a:cubicBezTo>
                  <a:cubicBezTo>
                    <a:pt x="140" y="689"/>
                    <a:pt x="143" y="690"/>
                    <a:pt x="147" y="690"/>
                  </a:cubicBezTo>
                  <a:cubicBezTo>
                    <a:pt x="152" y="690"/>
                    <a:pt x="157" y="688"/>
                    <a:pt x="161" y="685"/>
                  </a:cubicBezTo>
                  <a:cubicBezTo>
                    <a:pt x="316" y="554"/>
                    <a:pt x="316" y="554"/>
                    <a:pt x="316" y="554"/>
                  </a:cubicBezTo>
                  <a:cubicBezTo>
                    <a:pt x="323" y="548"/>
                    <a:pt x="332" y="545"/>
                    <a:pt x="341" y="545"/>
                  </a:cubicBezTo>
                  <a:cubicBezTo>
                    <a:pt x="542" y="545"/>
                    <a:pt x="542" y="545"/>
                    <a:pt x="542" y="545"/>
                  </a:cubicBezTo>
                  <a:cubicBezTo>
                    <a:pt x="542" y="824"/>
                    <a:pt x="542" y="824"/>
                    <a:pt x="542" y="824"/>
                  </a:cubicBezTo>
                  <a:cubicBezTo>
                    <a:pt x="542" y="877"/>
                    <a:pt x="585" y="919"/>
                    <a:pt x="637" y="919"/>
                  </a:cubicBezTo>
                  <a:cubicBezTo>
                    <a:pt x="1084" y="919"/>
                    <a:pt x="1084" y="919"/>
                    <a:pt x="1084" y="919"/>
                  </a:cubicBezTo>
                  <a:cubicBezTo>
                    <a:pt x="1097" y="919"/>
                    <a:pt x="1110" y="924"/>
                    <a:pt x="1120" y="932"/>
                  </a:cubicBezTo>
                  <a:cubicBezTo>
                    <a:pt x="1313" y="1096"/>
                    <a:pt x="1313" y="1096"/>
                    <a:pt x="1313" y="1096"/>
                  </a:cubicBezTo>
                  <a:cubicBezTo>
                    <a:pt x="1317" y="1099"/>
                    <a:pt x="1322" y="1101"/>
                    <a:pt x="1328" y="1101"/>
                  </a:cubicBezTo>
                  <a:cubicBezTo>
                    <a:pt x="1331" y="1101"/>
                    <a:pt x="1334" y="1100"/>
                    <a:pt x="1337" y="1099"/>
                  </a:cubicBezTo>
                  <a:cubicBezTo>
                    <a:pt x="1345" y="1095"/>
                    <a:pt x="1350" y="1087"/>
                    <a:pt x="1350" y="1078"/>
                  </a:cubicBezTo>
                  <a:cubicBezTo>
                    <a:pt x="1350" y="919"/>
                    <a:pt x="1350" y="919"/>
                    <a:pt x="1350" y="919"/>
                  </a:cubicBezTo>
                  <a:cubicBezTo>
                    <a:pt x="1410" y="919"/>
                    <a:pt x="1410" y="919"/>
                    <a:pt x="1410" y="919"/>
                  </a:cubicBezTo>
                  <a:cubicBezTo>
                    <a:pt x="1463" y="919"/>
                    <a:pt x="1505" y="877"/>
                    <a:pt x="1505" y="824"/>
                  </a:cubicBezTo>
                  <a:cubicBezTo>
                    <a:pt x="1505" y="345"/>
                    <a:pt x="1505" y="345"/>
                    <a:pt x="1505" y="345"/>
                  </a:cubicBezTo>
                  <a:cubicBezTo>
                    <a:pt x="1505" y="293"/>
                    <a:pt x="1463" y="250"/>
                    <a:pt x="1410" y="250"/>
                  </a:cubicBezTo>
                  <a:close/>
                  <a:moveTo>
                    <a:pt x="341" y="500"/>
                  </a:moveTo>
                  <a:cubicBezTo>
                    <a:pt x="322" y="500"/>
                    <a:pt x="302" y="507"/>
                    <a:pt x="287" y="520"/>
                  </a:cubicBezTo>
                  <a:cubicBezTo>
                    <a:pt x="169" y="619"/>
                    <a:pt x="169" y="619"/>
                    <a:pt x="169" y="619"/>
                  </a:cubicBezTo>
                  <a:cubicBezTo>
                    <a:pt x="169" y="535"/>
                    <a:pt x="169" y="535"/>
                    <a:pt x="169" y="535"/>
                  </a:cubicBezTo>
                  <a:cubicBezTo>
                    <a:pt x="169" y="516"/>
                    <a:pt x="153" y="500"/>
                    <a:pt x="133" y="500"/>
                  </a:cubicBezTo>
                  <a:cubicBezTo>
                    <a:pt x="81" y="500"/>
                    <a:pt x="81" y="500"/>
                    <a:pt x="81" y="500"/>
                  </a:cubicBezTo>
                  <a:cubicBezTo>
                    <a:pt x="61" y="500"/>
                    <a:pt x="45" y="484"/>
                    <a:pt x="45" y="464"/>
                  </a:cubicBezTo>
                  <a:cubicBezTo>
                    <a:pt x="45" y="81"/>
                    <a:pt x="45" y="81"/>
                    <a:pt x="45" y="81"/>
                  </a:cubicBezTo>
                  <a:cubicBezTo>
                    <a:pt x="45" y="61"/>
                    <a:pt x="61" y="45"/>
                    <a:pt x="81" y="45"/>
                  </a:cubicBezTo>
                  <a:cubicBezTo>
                    <a:pt x="699" y="45"/>
                    <a:pt x="699" y="45"/>
                    <a:pt x="699" y="45"/>
                  </a:cubicBezTo>
                  <a:cubicBezTo>
                    <a:pt x="719" y="45"/>
                    <a:pt x="735" y="61"/>
                    <a:pt x="735" y="81"/>
                  </a:cubicBezTo>
                  <a:cubicBezTo>
                    <a:pt x="735" y="250"/>
                    <a:pt x="735" y="250"/>
                    <a:pt x="735" y="250"/>
                  </a:cubicBezTo>
                  <a:cubicBezTo>
                    <a:pt x="637" y="250"/>
                    <a:pt x="637" y="250"/>
                    <a:pt x="637" y="250"/>
                  </a:cubicBezTo>
                  <a:cubicBezTo>
                    <a:pt x="585" y="250"/>
                    <a:pt x="542" y="293"/>
                    <a:pt x="542" y="345"/>
                  </a:cubicBezTo>
                  <a:cubicBezTo>
                    <a:pt x="542" y="500"/>
                    <a:pt x="542" y="500"/>
                    <a:pt x="542" y="500"/>
                  </a:cubicBezTo>
                  <a:lnTo>
                    <a:pt x="341" y="500"/>
                  </a:lnTo>
                  <a:close/>
                  <a:moveTo>
                    <a:pt x="1460" y="824"/>
                  </a:moveTo>
                  <a:cubicBezTo>
                    <a:pt x="1460" y="852"/>
                    <a:pt x="1438" y="874"/>
                    <a:pt x="1410" y="874"/>
                  </a:cubicBezTo>
                  <a:cubicBezTo>
                    <a:pt x="1344" y="874"/>
                    <a:pt x="1344" y="874"/>
                    <a:pt x="1344" y="874"/>
                  </a:cubicBezTo>
                  <a:cubicBezTo>
                    <a:pt x="1323" y="874"/>
                    <a:pt x="1305" y="892"/>
                    <a:pt x="1305" y="913"/>
                  </a:cubicBezTo>
                  <a:cubicBezTo>
                    <a:pt x="1305" y="1030"/>
                    <a:pt x="1305" y="1030"/>
                    <a:pt x="1305" y="1030"/>
                  </a:cubicBezTo>
                  <a:cubicBezTo>
                    <a:pt x="1149" y="898"/>
                    <a:pt x="1149" y="898"/>
                    <a:pt x="1149" y="898"/>
                  </a:cubicBezTo>
                  <a:cubicBezTo>
                    <a:pt x="1131" y="883"/>
                    <a:pt x="1108" y="874"/>
                    <a:pt x="1084" y="874"/>
                  </a:cubicBezTo>
                  <a:cubicBezTo>
                    <a:pt x="637" y="874"/>
                    <a:pt x="637" y="874"/>
                    <a:pt x="637" y="874"/>
                  </a:cubicBezTo>
                  <a:cubicBezTo>
                    <a:pt x="610" y="874"/>
                    <a:pt x="587" y="852"/>
                    <a:pt x="587" y="824"/>
                  </a:cubicBezTo>
                  <a:cubicBezTo>
                    <a:pt x="587" y="345"/>
                    <a:pt x="587" y="345"/>
                    <a:pt x="587" y="345"/>
                  </a:cubicBezTo>
                  <a:cubicBezTo>
                    <a:pt x="587" y="318"/>
                    <a:pt x="610" y="295"/>
                    <a:pt x="637" y="295"/>
                  </a:cubicBezTo>
                  <a:cubicBezTo>
                    <a:pt x="1410" y="295"/>
                    <a:pt x="1410" y="295"/>
                    <a:pt x="1410" y="295"/>
                  </a:cubicBezTo>
                  <a:cubicBezTo>
                    <a:pt x="1438" y="295"/>
                    <a:pt x="1460" y="318"/>
                    <a:pt x="1460" y="345"/>
                  </a:cubicBezTo>
                  <a:lnTo>
                    <a:pt x="1460" y="8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Freeform 7">
              <a:extLst>
                <a:ext uri="{FF2B5EF4-FFF2-40B4-BE49-F238E27FC236}">
                  <a16:creationId xmlns:a16="http://schemas.microsoft.com/office/drawing/2014/main" xmlns="" id="{A14C69E7-40B5-4C45-8014-3E1DED5AB5AF}"/>
                </a:ext>
              </a:extLst>
            </p:cNvPr>
            <p:cNvSpPr>
              <a:spLocks/>
            </p:cNvSpPr>
            <p:nvPr/>
          </p:nvSpPr>
          <p:spPr bwMode="auto">
            <a:xfrm>
              <a:off x="6208713" y="3227388"/>
              <a:ext cx="1833563" cy="173037"/>
            </a:xfrm>
            <a:custGeom>
              <a:avLst/>
              <a:gdLst>
                <a:gd name="T0" fmla="*/ 489 w 489"/>
                <a:gd name="T1" fmla="*/ 23 h 46"/>
                <a:gd name="T2" fmla="*/ 467 w 489"/>
                <a:gd name="T3" fmla="*/ 46 h 46"/>
                <a:gd name="T4" fmla="*/ 23 w 489"/>
                <a:gd name="T5" fmla="*/ 46 h 46"/>
                <a:gd name="T6" fmla="*/ 0 w 489"/>
                <a:gd name="T7" fmla="*/ 23 h 46"/>
                <a:gd name="T8" fmla="*/ 23 w 489"/>
                <a:gd name="T9" fmla="*/ 0 h 46"/>
                <a:gd name="T10" fmla="*/ 467 w 489"/>
                <a:gd name="T11" fmla="*/ 0 h 46"/>
                <a:gd name="T12" fmla="*/ 489 w 489"/>
                <a:gd name="T13" fmla="*/ 23 h 46"/>
              </a:gdLst>
              <a:ahLst/>
              <a:cxnLst>
                <a:cxn ang="0">
                  <a:pos x="T0" y="T1"/>
                </a:cxn>
                <a:cxn ang="0">
                  <a:pos x="T2" y="T3"/>
                </a:cxn>
                <a:cxn ang="0">
                  <a:pos x="T4" y="T5"/>
                </a:cxn>
                <a:cxn ang="0">
                  <a:pos x="T6" y="T7"/>
                </a:cxn>
                <a:cxn ang="0">
                  <a:pos x="T8" y="T9"/>
                </a:cxn>
                <a:cxn ang="0">
                  <a:pos x="T10" y="T11"/>
                </a:cxn>
                <a:cxn ang="0">
                  <a:pos x="T12" y="T13"/>
                </a:cxn>
              </a:cxnLst>
              <a:rect l="0" t="0" r="r" b="b"/>
              <a:pathLst>
                <a:path w="489" h="46">
                  <a:moveTo>
                    <a:pt x="489" y="23"/>
                  </a:moveTo>
                  <a:cubicBezTo>
                    <a:pt x="489" y="35"/>
                    <a:pt x="479" y="46"/>
                    <a:pt x="467" y="46"/>
                  </a:cubicBezTo>
                  <a:cubicBezTo>
                    <a:pt x="23" y="46"/>
                    <a:pt x="23" y="46"/>
                    <a:pt x="23" y="46"/>
                  </a:cubicBezTo>
                  <a:cubicBezTo>
                    <a:pt x="10" y="46"/>
                    <a:pt x="0" y="35"/>
                    <a:pt x="0" y="23"/>
                  </a:cubicBezTo>
                  <a:cubicBezTo>
                    <a:pt x="0" y="10"/>
                    <a:pt x="10" y="0"/>
                    <a:pt x="23" y="0"/>
                  </a:cubicBezTo>
                  <a:cubicBezTo>
                    <a:pt x="467" y="0"/>
                    <a:pt x="467" y="0"/>
                    <a:pt x="467" y="0"/>
                  </a:cubicBezTo>
                  <a:cubicBezTo>
                    <a:pt x="479" y="0"/>
                    <a:pt x="489" y="10"/>
                    <a:pt x="48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Freeform 8">
              <a:extLst>
                <a:ext uri="{FF2B5EF4-FFF2-40B4-BE49-F238E27FC236}">
                  <a16:creationId xmlns:a16="http://schemas.microsoft.com/office/drawing/2014/main" xmlns="" id="{AD0599CF-7EB6-4172-A9F8-A441F3A6BBFD}"/>
                </a:ext>
              </a:extLst>
            </p:cNvPr>
            <p:cNvSpPr>
              <a:spLocks/>
            </p:cNvSpPr>
            <p:nvPr/>
          </p:nvSpPr>
          <p:spPr bwMode="auto">
            <a:xfrm>
              <a:off x="6208713" y="3786188"/>
              <a:ext cx="1833563" cy="168275"/>
            </a:xfrm>
            <a:custGeom>
              <a:avLst/>
              <a:gdLst>
                <a:gd name="T0" fmla="*/ 489 w 489"/>
                <a:gd name="T1" fmla="*/ 22 h 45"/>
                <a:gd name="T2" fmla="*/ 467 w 489"/>
                <a:gd name="T3" fmla="*/ 45 h 45"/>
                <a:gd name="T4" fmla="*/ 23 w 489"/>
                <a:gd name="T5" fmla="*/ 45 h 45"/>
                <a:gd name="T6" fmla="*/ 0 w 489"/>
                <a:gd name="T7" fmla="*/ 22 h 45"/>
                <a:gd name="T8" fmla="*/ 23 w 489"/>
                <a:gd name="T9" fmla="*/ 0 h 45"/>
                <a:gd name="T10" fmla="*/ 467 w 489"/>
                <a:gd name="T11" fmla="*/ 0 h 45"/>
                <a:gd name="T12" fmla="*/ 489 w 489"/>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89" h="45">
                  <a:moveTo>
                    <a:pt x="489" y="22"/>
                  </a:moveTo>
                  <a:cubicBezTo>
                    <a:pt x="489" y="35"/>
                    <a:pt x="479" y="45"/>
                    <a:pt x="467" y="45"/>
                  </a:cubicBezTo>
                  <a:cubicBezTo>
                    <a:pt x="23" y="45"/>
                    <a:pt x="23" y="45"/>
                    <a:pt x="23" y="45"/>
                  </a:cubicBezTo>
                  <a:cubicBezTo>
                    <a:pt x="10" y="45"/>
                    <a:pt x="0" y="35"/>
                    <a:pt x="0" y="22"/>
                  </a:cubicBezTo>
                  <a:cubicBezTo>
                    <a:pt x="0" y="10"/>
                    <a:pt x="10" y="0"/>
                    <a:pt x="23" y="0"/>
                  </a:cubicBezTo>
                  <a:cubicBezTo>
                    <a:pt x="467" y="0"/>
                    <a:pt x="467" y="0"/>
                    <a:pt x="467" y="0"/>
                  </a:cubicBezTo>
                  <a:cubicBezTo>
                    <a:pt x="479" y="0"/>
                    <a:pt x="489" y="10"/>
                    <a:pt x="48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Freeform 9">
              <a:extLst>
                <a:ext uri="{FF2B5EF4-FFF2-40B4-BE49-F238E27FC236}">
                  <a16:creationId xmlns:a16="http://schemas.microsoft.com/office/drawing/2014/main" xmlns="" id="{3F708D5A-355D-46B1-A41B-C5D95A7249D1}"/>
                </a:ext>
              </a:extLst>
            </p:cNvPr>
            <p:cNvSpPr>
              <a:spLocks/>
            </p:cNvSpPr>
            <p:nvPr/>
          </p:nvSpPr>
          <p:spPr bwMode="auto">
            <a:xfrm>
              <a:off x="3924301" y="1936750"/>
              <a:ext cx="1593850" cy="169862"/>
            </a:xfrm>
            <a:custGeom>
              <a:avLst/>
              <a:gdLst>
                <a:gd name="T0" fmla="*/ 425 w 425"/>
                <a:gd name="T1" fmla="*/ 22 h 45"/>
                <a:gd name="T2" fmla="*/ 403 w 425"/>
                <a:gd name="T3" fmla="*/ 45 h 45"/>
                <a:gd name="T4" fmla="*/ 23 w 425"/>
                <a:gd name="T5" fmla="*/ 45 h 45"/>
                <a:gd name="T6" fmla="*/ 0 w 425"/>
                <a:gd name="T7" fmla="*/ 22 h 45"/>
                <a:gd name="T8" fmla="*/ 23 w 425"/>
                <a:gd name="T9" fmla="*/ 0 h 45"/>
                <a:gd name="T10" fmla="*/ 403 w 425"/>
                <a:gd name="T11" fmla="*/ 0 h 45"/>
                <a:gd name="T12" fmla="*/ 425 w 425"/>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25" h="45">
                  <a:moveTo>
                    <a:pt x="425" y="22"/>
                  </a:moveTo>
                  <a:cubicBezTo>
                    <a:pt x="425" y="35"/>
                    <a:pt x="415" y="45"/>
                    <a:pt x="403" y="45"/>
                  </a:cubicBezTo>
                  <a:cubicBezTo>
                    <a:pt x="23" y="45"/>
                    <a:pt x="23" y="45"/>
                    <a:pt x="23" y="45"/>
                  </a:cubicBezTo>
                  <a:cubicBezTo>
                    <a:pt x="11" y="45"/>
                    <a:pt x="0" y="35"/>
                    <a:pt x="0" y="22"/>
                  </a:cubicBezTo>
                  <a:cubicBezTo>
                    <a:pt x="0" y="10"/>
                    <a:pt x="11" y="0"/>
                    <a:pt x="23" y="0"/>
                  </a:cubicBezTo>
                  <a:cubicBezTo>
                    <a:pt x="403" y="0"/>
                    <a:pt x="403" y="0"/>
                    <a:pt x="403" y="0"/>
                  </a:cubicBezTo>
                  <a:cubicBezTo>
                    <a:pt x="415" y="0"/>
                    <a:pt x="425" y="10"/>
                    <a:pt x="42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10">
              <a:extLst>
                <a:ext uri="{FF2B5EF4-FFF2-40B4-BE49-F238E27FC236}">
                  <a16:creationId xmlns:a16="http://schemas.microsoft.com/office/drawing/2014/main" xmlns="" id="{65BAFEFB-6899-421D-BA90-47616CFD586F}"/>
                </a:ext>
              </a:extLst>
            </p:cNvPr>
            <p:cNvSpPr>
              <a:spLocks/>
            </p:cNvSpPr>
            <p:nvPr/>
          </p:nvSpPr>
          <p:spPr bwMode="auto">
            <a:xfrm>
              <a:off x="3924301" y="2371725"/>
              <a:ext cx="1136650" cy="169862"/>
            </a:xfrm>
            <a:custGeom>
              <a:avLst/>
              <a:gdLst>
                <a:gd name="T0" fmla="*/ 303 w 303"/>
                <a:gd name="T1" fmla="*/ 23 h 45"/>
                <a:gd name="T2" fmla="*/ 281 w 303"/>
                <a:gd name="T3" fmla="*/ 45 h 45"/>
                <a:gd name="T4" fmla="*/ 23 w 303"/>
                <a:gd name="T5" fmla="*/ 45 h 45"/>
                <a:gd name="T6" fmla="*/ 0 w 303"/>
                <a:gd name="T7" fmla="*/ 23 h 45"/>
                <a:gd name="T8" fmla="*/ 23 w 303"/>
                <a:gd name="T9" fmla="*/ 0 h 45"/>
                <a:gd name="T10" fmla="*/ 281 w 303"/>
                <a:gd name="T11" fmla="*/ 0 h 45"/>
                <a:gd name="T12" fmla="*/ 303 w 303"/>
                <a:gd name="T13" fmla="*/ 23 h 45"/>
              </a:gdLst>
              <a:ahLst/>
              <a:cxnLst>
                <a:cxn ang="0">
                  <a:pos x="T0" y="T1"/>
                </a:cxn>
                <a:cxn ang="0">
                  <a:pos x="T2" y="T3"/>
                </a:cxn>
                <a:cxn ang="0">
                  <a:pos x="T4" y="T5"/>
                </a:cxn>
                <a:cxn ang="0">
                  <a:pos x="T6" y="T7"/>
                </a:cxn>
                <a:cxn ang="0">
                  <a:pos x="T8" y="T9"/>
                </a:cxn>
                <a:cxn ang="0">
                  <a:pos x="T10" y="T11"/>
                </a:cxn>
                <a:cxn ang="0">
                  <a:pos x="T12" y="T13"/>
                </a:cxn>
              </a:cxnLst>
              <a:rect l="0" t="0" r="r" b="b"/>
              <a:pathLst>
                <a:path w="303" h="45">
                  <a:moveTo>
                    <a:pt x="303" y="23"/>
                  </a:moveTo>
                  <a:cubicBezTo>
                    <a:pt x="303" y="35"/>
                    <a:pt x="293" y="45"/>
                    <a:pt x="281" y="45"/>
                  </a:cubicBezTo>
                  <a:cubicBezTo>
                    <a:pt x="23" y="45"/>
                    <a:pt x="23" y="45"/>
                    <a:pt x="23" y="45"/>
                  </a:cubicBezTo>
                  <a:cubicBezTo>
                    <a:pt x="11" y="45"/>
                    <a:pt x="0" y="35"/>
                    <a:pt x="0" y="23"/>
                  </a:cubicBezTo>
                  <a:cubicBezTo>
                    <a:pt x="0" y="10"/>
                    <a:pt x="11" y="0"/>
                    <a:pt x="23" y="0"/>
                  </a:cubicBezTo>
                  <a:cubicBezTo>
                    <a:pt x="281" y="0"/>
                    <a:pt x="281" y="0"/>
                    <a:pt x="281" y="0"/>
                  </a:cubicBezTo>
                  <a:cubicBezTo>
                    <a:pt x="293" y="0"/>
                    <a:pt x="303" y="10"/>
                    <a:pt x="30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59" name="Freeform 6">
            <a:extLst>
              <a:ext uri="{FF2B5EF4-FFF2-40B4-BE49-F238E27FC236}">
                <a16:creationId xmlns:a16="http://schemas.microsoft.com/office/drawing/2014/main" xmlns="" id="{836E46CD-8AE2-457F-9264-CF20811F7DA2}"/>
              </a:ext>
            </a:extLst>
          </p:cNvPr>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0" name="Freeform 11">
            <a:extLst>
              <a:ext uri="{FF2B5EF4-FFF2-40B4-BE49-F238E27FC236}">
                <a16:creationId xmlns:a16="http://schemas.microsoft.com/office/drawing/2014/main" xmlns="" id="{7EE81883-92C7-4F1C-8FA1-F558D213CDFD}"/>
              </a:ext>
            </a:extLst>
          </p:cNvPr>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0234255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4#目标">
    <p:spTree>
      <p:nvGrpSpPr>
        <p:cNvPr id="1" name=""/>
        <p:cNvGrpSpPr/>
        <p:nvPr/>
      </p:nvGrpSpPr>
      <p:grpSpPr>
        <a:xfrm>
          <a:off x="0" y="0"/>
          <a:ext cx="0" cy="0"/>
          <a:chOff x="0" y="0"/>
          <a:chExt cx="0" cy="0"/>
        </a:xfrm>
      </p:grpSpPr>
      <p:sp>
        <p:nvSpPr>
          <p:cNvPr id="17"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259228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dirty="0" smtClean="0">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1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grpSp>
        <p:nvGrpSpPr>
          <p:cNvPr id="20" name="组合 19"/>
          <p:cNvGrpSpPr/>
          <p:nvPr userDrawn="1"/>
        </p:nvGrpSpPr>
        <p:grpSpPr>
          <a:xfrm>
            <a:off x="443372" y="440668"/>
            <a:ext cx="533970" cy="533470"/>
            <a:chOff x="2960687" y="4865687"/>
            <a:chExt cx="1698626" cy="1697038"/>
          </a:xfrm>
          <a:solidFill>
            <a:schemeClr val="bg1"/>
          </a:solidFill>
        </p:grpSpPr>
        <p:sp>
          <p:nvSpPr>
            <p:cNvPr id="21" name="Freeform 6"/>
            <p:cNvSpPr>
              <a:spLocks/>
            </p:cNvSpPr>
            <p:nvPr/>
          </p:nvSpPr>
          <p:spPr bwMode="auto">
            <a:xfrm>
              <a:off x="2960687" y="5251450"/>
              <a:ext cx="1311275" cy="1311275"/>
            </a:xfrm>
            <a:custGeom>
              <a:avLst/>
              <a:gdLst>
                <a:gd name="T0" fmla="*/ 1114 w 1293"/>
                <a:gd name="T1" fmla="*/ 294 h 1293"/>
                <a:gd name="T2" fmla="*/ 1233 w 1293"/>
                <a:gd name="T3" fmla="*/ 647 h 1293"/>
                <a:gd name="T4" fmla="*/ 647 w 1293"/>
                <a:gd name="T5" fmla="*/ 1233 h 1293"/>
                <a:gd name="T6" fmla="*/ 60 w 1293"/>
                <a:gd name="T7" fmla="*/ 647 h 1293"/>
                <a:gd name="T8" fmla="*/ 647 w 1293"/>
                <a:gd name="T9" fmla="*/ 60 h 1293"/>
                <a:gd name="T10" fmla="*/ 1001 w 1293"/>
                <a:gd name="T11" fmla="*/ 180 h 1293"/>
                <a:gd name="T12" fmla="*/ 1044 w 1293"/>
                <a:gd name="T13" fmla="*/ 137 h 1293"/>
                <a:gd name="T14" fmla="*/ 647 w 1293"/>
                <a:gd name="T15" fmla="*/ 0 h 1293"/>
                <a:gd name="T16" fmla="*/ 0 w 1293"/>
                <a:gd name="T17" fmla="*/ 647 h 1293"/>
                <a:gd name="T18" fmla="*/ 647 w 1293"/>
                <a:gd name="T19" fmla="*/ 1293 h 1293"/>
                <a:gd name="T20" fmla="*/ 1293 w 1293"/>
                <a:gd name="T21" fmla="*/ 647 h 1293"/>
                <a:gd name="T22" fmla="*/ 1157 w 1293"/>
                <a:gd name="T23" fmla="*/ 251 h 1293"/>
                <a:gd name="T24" fmla="*/ 1114 w 1293"/>
                <a:gd name="T25" fmla="*/ 29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3" h="1293">
                  <a:moveTo>
                    <a:pt x="1114" y="294"/>
                  </a:moveTo>
                  <a:cubicBezTo>
                    <a:pt x="1189" y="392"/>
                    <a:pt x="1233" y="514"/>
                    <a:pt x="1233" y="647"/>
                  </a:cubicBezTo>
                  <a:cubicBezTo>
                    <a:pt x="1233" y="970"/>
                    <a:pt x="970" y="1233"/>
                    <a:pt x="647" y="1233"/>
                  </a:cubicBezTo>
                  <a:cubicBezTo>
                    <a:pt x="323" y="1233"/>
                    <a:pt x="60" y="970"/>
                    <a:pt x="60" y="647"/>
                  </a:cubicBezTo>
                  <a:cubicBezTo>
                    <a:pt x="60" y="323"/>
                    <a:pt x="323" y="60"/>
                    <a:pt x="647" y="60"/>
                  </a:cubicBezTo>
                  <a:cubicBezTo>
                    <a:pt x="780" y="60"/>
                    <a:pt x="903" y="105"/>
                    <a:pt x="1001" y="180"/>
                  </a:cubicBezTo>
                  <a:cubicBezTo>
                    <a:pt x="1044" y="137"/>
                    <a:pt x="1044" y="137"/>
                    <a:pt x="1044" y="137"/>
                  </a:cubicBezTo>
                  <a:cubicBezTo>
                    <a:pt x="934" y="52"/>
                    <a:pt x="796" y="0"/>
                    <a:pt x="647" y="0"/>
                  </a:cubicBezTo>
                  <a:cubicBezTo>
                    <a:pt x="290" y="0"/>
                    <a:pt x="0" y="290"/>
                    <a:pt x="0" y="647"/>
                  </a:cubicBezTo>
                  <a:cubicBezTo>
                    <a:pt x="0" y="1003"/>
                    <a:pt x="290" y="1293"/>
                    <a:pt x="647" y="1293"/>
                  </a:cubicBezTo>
                  <a:cubicBezTo>
                    <a:pt x="1003" y="1293"/>
                    <a:pt x="1293" y="1003"/>
                    <a:pt x="1293" y="647"/>
                  </a:cubicBezTo>
                  <a:cubicBezTo>
                    <a:pt x="1293" y="498"/>
                    <a:pt x="1242" y="360"/>
                    <a:pt x="1157" y="251"/>
                  </a:cubicBezTo>
                  <a:lnTo>
                    <a:pt x="1114"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2" name="Freeform 7"/>
            <p:cNvSpPr>
              <a:spLocks/>
            </p:cNvSpPr>
            <p:nvPr/>
          </p:nvSpPr>
          <p:spPr bwMode="auto">
            <a:xfrm>
              <a:off x="3168650" y="5459413"/>
              <a:ext cx="895350" cy="895350"/>
            </a:xfrm>
            <a:custGeom>
              <a:avLst/>
              <a:gdLst>
                <a:gd name="T0" fmla="*/ 762 w 883"/>
                <a:gd name="T1" fmla="*/ 235 h 883"/>
                <a:gd name="T2" fmla="*/ 823 w 883"/>
                <a:gd name="T3" fmla="*/ 442 h 883"/>
                <a:gd name="T4" fmla="*/ 442 w 883"/>
                <a:gd name="T5" fmla="*/ 823 h 883"/>
                <a:gd name="T6" fmla="*/ 60 w 883"/>
                <a:gd name="T7" fmla="*/ 442 h 883"/>
                <a:gd name="T8" fmla="*/ 442 w 883"/>
                <a:gd name="T9" fmla="*/ 60 h 883"/>
                <a:gd name="T10" fmla="*/ 649 w 883"/>
                <a:gd name="T11" fmla="*/ 122 h 883"/>
                <a:gd name="T12" fmla="*/ 692 w 883"/>
                <a:gd name="T13" fmla="*/ 78 h 883"/>
                <a:gd name="T14" fmla="*/ 442 w 883"/>
                <a:gd name="T15" fmla="*/ 0 h 883"/>
                <a:gd name="T16" fmla="*/ 0 w 883"/>
                <a:gd name="T17" fmla="*/ 442 h 883"/>
                <a:gd name="T18" fmla="*/ 442 w 883"/>
                <a:gd name="T19" fmla="*/ 883 h 883"/>
                <a:gd name="T20" fmla="*/ 883 w 883"/>
                <a:gd name="T21" fmla="*/ 442 h 883"/>
                <a:gd name="T22" fmla="*/ 806 w 883"/>
                <a:gd name="T23" fmla="*/ 192 h 883"/>
                <a:gd name="T24" fmla="*/ 762 w 883"/>
                <a:gd name="T25" fmla="*/ 235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3" h="883">
                  <a:moveTo>
                    <a:pt x="762" y="235"/>
                  </a:moveTo>
                  <a:cubicBezTo>
                    <a:pt x="801" y="295"/>
                    <a:pt x="823" y="366"/>
                    <a:pt x="823" y="442"/>
                  </a:cubicBezTo>
                  <a:cubicBezTo>
                    <a:pt x="823" y="652"/>
                    <a:pt x="652" y="823"/>
                    <a:pt x="442" y="823"/>
                  </a:cubicBezTo>
                  <a:cubicBezTo>
                    <a:pt x="231" y="823"/>
                    <a:pt x="60" y="652"/>
                    <a:pt x="60" y="442"/>
                  </a:cubicBezTo>
                  <a:cubicBezTo>
                    <a:pt x="60" y="231"/>
                    <a:pt x="231" y="60"/>
                    <a:pt x="442" y="60"/>
                  </a:cubicBezTo>
                  <a:cubicBezTo>
                    <a:pt x="518" y="60"/>
                    <a:pt x="589" y="83"/>
                    <a:pt x="649" y="122"/>
                  </a:cubicBezTo>
                  <a:cubicBezTo>
                    <a:pt x="692" y="78"/>
                    <a:pt x="692" y="78"/>
                    <a:pt x="692" y="78"/>
                  </a:cubicBezTo>
                  <a:cubicBezTo>
                    <a:pt x="621" y="29"/>
                    <a:pt x="535" y="0"/>
                    <a:pt x="442" y="0"/>
                  </a:cubicBezTo>
                  <a:cubicBezTo>
                    <a:pt x="198" y="0"/>
                    <a:pt x="0" y="198"/>
                    <a:pt x="0" y="442"/>
                  </a:cubicBezTo>
                  <a:cubicBezTo>
                    <a:pt x="0" y="685"/>
                    <a:pt x="198" y="883"/>
                    <a:pt x="442" y="883"/>
                  </a:cubicBezTo>
                  <a:cubicBezTo>
                    <a:pt x="685" y="883"/>
                    <a:pt x="883" y="685"/>
                    <a:pt x="883" y="442"/>
                  </a:cubicBezTo>
                  <a:cubicBezTo>
                    <a:pt x="883" y="349"/>
                    <a:pt x="855" y="263"/>
                    <a:pt x="806" y="192"/>
                  </a:cubicBezTo>
                  <a:lnTo>
                    <a:pt x="762"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3" name="Freeform 8"/>
            <p:cNvSpPr>
              <a:spLocks/>
            </p:cNvSpPr>
            <p:nvPr/>
          </p:nvSpPr>
          <p:spPr bwMode="auto">
            <a:xfrm>
              <a:off x="3384550" y="5675313"/>
              <a:ext cx="463550" cy="463550"/>
            </a:xfrm>
            <a:custGeom>
              <a:avLst/>
              <a:gdLst>
                <a:gd name="T0" fmla="*/ 390 w 457"/>
                <a:gd name="T1" fmla="*/ 181 h 457"/>
                <a:gd name="T2" fmla="*/ 397 w 457"/>
                <a:gd name="T3" fmla="*/ 229 h 457"/>
                <a:gd name="T4" fmla="*/ 229 w 457"/>
                <a:gd name="T5" fmla="*/ 397 h 457"/>
                <a:gd name="T6" fmla="*/ 60 w 457"/>
                <a:gd name="T7" fmla="*/ 229 h 457"/>
                <a:gd name="T8" fmla="*/ 229 w 457"/>
                <a:gd name="T9" fmla="*/ 60 h 457"/>
                <a:gd name="T10" fmla="*/ 277 w 457"/>
                <a:gd name="T11" fmla="*/ 67 h 457"/>
                <a:gd name="T12" fmla="*/ 324 w 457"/>
                <a:gd name="T13" fmla="*/ 21 h 457"/>
                <a:gd name="T14" fmla="*/ 229 w 457"/>
                <a:gd name="T15" fmla="*/ 0 h 457"/>
                <a:gd name="T16" fmla="*/ 0 w 457"/>
                <a:gd name="T17" fmla="*/ 229 h 457"/>
                <a:gd name="T18" fmla="*/ 229 w 457"/>
                <a:gd name="T19" fmla="*/ 457 h 457"/>
                <a:gd name="T20" fmla="*/ 457 w 457"/>
                <a:gd name="T21" fmla="*/ 229 h 457"/>
                <a:gd name="T22" fmla="*/ 437 w 457"/>
                <a:gd name="T23" fmla="*/ 134 h 457"/>
                <a:gd name="T24" fmla="*/ 390 w 457"/>
                <a:gd name="T25" fmla="*/ 18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7" h="457">
                  <a:moveTo>
                    <a:pt x="390" y="181"/>
                  </a:moveTo>
                  <a:cubicBezTo>
                    <a:pt x="395" y="196"/>
                    <a:pt x="397" y="212"/>
                    <a:pt x="397" y="229"/>
                  </a:cubicBezTo>
                  <a:cubicBezTo>
                    <a:pt x="397" y="322"/>
                    <a:pt x="322" y="397"/>
                    <a:pt x="229" y="397"/>
                  </a:cubicBezTo>
                  <a:cubicBezTo>
                    <a:pt x="136" y="397"/>
                    <a:pt x="60" y="322"/>
                    <a:pt x="60" y="229"/>
                  </a:cubicBezTo>
                  <a:cubicBezTo>
                    <a:pt x="60" y="136"/>
                    <a:pt x="136" y="60"/>
                    <a:pt x="229" y="60"/>
                  </a:cubicBezTo>
                  <a:cubicBezTo>
                    <a:pt x="245" y="60"/>
                    <a:pt x="262" y="63"/>
                    <a:pt x="277" y="67"/>
                  </a:cubicBezTo>
                  <a:cubicBezTo>
                    <a:pt x="324" y="21"/>
                    <a:pt x="324" y="21"/>
                    <a:pt x="324" y="21"/>
                  </a:cubicBezTo>
                  <a:cubicBezTo>
                    <a:pt x="295" y="8"/>
                    <a:pt x="263" y="0"/>
                    <a:pt x="229" y="0"/>
                  </a:cubicBezTo>
                  <a:cubicBezTo>
                    <a:pt x="103" y="0"/>
                    <a:pt x="0" y="103"/>
                    <a:pt x="0" y="229"/>
                  </a:cubicBezTo>
                  <a:cubicBezTo>
                    <a:pt x="0" y="355"/>
                    <a:pt x="103" y="457"/>
                    <a:pt x="229" y="457"/>
                  </a:cubicBezTo>
                  <a:cubicBezTo>
                    <a:pt x="355" y="457"/>
                    <a:pt x="457" y="355"/>
                    <a:pt x="457" y="229"/>
                  </a:cubicBezTo>
                  <a:cubicBezTo>
                    <a:pt x="457" y="195"/>
                    <a:pt x="450" y="163"/>
                    <a:pt x="437" y="134"/>
                  </a:cubicBezTo>
                  <a:lnTo>
                    <a:pt x="390" y="1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4" name="Freeform 9"/>
            <p:cNvSpPr>
              <a:spLocks/>
            </p:cNvSpPr>
            <p:nvPr/>
          </p:nvSpPr>
          <p:spPr bwMode="auto">
            <a:xfrm>
              <a:off x="3582988" y="5092700"/>
              <a:ext cx="850900" cy="844550"/>
            </a:xfrm>
            <a:custGeom>
              <a:avLst/>
              <a:gdLst>
                <a:gd name="T0" fmla="*/ 33 w 839"/>
                <a:gd name="T1" fmla="*/ 834 h 834"/>
                <a:gd name="T2" fmla="*/ 11 w 839"/>
                <a:gd name="T3" fmla="*/ 825 h 834"/>
                <a:gd name="T4" fmla="*/ 11 w 839"/>
                <a:gd name="T5" fmla="*/ 782 h 834"/>
                <a:gd name="T6" fmla="*/ 785 w 839"/>
                <a:gd name="T7" fmla="*/ 12 h 834"/>
                <a:gd name="T8" fmla="*/ 827 w 839"/>
                <a:gd name="T9" fmla="*/ 12 h 834"/>
                <a:gd name="T10" fmla="*/ 827 w 839"/>
                <a:gd name="T11" fmla="*/ 54 h 834"/>
                <a:gd name="T12" fmla="*/ 54 w 839"/>
                <a:gd name="T13" fmla="*/ 825 h 834"/>
                <a:gd name="T14" fmla="*/ 33 w 839"/>
                <a:gd name="T15" fmla="*/ 834 h 8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9" h="834">
                  <a:moveTo>
                    <a:pt x="33" y="834"/>
                  </a:moveTo>
                  <a:cubicBezTo>
                    <a:pt x="25" y="834"/>
                    <a:pt x="17" y="831"/>
                    <a:pt x="11" y="825"/>
                  </a:cubicBezTo>
                  <a:cubicBezTo>
                    <a:pt x="0" y="813"/>
                    <a:pt x="0" y="794"/>
                    <a:pt x="11" y="782"/>
                  </a:cubicBezTo>
                  <a:cubicBezTo>
                    <a:pt x="785" y="12"/>
                    <a:pt x="785" y="12"/>
                    <a:pt x="785" y="12"/>
                  </a:cubicBezTo>
                  <a:cubicBezTo>
                    <a:pt x="796" y="0"/>
                    <a:pt x="815" y="0"/>
                    <a:pt x="827" y="12"/>
                  </a:cubicBezTo>
                  <a:cubicBezTo>
                    <a:pt x="839" y="24"/>
                    <a:pt x="839" y="43"/>
                    <a:pt x="827" y="54"/>
                  </a:cubicBezTo>
                  <a:cubicBezTo>
                    <a:pt x="54" y="825"/>
                    <a:pt x="54" y="825"/>
                    <a:pt x="54" y="825"/>
                  </a:cubicBezTo>
                  <a:cubicBezTo>
                    <a:pt x="48" y="831"/>
                    <a:pt x="40" y="834"/>
                    <a:pt x="33" y="8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5" name="Freeform 10"/>
            <p:cNvSpPr>
              <a:spLocks noEditPoints="1"/>
            </p:cNvSpPr>
            <p:nvPr/>
          </p:nvSpPr>
          <p:spPr bwMode="auto">
            <a:xfrm>
              <a:off x="4140200" y="4865687"/>
              <a:ext cx="301625" cy="500063"/>
            </a:xfrm>
            <a:custGeom>
              <a:avLst/>
              <a:gdLst>
                <a:gd name="T0" fmla="*/ 50 w 298"/>
                <a:gd name="T1" fmla="*/ 492 h 492"/>
                <a:gd name="T2" fmla="*/ 40 w 298"/>
                <a:gd name="T3" fmla="*/ 490 h 492"/>
                <a:gd name="T4" fmla="*/ 20 w 298"/>
                <a:gd name="T5" fmla="*/ 464 h 492"/>
                <a:gd name="T6" fmla="*/ 1 w 298"/>
                <a:gd name="T7" fmla="*/ 252 h 492"/>
                <a:gd name="T8" fmla="*/ 10 w 298"/>
                <a:gd name="T9" fmla="*/ 228 h 492"/>
                <a:gd name="T10" fmla="*/ 227 w 298"/>
                <a:gd name="T11" fmla="*/ 11 h 492"/>
                <a:gd name="T12" fmla="*/ 259 w 298"/>
                <a:gd name="T13" fmla="*/ 4 h 492"/>
                <a:gd name="T14" fmla="*/ 278 w 298"/>
                <a:gd name="T15" fmla="*/ 29 h 492"/>
                <a:gd name="T16" fmla="*/ 297 w 298"/>
                <a:gd name="T17" fmla="*/ 242 h 492"/>
                <a:gd name="T18" fmla="*/ 289 w 298"/>
                <a:gd name="T19" fmla="*/ 266 h 492"/>
                <a:gd name="T20" fmla="*/ 71 w 298"/>
                <a:gd name="T21" fmla="*/ 483 h 492"/>
                <a:gd name="T22" fmla="*/ 50 w 298"/>
                <a:gd name="T23" fmla="*/ 492 h 492"/>
                <a:gd name="T24" fmla="*/ 62 w 298"/>
                <a:gd name="T25" fmla="*/ 260 h 492"/>
                <a:gd name="T26" fmla="*/ 74 w 298"/>
                <a:gd name="T27" fmla="*/ 395 h 492"/>
                <a:gd name="T28" fmla="*/ 236 w 298"/>
                <a:gd name="T29" fmla="*/ 233 h 492"/>
                <a:gd name="T30" fmla="*/ 224 w 298"/>
                <a:gd name="T31" fmla="*/ 99 h 492"/>
                <a:gd name="T32" fmla="*/ 62 w 298"/>
                <a:gd name="T33" fmla="*/ 26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8" h="492">
                  <a:moveTo>
                    <a:pt x="50" y="492"/>
                  </a:moveTo>
                  <a:cubicBezTo>
                    <a:pt x="46" y="492"/>
                    <a:pt x="43" y="491"/>
                    <a:pt x="40" y="490"/>
                  </a:cubicBezTo>
                  <a:cubicBezTo>
                    <a:pt x="29" y="486"/>
                    <a:pt x="21" y="476"/>
                    <a:pt x="20" y="464"/>
                  </a:cubicBezTo>
                  <a:cubicBezTo>
                    <a:pt x="1" y="252"/>
                    <a:pt x="1" y="252"/>
                    <a:pt x="1" y="252"/>
                  </a:cubicBezTo>
                  <a:cubicBezTo>
                    <a:pt x="0" y="243"/>
                    <a:pt x="3" y="234"/>
                    <a:pt x="10" y="228"/>
                  </a:cubicBezTo>
                  <a:cubicBezTo>
                    <a:pt x="227" y="11"/>
                    <a:pt x="227" y="11"/>
                    <a:pt x="227" y="11"/>
                  </a:cubicBezTo>
                  <a:cubicBezTo>
                    <a:pt x="235" y="2"/>
                    <a:pt x="248" y="0"/>
                    <a:pt x="259" y="4"/>
                  </a:cubicBezTo>
                  <a:cubicBezTo>
                    <a:pt x="270" y="7"/>
                    <a:pt x="277" y="17"/>
                    <a:pt x="278" y="29"/>
                  </a:cubicBezTo>
                  <a:cubicBezTo>
                    <a:pt x="297" y="242"/>
                    <a:pt x="297" y="242"/>
                    <a:pt x="297" y="242"/>
                  </a:cubicBezTo>
                  <a:cubicBezTo>
                    <a:pt x="298" y="251"/>
                    <a:pt x="295" y="259"/>
                    <a:pt x="289" y="266"/>
                  </a:cubicBezTo>
                  <a:cubicBezTo>
                    <a:pt x="71" y="483"/>
                    <a:pt x="71" y="483"/>
                    <a:pt x="71" y="483"/>
                  </a:cubicBezTo>
                  <a:cubicBezTo>
                    <a:pt x="65" y="489"/>
                    <a:pt x="58" y="492"/>
                    <a:pt x="50" y="492"/>
                  </a:cubicBezTo>
                  <a:close/>
                  <a:moveTo>
                    <a:pt x="62" y="260"/>
                  </a:moveTo>
                  <a:cubicBezTo>
                    <a:pt x="74" y="395"/>
                    <a:pt x="74" y="395"/>
                    <a:pt x="74" y="395"/>
                  </a:cubicBezTo>
                  <a:cubicBezTo>
                    <a:pt x="236" y="233"/>
                    <a:pt x="236" y="233"/>
                    <a:pt x="236" y="233"/>
                  </a:cubicBezTo>
                  <a:cubicBezTo>
                    <a:pt x="224" y="99"/>
                    <a:pt x="224" y="99"/>
                    <a:pt x="224" y="99"/>
                  </a:cubicBezTo>
                  <a:lnTo>
                    <a:pt x="62"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6" name="Freeform 11"/>
            <p:cNvSpPr>
              <a:spLocks noEditPoints="1"/>
            </p:cNvSpPr>
            <p:nvPr/>
          </p:nvSpPr>
          <p:spPr bwMode="auto">
            <a:xfrm>
              <a:off x="4157663" y="5083175"/>
              <a:ext cx="501650" cy="301625"/>
            </a:xfrm>
            <a:custGeom>
              <a:avLst/>
              <a:gdLst>
                <a:gd name="T0" fmla="*/ 245 w 494"/>
                <a:gd name="T1" fmla="*/ 297 h 297"/>
                <a:gd name="T2" fmla="*/ 242 w 494"/>
                <a:gd name="T3" fmla="*/ 296 h 297"/>
                <a:gd name="T4" fmla="*/ 29 w 494"/>
                <a:gd name="T5" fmla="*/ 278 h 297"/>
                <a:gd name="T6" fmla="*/ 4 w 494"/>
                <a:gd name="T7" fmla="*/ 258 h 297"/>
                <a:gd name="T8" fmla="*/ 11 w 494"/>
                <a:gd name="T9" fmla="*/ 226 h 297"/>
                <a:gd name="T10" fmla="*/ 228 w 494"/>
                <a:gd name="T11" fmla="*/ 9 h 297"/>
                <a:gd name="T12" fmla="*/ 252 w 494"/>
                <a:gd name="T13" fmla="*/ 0 h 297"/>
                <a:gd name="T14" fmla="*/ 464 w 494"/>
                <a:gd name="T15" fmla="*/ 19 h 297"/>
                <a:gd name="T16" fmla="*/ 490 w 494"/>
                <a:gd name="T17" fmla="*/ 39 h 297"/>
                <a:gd name="T18" fmla="*/ 483 w 494"/>
                <a:gd name="T19" fmla="*/ 70 h 297"/>
                <a:gd name="T20" fmla="*/ 266 w 494"/>
                <a:gd name="T21" fmla="*/ 288 h 297"/>
                <a:gd name="T22" fmla="*/ 245 w 494"/>
                <a:gd name="T23" fmla="*/ 297 h 297"/>
                <a:gd name="T24" fmla="*/ 99 w 494"/>
                <a:gd name="T25" fmla="*/ 223 h 297"/>
                <a:gd name="T26" fmla="*/ 233 w 494"/>
                <a:gd name="T27" fmla="*/ 235 h 297"/>
                <a:gd name="T28" fmla="*/ 395 w 494"/>
                <a:gd name="T29" fmla="*/ 73 h 297"/>
                <a:gd name="T30" fmla="*/ 261 w 494"/>
                <a:gd name="T31" fmla="*/ 62 h 297"/>
                <a:gd name="T32" fmla="*/ 99 w 494"/>
                <a:gd name="T33" fmla="*/ 223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4" h="297">
                  <a:moveTo>
                    <a:pt x="245" y="297"/>
                  </a:moveTo>
                  <a:cubicBezTo>
                    <a:pt x="244" y="297"/>
                    <a:pt x="243" y="297"/>
                    <a:pt x="242" y="296"/>
                  </a:cubicBezTo>
                  <a:cubicBezTo>
                    <a:pt x="29" y="278"/>
                    <a:pt x="29" y="278"/>
                    <a:pt x="29" y="278"/>
                  </a:cubicBezTo>
                  <a:cubicBezTo>
                    <a:pt x="18" y="277"/>
                    <a:pt x="8" y="269"/>
                    <a:pt x="4" y="258"/>
                  </a:cubicBezTo>
                  <a:cubicBezTo>
                    <a:pt x="0" y="247"/>
                    <a:pt x="2" y="235"/>
                    <a:pt x="11" y="226"/>
                  </a:cubicBezTo>
                  <a:cubicBezTo>
                    <a:pt x="228" y="9"/>
                    <a:pt x="228" y="9"/>
                    <a:pt x="228" y="9"/>
                  </a:cubicBezTo>
                  <a:cubicBezTo>
                    <a:pt x="234" y="3"/>
                    <a:pt x="243" y="0"/>
                    <a:pt x="252" y="0"/>
                  </a:cubicBezTo>
                  <a:cubicBezTo>
                    <a:pt x="464" y="19"/>
                    <a:pt x="464" y="19"/>
                    <a:pt x="464" y="19"/>
                  </a:cubicBezTo>
                  <a:cubicBezTo>
                    <a:pt x="476" y="20"/>
                    <a:pt x="486" y="28"/>
                    <a:pt x="490" y="39"/>
                  </a:cubicBezTo>
                  <a:cubicBezTo>
                    <a:pt x="494" y="50"/>
                    <a:pt x="491" y="62"/>
                    <a:pt x="483" y="70"/>
                  </a:cubicBezTo>
                  <a:cubicBezTo>
                    <a:pt x="266" y="288"/>
                    <a:pt x="266" y="288"/>
                    <a:pt x="266" y="288"/>
                  </a:cubicBezTo>
                  <a:cubicBezTo>
                    <a:pt x="260" y="293"/>
                    <a:pt x="252" y="297"/>
                    <a:pt x="245" y="297"/>
                  </a:cubicBezTo>
                  <a:close/>
                  <a:moveTo>
                    <a:pt x="99" y="223"/>
                  </a:moveTo>
                  <a:cubicBezTo>
                    <a:pt x="233" y="235"/>
                    <a:pt x="233" y="235"/>
                    <a:pt x="233" y="235"/>
                  </a:cubicBezTo>
                  <a:cubicBezTo>
                    <a:pt x="395" y="73"/>
                    <a:pt x="395" y="73"/>
                    <a:pt x="395" y="73"/>
                  </a:cubicBezTo>
                  <a:cubicBezTo>
                    <a:pt x="261" y="62"/>
                    <a:pt x="261" y="62"/>
                    <a:pt x="261" y="62"/>
                  </a:cubicBezTo>
                  <a:lnTo>
                    <a:pt x="99"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grpSp>
      <p:sp>
        <p:nvSpPr>
          <p:cNvPr id="2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30" name="内容占位符 6"/>
          <p:cNvSpPr>
            <a:spLocks noGrp="1"/>
          </p:cNvSpPr>
          <p:nvPr>
            <p:ph sz="quarter" idx="11" hasCustomPrompt="1"/>
          </p:nvPr>
        </p:nvSpPr>
        <p:spPr>
          <a:xfrm>
            <a:off x="451202" y="1233276"/>
            <a:ext cx="11306175" cy="4680000"/>
          </a:xfrm>
          <a:prstGeom prst="rect">
            <a:avLst/>
          </a:prstGeom>
        </p:spPr>
        <p:txBody>
          <a:bodyPr/>
          <a:lstStyle>
            <a:lvl1pPr marL="301625" marR="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kumimoji="0" lang="en-US" altLang="zh-CN" sz="2200" b="0" i="0" u="none" strike="noStrike" kern="0" cap="none" spc="0" normalizeH="0" baseline="0" noProof="0"/>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marL="301625" marR="0" lvl="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215001660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目录">
    <p:spTree>
      <p:nvGrpSpPr>
        <p:cNvPr id="1" name=""/>
        <p:cNvGrpSpPr/>
        <p:nvPr/>
      </p:nvGrpSpPr>
      <p:grpSpPr>
        <a:xfrm>
          <a:off x="0" y="0"/>
          <a:ext cx="0" cy="0"/>
          <a:chOff x="0" y="0"/>
          <a:chExt cx="0" cy="0"/>
        </a:xfrm>
      </p:grpSpPr>
      <p:sp>
        <p:nvSpPr>
          <p:cNvPr id="48" name="TextBox 10">
            <a:extLst>
              <a:ext uri="{FF2B5EF4-FFF2-40B4-BE49-F238E27FC236}">
                <a16:creationId xmlns:a16="http://schemas.microsoft.com/office/drawing/2014/main" xmlns="" id="{60562E70-EA64-4C39-9C74-91D254CF0664}"/>
              </a:ext>
            </a:extLst>
          </p:cNvPr>
          <p:cNvSpPr txBox="1"/>
          <p:nvPr userDrawn="1"/>
        </p:nvSpPr>
        <p:spPr bwMode="auto">
          <a:xfrm>
            <a:off x="1595500" y="408779"/>
            <a:ext cx="2232248" cy="639559"/>
          </a:xfrm>
          <a:prstGeom prst="rect">
            <a:avLst/>
          </a:prstGeom>
          <a:noFill/>
          <a:ln w="9525">
            <a:noFill/>
            <a:miter lim="800000"/>
            <a:headEnd/>
            <a:tailEnd/>
          </a:ln>
        </p:spPr>
        <p:txBody>
          <a:bodyPr wrap="square" lIns="99980" tIns="49987" rIns="99980" bIns="49987" rtlCol="0">
            <a:spAutoFit/>
          </a:bodyPr>
          <a:lstStyle/>
          <a:p>
            <a:pPr algn="l" defTabSz="1001624" eaLnBrk="0" fontAlgn="ctr" hangingPunct="0"/>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Contents</a:t>
            </a:r>
          </a:p>
        </p:txBody>
      </p:sp>
      <p:sp>
        <p:nvSpPr>
          <p:cNvPr id="49" name="Freeform 9">
            <a:extLst>
              <a:ext uri="{FF2B5EF4-FFF2-40B4-BE49-F238E27FC236}">
                <a16:creationId xmlns:a16="http://schemas.microsoft.com/office/drawing/2014/main" xmlns="" id="{34912B06-4D92-410F-8A36-F7ED0063D534}"/>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0" name="Freeform 11">
            <a:extLst>
              <a:ext uri="{FF2B5EF4-FFF2-40B4-BE49-F238E27FC236}">
                <a16:creationId xmlns:a16="http://schemas.microsoft.com/office/drawing/2014/main" xmlns="" id="{E6AD2399-9636-4C70-98FA-237F210DB525}"/>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51" name="组合 50">
            <a:extLst>
              <a:ext uri="{FF2B5EF4-FFF2-40B4-BE49-F238E27FC236}">
                <a16:creationId xmlns:a16="http://schemas.microsoft.com/office/drawing/2014/main" xmlns="" id="{1D7F378E-61BF-4BFC-B521-B9A10D76DF8B}"/>
              </a:ext>
            </a:extLst>
          </p:cNvPr>
          <p:cNvGrpSpPr/>
          <p:nvPr userDrawn="1"/>
        </p:nvGrpSpPr>
        <p:grpSpPr>
          <a:xfrm>
            <a:off x="587388" y="515379"/>
            <a:ext cx="358335" cy="426359"/>
            <a:chOff x="3295650" y="230188"/>
            <a:chExt cx="936625" cy="1114426"/>
          </a:xfrm>
          <a:solidFill>
            <a:schemeClr val="bg1"/>
          </a:solidFill>
        </p:grpSpPr>
        <p:sp>
          <p:nvSpPr>
            <p:cNvPr id="52" name="Rectangle 16">
              <a:extLst>
                <a:ext uri="{FF2B5EF4-FFF2-40B4-BE49-F238E27FC236}">
                  <a16:creationId xmlns:a16="http://schemas.microsoft.com/office/drawing/2014/main" xmlns="" id="{70A7F669-787E-48ED-910F-2F98D17E4697}"/>
                </a:ext>
              </a:extLst>
            </p:cNvPr>
            <p:cNvSpPr>
              <a:spLocks noChangeArrowheads="1"/>
            </p:cNvSpPr>
            <p:nvPr/>
          </p:nvSpPr>
          <p:spPr bwMode="auto">
            <a:xfrm>
              <a:off x="3959225" y="876301"/>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3" name="Rectangle 17">
              <a:extLst>
                <a:ext uri="{FF2B5EF4-FFF2-40B4-BE49-F238E27FC236}">
                  <a16:creationId xmlns:a16="http://schemas.microsoft.com/office/drawing/2014/main" xmlns="" id="{B453CBFC-3B22-4965-9877-D0CD75CC5527}"/>
                </a:ext>
              </a:extLst>
            </p:cNvPr>
            <p:cNvSpPr>
              <a:spLocks noChangeArrowheads="1"/>
            </p:cNvSpPr>
            <p:nvPr/>
          </p:nvSpPr>
          <p:spPr bwMode="auto">
            <a:xfrm>
              <a:off x="3959225" y="777876"/>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4" name="Rectangle 18">
              <a:extLst>
                <a:ext uri="{FF2B5EF4-FFF2-40B4-BE49-F238E27FC236}">
                  <a16:creationId xmlns:a16="http://schemas.microsoft.com/office/drawing/2014/main" xmlns="" id="{BE355EE9-2CE0-42F4-9A9C-7BFE6CCB7C0E}"/>
                </a:ext>
              </a:extLst>
            </p:cNvPr>
            <p:cNvSpPr>
              <a:spLocks noChangeArrowheads="1"/>
            </p:cNvSpPr>
            <p:nvPr/>
          </p:nvSpPr>
          <p:spPr bwMode="auto">
            <a:xfrm>
              <a:off x="3959225" y="67786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Rectangle 19">
              <a:extLst>
                <a:ext uri="{FF2B5EF4-FFF2-40B4-BE49-F238E27FC236}">
                  <a16:creationId xmlns:a16="http://schemas.microsoft.com/office/drawing/2014/main" xmlns="" id="{1DEE237C-09E1-46A7-94DC-0A3F6BC91439}"/>
                </a:ext>
              </a:extLst>
            </p:cNvPr>
            <p:cNvSpPr>
              <a:spLocks noChangeArrowheads="1"/>
            </p:cNvSpPr>
            <p:nvPr/>
          </p:nvSpPr>
          <p:spPr bwMode="auto">
            <a:xfrm>
              <a:off x="3959225" y="582613"/>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Rectangle 20">
              <a:extLst>
                <a:ext uri="{FF2B5EF4-FFF2-40B4-BE49-F238E27FC236}">
                  <a16:creationId xmlns:a16="http://schemas.microsoft.com/office/drawing/2014/main" xmlns="" id="{8AB07180-FC58-4EE4-B6A6-2B16BC313F98}"/>
                </a:ext>
              </a:extLst>
            </p:cNvPr>
            <p:cNvSpPr>
              <a:spLocks noChangeArrowheads="1"/>
            </p:cNvSpPr>
            <p:nvPr/>
          </p:nvSpPr>
          <p:spPr bwMode="auto">
            <a:xfrm>
              <a:off x="3676650" y="1101726"/>
              <a:ext cx="469900"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Rectangle 21">
              <a:extLst>
                <a:ext uri="{FF2B5EF4-FFF2-40B4-BE49-F238E27FC236}">
                  <a16:creationId xmlns:a16="http://schemas.microsoft.com/office/drawing/2014/main" xmlns="" id="{A89655B2-234E-4327-B71D-B698CC5F391B}"/>
                </a:ext>
              </a:extLst>
            </p:cNvPr>
            <p:cNvSpPr>
              <a:spLocks noChangeArrowheads="1"/>
            </p:cNvSpPr>
            <p:nvPr/>
          </p:nvSpPr>
          <p:spPr bwMode="auto">
            <a:xfrm>
              <a:off x="3676650" y="1198563"/>
              <a:ext cx="46990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22">
              <a:extLst>
                <a:ext uri="{FF2B5EF4-FFF2-40B4-BE49-F238E27FC236}">
                  <a16:creationId xmlns:a16="http://schemas.microsoft.com/office/drawing/2014/main" xmlns="" id="{A8A9F07B-8BD5-4F83-872F-C403E9B4A4C4}"/>
                </a:ext>
              </a:extLst>
            </p:cNvPr>
            <p:cNvSpPr>
              <a:spLocks/>
            </p:cNvSpPr>
            <p:nvPr/>
          </p:nvSpPr>
          <p:spPr bwMode="auto">
            <a:xfrm>
              <a:off x="3590925" y="482601"/>
              <a:ext cx="641350" cy="862013"/>
            </a:xfrm>
            <a:custGeom>
              <a:avLst/>
              <a:gdLst>
                <a:gd name="T0" fmla="*/ 229 w 404"/>
                <a:gd name="T1" fmla="*/ 0 h 543"/>
                <a:gd name="T2" fmla="*/ 229 w 404"/>
                <a:gd name="T3" fmla="*/ 30 h 543"/>
                <a:gd name="T4" fmla="*/ 373 w 404"/>
                <a:gd name="T5" fmla="*/ 30 h 543"/>
                <a:gd name="T6" fmla="*/ 373 w 404"/>
                <a:gd name="T7" fmla="*/ 513 h 543"/>
                <a:gd name="T8" fmla="*/ 33 w 404"/>
                <a:gd name="T9" fmla="*/ 513 h 543"/>
                <a:gd name="T10" fmla="*/ 31 w 404"/>
                <a:gd name="T11" fmla="*/ 387 h 543"/>
                <a:gd name="T12" fmla="*/ 0 w 404"/>
                <a:gd name="T13" fmla="*/ 387 h 543"/>
                <a:gd name="T14" fmla="*/ 0 w 404"/>
                <a:gd name="T15" fmla="*/ 543 h 543"/>
                <a:gd name="T16" fmla="*/ 404 w 404"/>
                <a:gd name="T17" fmla="*/ 543 h 543"/>
                <a:gd name="T18" fmla="*/ 404 w 404"/>
                <a:gd name="T19" fmla="*/ 0 h 543"/>
                <a:gd name="T20" fmla="*/ 229 w 404"/>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4" h="543">
                  <a:moveTo>
                    <a:pt x="229" y="0"/>
                  </a:moveTo>
                  <a:lnTo>
                    <a:pt x="229" y="30"/>
                  </a:lnTo>
                  <a:lnTo>
                    <a:pt x="373" y="30"/>
                  </a:lnTo>
                  <a:lnTo>
                    <a:pt x="373" y="513"/>
                  </a:lnTo>
                  <a:lnTo>
                    <a:pt x="33" y="513"/>
                  </a:lnTo>
                  <a:lnTo>
                    <a:pt x="31" y="387"/>
                  </a:lnTo>
                  <a:lnTo>
                    <a:pt x="0" y="387"/>
                  </a:lnTo>
                  <a:lnTo>
                    <a:pt x="0" y="543"/>
                  </a:lnTo>
                  <a:lnTo>
                    <a:pt x="404" y="543"/>
                  </a:lnTo>
                  <a:lnTo>
                    <a:pt x="404" y="0"/>
                  </a:lnTo>
                  <a:lnTo>
                    <a:pt x="2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9" name="Rectangle 23">
              <a:extLst>
                <a:ext uri="{FF2B5EF4-FFF2-40B4-BE49-F238E27FC236}">
                  <a16:creationId xmlns:a16="http://schemas.microsoft.com/office/drawing/2014/main" xmlns="" id="{E594F776-3A29-414E-B8C1-4250982417E5}"/>
                </a:ext>
              </a:extLst>
            </p:cNvPr>
            <p:cNvSpPr>
              <a:spLocks noChangeArrowheads="1"/>
            </p:cNvSpPr>
            <p:nvPr/>
          </p:nvSpPr>
          <p:spPr bwMode="auto">
            <a:xfrm>
              <a:off x="3959225" y="98901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0" name="Freeform 24">
              <a:extLst>
                <a:ext uri="{FF2B5EF4-FFF2-40B4-BE49-F238E27FC236}">
                  <a16:creationId xmlns:a16="http://schemas.microsoft.com/office/drawing/2014/main" xmlns="" id="{C77E1609-5B8F-4669-9EF2-F8A969A8C9BF}"/>
                </a:ext>
              </a:extLst>
            </p:cNvPr>
            <p:cNvSpPr>
              <a:spLocks noEditPoints="1"/>
            </p:cNvSpPr>
            <p:nvPr/>
          </p:nvSpPr>
          <p:spPr bwMode="auto">
            <a:xfrm>
              <a:off x="3295650" y="230188"/>
              <a:ext cx="639763" cy="852488"/>
            </a:xfrm>
            <a:custGeom>
              <a:avLst/>
              <a:gdLst>
                <a:gd name="T0" fmla="*/ 403 w 403"/>
                <a:gd name="T1" fmla="*/ 0 h 537"/>
                <a:gd name="T2" fmla="*/ 0 w 403"/>
                <a:gd name="T3" fmla="*/ 0 h 537"/>
                <a:gd name="T4" fmla="*/ 0 w 403"/>
                <a:gd name="T5" fmla="*/ 447 h 537"/>
                <a:gd name="T6" fmla="*/ 92 w 403"/>
                <a:gd name="T7" fmla="*/ 537 h 537"/>
                <a:gd name="T8" fmla="*/ 403 w 403"/>
                <a:gd name="T9" fmla="*/ 537 h 537"/>
                <a:gd name="T10" fmla="*/ 403 w 403"/>
                <a:gd name="T11" fmla="*/ 0 h 537"/>
                <a:gd name="T12" fmla="*/ 373 w 403"/>
                <a:gd name="T13" fmla="*/ 508 h 537"/>
                <a:gd name="T14" fmla="*/ 108 w 403"/>
                <a:gd name="T15" fmla="*/ 508 h 537"/>
                <a:gd name="T16" fmla="*/ 108 w 403"/>
                <a:gd name="T17" fmla="*/ 433 h 537"/>
                <a:gd name="T18" fmla="*/ 30 w 403"/>
                <a:gd name="T19" fmla="*/ 433 h 537"/>
                <a:gd name="T20" fmla="*/ 30 w 403"/>
                <a:gd name="T21" fmla="*/ 31 h 537"/>
                <a:gd name="T22" fmla="*/ 373 w 403"/>
                <a:gd name="T23" fmla="*/ 31 h 537"/>
                <a:gd name="T24" fmla="*/ 373 w 403"/>
                <a:gd name="T25" fmla="*/ 50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3" h="537">
                  <a:moveTo>
                    <a:pt x="403" y="0"/>
                  </a:moveTo>
                  <a:lnTo>
                    <a:pt x="0" y="0"/>
                  </a:lnTo>
                  <a:lnTo>
                    <a:pt x="0" y="447"/>
                  </a:lnTo>
                  <a:lnTo>
                    <a:pt x="92" y="537"/>
                  </a:lnTo>
                  <a:lnTo>
                    <a:pt x="403" y="537"/>
                  </a:lnTo>
                  <a:lnTo>
                    <a:pt x="403" y="0"/>
                  </a:lnTo>
                  <a:close/>
                  <a:moveTo>
                    <a:pt x="373" y="508"/>
                  </a:moveTo>
                  <a:lnTo>
                    <a:pt x="108" y="508"/>
                  </a:lnTo>
                  <a:lnTo>
                    <a:pt x="108" y="433"/>
                  </a:lnTo>
                  <a:lnTo>
                    <a:pt x="30" y="433"/>
                  </a:lnTo>
                  <a:lnTo>
                    <a:pt x="30" y="31"/>
                  </a:lnTo>
                  <a:lnTo>
                    <a:pt x="373" y="31"/>
                  </a:lnTo>
                  <a:lnTo>
                    <a:pt x="373" y="5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1" name="Rectangle 25">
              <a:extLst>
                <a:ext uri="{FF2B5EF4-FFF2-40B4-BE49-F238E27FC236}">
                  <a16:creationId xmlns:a16="http://schemas.microsoft.com/office/drawing/2014/main" xmlns="" id="{B740BEED-5CC0-43FB-A968-7309F3940F6C}"/>
                </a:ext>
              </a:extLst>
            </p:cNvPr>
            <p:cNvSpPr>
              <a:spLocks noChangeArrowheads="1"/>
            </p:cNvSpPr>
            <p:nvPr/>
          </p:nvSpPr>
          <p:spPr bwMode="auto">
            <a:xfrm>
              <a:off x="3441700" y="376238"/>
              <a:ext cx="176213" cy="323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2" name="Rectangle 26">
              <a:extLst>
                <a:ext uri="{FF2B5EF4-FFF2-40B4-BE49-F238E27FC236}">
                  <a16:creationId xmlns:a16="http://schemas.microsoft.com/office/drawing/2014/main" xmlns="" id="{C7CF2C92-3D56-48E3-90A0-F52DE866DB8F}"/>
                </a:ext>
              </a:extLst>
            </p:cNvPr>
            <p:cNvSpPr>
              <a:spLocks noChangeArrowheads="1"/>
            </p:cNvSpPr>
            <p:nvPr/>
          </p:nvSpPr>
          <p:spPr bwMode="auto">
            <a:xfrm>
              <a:off x="3411538" y="755651"/>
              <a:ext cx="4381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3" name="Rectangle 27">
              <a:extLst>
                <a:ext uri="{FF2B5EF4-FFF2-40B4-BE49-F238E27FC236}">
                  <a16:creationId xmlns:a16="http://schemas.microsoft.com/office/drawing/2014/main" xmlns="" id="{4BA74944-9B1F-4096-B876-026232F9E5C0}"/>
                </a:ext>
              </a:extLst>
            </p:cNvPr>
            <p:cNvSpPr>
              <a:spLocks noChangeArrowheads="1"/>
            </p:cNvSpPr>
            <p:nvPr/>
          </p:nvSpPr>
          <p:spPr bwMode="auto">
            <a:xfrm>
              <a:off x="3670300" y="565151"/>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4" name="Rectangle 28">
              <a:extLst>
                <a:ext uri="{FF2B5EF4-FFF2-40B4-BE49-F238E27FC236}">
                  <a16:creationId xmlns:a16="http://schemas.microsoft.com/office/drawing/2014/main" xmlns="" id="{E2DF2DE3-DF48-4F19-A70B-A100F67D5923}"/>
                </a:ext>
              </a:extLst>
            </p:cNvPr>
            <p:cNvSpPr>
              <a:spLocks noChangeArrowheads="1"/>
            </p:cNvSpPr>
            <p:nvPr/>
          </p:nvSpPr>
          <p:spPr bwMode="auto">
            <a:xfrm>
              <a:off x="3670300" y="658813"/>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5" name="Rectangle 29">
              <a:extLst>
                <a:ext uri="{FF2B5EF4-FFF2-40B4-BE49-F238E27FC236}">
                  <a16:creationId xmlns:a16="http://schemas.microsoft.com/office/drawing/2014/main" xmlns="" id="{120478BD-3CA6-4AB6-9B16-975DCDDEA7A2}"/>
                </a:ext>
              </a:extLst>
            </p:cNvPr>
            <p:cNvSpPr>
              <a:spLocks noChangeArrowheads="1"/>
            </p:cNvSpPr>
            <p:nvPr/>
          </p:nvSpPr>
          <p:spPr bwMode="auto">
            <a:xfrm>
              <a:off x="3670300" y="471488"/>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6" name="Rectangle 30">
              <a:extLst>
                <a:ext uri="{FF2B5EF4-FFF2-40B4-BE49-F238E27FC236}">
                  <a16:creationId xmlns:a16="http://schemas.microsoft.com/office/drawing/2014/main" xmlns="" id="{D483AB39-E044-4C75-B63B-E25B5A72C59B}"/>
                </a:ext>
              </a:extLst>
            </p:cNvPr>
            <p:cNvSpPr>
              <a:spLocks noChangeArrowheads="1"/>
            </p:cNvSpPr>
            <p:nvPr/>
          </p:nvSpPr>
          <p:spPr bwMode="auto">
            <a:xfrm>
              <a:off x="3670300" y="376238"/>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7" name="Rectangle 31">
              <a:extLst>
                <a:ext uri="{FF2B5EF4-FFF2-40B4-BE49-F238E27FC236}">
                  <a16:creationId xmlns:a16="http://schemas.microsoft.com/office/drawing/2014/main" xmlns="" id="{92F17964-C91B-46FD-BBDA-1169F9A7913A}"/>
                </a:ext>
              </a:extLst>
            </p:cNvPr>
            <p:cNvSpPr>
              <a:spLocks noChangeArrowheads="1"/>
            </p:cNvSpPr>
            <p:nvPr/>
          </p:nvSpPr>
          <p:spPr bwMode="auto">
            <a:xfrm>
              <a:off x="3411538" y="842963"/>
              <a:ext cx="43815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68" name="Freeform 6">
            <a:extLst>
              <a:ext uri="{FF2B5EF4-FFF2-40B4-BE49-F238E27FC236}">
                <a16:creationId xmlns:a16="http://schemas.microsoft.com/office/drawing/2014/main" xmlns="" id="{B3C018E7-E179-49F7-8403-8977FF5E1039}"/>
              </a:ext>
            </a:extLst>
          </p:cNvPr>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9" name="Freeform 11">
            <a:extLst>
              <a:ext uri="{FF2B5EF4-FFF2-40B4-BE49-F238E27FC236}">
                <a16:creationId xmlns:a16="http://schemas.microsoft.com/office/drawing/2014/main" xmlns="" id="{47A806AC-66EF-4BB7-B37C-FE129A074DDF}"/>
              </a:ext>
            </a:extLst>
          </p:cNvPr>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70" name="文本占位符 6">
            <a:extLst>
              <a:ext uri="{FF2B5EF4-FFF2-40B4-BE49-F238E27FC236}">
                <a16:creationId xmlns:a16="http://schemas.microsoft.com/office/drawing/2014/main" xmlns="" id="{3622C4EF-8730-4C65-B7F3-6F8A1EA9B96E}"/>
              </a:ext>
            </a:extLst>
          </p:cNvPr>
          <p:cNvSpPr>
            <a:spLocks noGrp="1"/>
          </p:cNvSpPr>
          <p:nvPr>
            <p:ph type="body" sz="quarter" idx="10" hasCustomPrompt="1"/>
          </p:nvPr>
        </p:nvSpPr>
        <p:spPr>
          <a:xfrm>
            <a:off x="454816" y="1233487"/>
            <a:ext cx="11307600" cy="4680000"/>
          </a:xfrm>
        </p:spPr>
        <p:txBody>
          <a:bodyPr/>
          <a:lstStyle>
            <a:lvl1pPr marL="457200" marR="0" indent="-457200" algn="just" defTabSz="801367" rtl="0" eaLnBrk="1" fontAlgn="ctr" latinLnBrk="0" hangingPunct="1">
              <a:lnSpc>
                <a:spcPct val="140000"/>
              </a:lnSpc>
              <a:spcBef>
                <a:spcPct val="30000"/>
              </a:spcBef>
              <a:spcAft>
                <a:spcPct val="0"/>
              </a:spcAft>
              <a:buClrTx/>
              <a:buSzPct val="100000"/>
              <a:buFont typeface="+mj-lt"/>
              <a:buAutoNum type="arabicPeriod"/>
              <a:tabLst/>
              <a:defRPr>
                <a:latin typeface="+mn-lt"/>
                <a:ea typeface="+mn-ea"/>
                <a:cs typeface="Arial" panose="020B0604020202020204" pitchFamily="34" charset="0"/>
              </a:defRPr>
            </a:lvl1pPr>
            <a:lvl2pPr fontAlgn="ctr">
              <a:buClrTx/>
              <a:buSzPct val="100000"/>
              <a:buFont typeface="Huawei Sans" panose="020C0503030203020204" pitchFamily="34" charset="0"/>
              <a:buChar char="▫"/>
              <a:defRPr>
                <a:latin typeface="+mn-lt"/>
              </a:defRPr>
            </a:lvl2pPr>
            <a:lvl3pPr>
              <a:defRPr/>
            </a:lvl3pPr>
            <a:lvl5pPr>
              <a:buNone/>
              <a:defRPr/>
            </a:lvl5pPr>
          </a:lstStyle>
          <a:p>
            <a:pPr marL="457200" indent="-457200">
              <a:buSzPct val="100000"/>
              <a:buFont typeface="+mj-lt"/>
              <a:buAutoNum type="arabicPeriod"/>
            </a:pPr>
            <a:r>
              <a:rPr lang="en-US" altLang="zh-CN"/>
              <a:t>Directory </a:t>
            </a:r>
          </a:p>
          <a:p>
            <a:pPr marL="653788" lvl="1" indent="-457017">
              <a:buSzPct val="100000"/>
              <a:buFont typeface="+mj-lt"/>
              <a:buAutoNum type="arabicPeriod"/>
            </a:pPr>
            <a:endParaRPr lang="en-US" altLang="zh-CN"/>
          </a:p>
          <a:p>
            <a:pPr marL="457200" indent="-457200">
              <a:buSzPct val="100000"/>
              <a:buFont typeface="+mj-lt"/>
              <a:buAutoNum type="arabicPeriod"/>
            </a:pPr>
            <a:r>
              <a:rPr lang="en-US" altLang="zh-CN"/>
              <a:t>Directory </a:t>
            </a:r>
          </a:p>
          <a:p>
            <a:pPr marL="457200" indent="-457200">
              <a:buSzPct val="100000"/>
              <a:buFont typeface="+mj-lt"/>
              <a:buAutoNum type="arabicPeriod"/>
            </a:pPr>
            <a:r>
              <a:rPr lang="en-US" altLang="zh-CN"/>
              <a:t>Directory </a:t>
            </a:r>
          </a:p>
          <a:p>
            <a:pPr marL="457200" indent="-457200">
              <a:buSzPct val="100000"/>
              <a:buFont typeface="+mj-lt"/>
              <a:buAutoNum type="arabicPeriod"/>
            </a:pPr>
            <a:r>
              <a:rPr lang="en-US" altLang="zh-CN"/>
              <a:t>Directory </a:t>
            </a:r>
          </a:p>
          <a:p>
            <a:endParaRPr lang="zh-CN" altLang="en-US" dirty="0"/>
          </a:p>
        </p:txBody>
      </p:sp>
    </p:spTree>
    <p:extLst>
      <p:ext uri="{BB962C8B-B14F-4D97-AF65-F5344CB8AC3E}">
        <p14:creationId xmlns:p14="http://schemas.microsoft.com/office/powerpoint/2010/main" val="27027971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本节概述和学习目标(可选)">
    <p:spTree>
      <p:nvGrpSpPr>
        <p:cNvPr id="1" name=""/>
        <p:cNvGrpSpPr/>
        <p:nvPr/>
      </p:nvGrpSpPr>
      <p:grpSpPr>
        <a:xfrm>
          <a:off x="0" y="0"/>
          <a:ext cx="0" cy="0"/>
          <a:chOff x="0" y="0"/>
          <a:chExt cx="0" cy="0"/>
        </a:xfrm>
      </p:grpSpPr>
      <p:sp>
        <p:nvSpPr>
          <p:cNvPr id="15" name="内容占位符 6">
            <a:extLst>
              <a:ext uri="{FF2B5EF4-FFF2-40B4-BE49-F238E27FC236}">
                <a16:creationId xmlns:a16="http://schemas.microsoft.com/office/drawing/2014/main" xmlns="" id="{5CD7E4D6-53C6-49E4-8D0E-3ECF268B21AA}"/>
              </a:ext>
            </a:extLst>
          </p:cNvPr>
          <p:cNvSpPr>
            <a:spLocks noGrp="1"/>
          </p:cNvSpPr>
          <p:nvPr>
            <p:ph sz="quarter" idx="10" hasCustomPrompt="1"/>
          </p:nvPr>
        </p:nvSpPr>
        <p:spPr>
          <a:xfrm>
            <a:off x="451878" y="1242452"/>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6" name="TextBox 10">
            <a:extLst>
              <a:ext uri="{FF2B5EF4-FFF2-40B4-BE49-F238E27FC236}">
                <a16:creationId xmlns:a16="http://schemas.microsoft.com/office/drawing/2014/main" xmlns="" id="{612AA2CD-A693-477D-B7E0-0E241C15CADD}"/>
              </a:ext>
            </a:extLst>
          </p:cNvPr>
          <p:cNvSpPr txBox="1"/>
          <p:nvPr userDrawn="1"/>
        </p:nvSpPr>
        <p:spPr bwMode="auto">
          <a:xfrm>
            <a:off x="1595500" y="408779"/>
            <a:ext cx="982973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p>
        </p:txBody>
      </p:sp>
      <p:sp>
        <p:nvSpPr>
          <p:cNvPr id="17" name="Freeform 9">
            <a:extLst>
              <a:ext uri="{FF2B5EF4-FFF2-40B4-BE49-F238E27FC236}">
                <a16:creationId xmlns:a16="http://schemas.microsoft.com/office/drawing/2014/main" xmlns="" id="{DE659DBF-9FDE-4406-89F6-07D962F71C44}"/>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8" name="Freeform 11">
            <a:extLst>
              <a:ext uri="{FF2B5EF4-FFF2-40B4-BE49-F238E27FC236}">
                <a16:creationId xmlns:a16="http://schemas.microsoft.com/office/drawing/2014/main" xmlns="" id="{4783769E-B410-4DDA-8D9D-405FE455EBF0}"/>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9" name="组合 18">
            <a:extLst>
              <a:ext uri="{FF2B5EF4-FFF2-40B4-BE49-F238E27FC236}">
                <a16:creationId xmlns:a16="http://schemas.microsoft.com/office/drawing/2014/main" xmlns="" id="{658611CC-F945-472C-93F5-C3BDE08914F1}"/>
              </a:ext>
            </a:extLst>
          </p:cNvPr>
          <p:cNvGrpSpPr/>
          <p:nvPr userDrawn="1"/>
        </p:nvGrpSpPr>
        <p:grpSpPr>
          <a:xfrm>
            <a:off x="587388" y="505779"/>
            <a:ext cx="374708" cy="445558"/>
            <a:chOff x="-1647825" y="2492375"/>
            <a:chExt cx="1947863" cy="2316163"/>
          </a:xfrm>
          <a:solidFill>
            <a:schemeClr val="bg1"/>
          </a:solidFill>
        </p:grpSpPr>
        <p:sp>
          <p:nvSpPr>
            <p:cNvPr id="20" name="Freeform 6">
              <a:extLst>
                <a:ext uri="{FF2B5EF4-FFF2-40B4-BE49-F238E27FC236}">
                  <a16:creationId xmlns:a16="http://schemas.microsoft.com/office/drawing/2014/main" xmlns="" id="{4B0A8268-F27A-4589-89D1-F0C2F473F961}"/>
                </a:ext>
              </a:extLst>
            </p:cNvPr>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1" name="Freeform 7">
              <a:extLst>
                <a:ext uri="{FF2B5EF4-FFF2-40B4-BE49-F238E27FC236}">
                  <a16:creationId xmlns:a16="http://schemas.microsoft.com/office/drawing/2014/main" xmlns="" id="{B2778130-4243-49D8-8657-98EAC7FC770E}"/>
                </a:ext>
              </a:extLst>
            </p:cNvPr>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4373967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标题和内容">
    <p:spTree>
      <p:nvGrpSpPr>
        <p:cNvPr id="1" name=""/>
        <p:cNvGrpSpPr/>
        <p:nvPr/>
      </p:nvGrpSpPr>
      <p:grpSpPr>
        <a:xfrm>
          <a:off x="0" y="0"/>
          <a:ext cx="0" cy="0"/>
          <a:chOff x="0" y="0"/>
          <a:chExt cx="0" cy="0"/>
        </a:xfrm>
      </p:grpSpPr>
      <p:sp>
        <p:nvSpPr>
          <p:cNvPr id="39" name="文本占位符 6">
            <a:extLst>
              <a:ext uri="{FF2B5EF4-FFF2-40B4-BE49-F238E27FC236}">
                <a16:creationId xmlns:a16="http://schemas.microsoft.com/office/drawing/2014/main" xmlns="" id="{0DEA8CC3-00B5-480D-A8A2-6E4D38E90DFE}"/>
              </a:ext>
            </a:extLst>
          </p:cNvPr>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
        <p:nvSpPr>
          <p:cNvPr id="40" name="Freeform 9">
            <a:extLst>
              <a:ext uri="{FF2B5EF4-FFF2-40B4-BE49-F238E27FC236}">
                <a16:creationId xmlns:a16="http://schemas.microsoft.com/office/drawing/2014/main" xmlns="" id="{9ECAC806-D576-440D-9E20-D42B22E148A7}"/>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1" name="Freeform 11">
            <a:extLst>
              <a:ext uri="{FF2B5EF4-FFF2-40B4-BE49-F238E27FC236}">
                <a16:creationId xmlns:a16="http://schemas.microsoft.com/office/drawing/2014/main" xmlns="" id="{3B48FFB7-57AE-4878-B720-20D731D01EA7}"/>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42" name="组合 41">
            <a:extLst>
              <a:ext uri="{FF2B5EF4-FFF2-40B4-BE49-F238E27FC236}">
                <a16:creationId xmlns:a16="http://schemas.microsoft.com/office/drawing/2014/main" xmlns="" id="{14C609F1-C833-4183-A0A6-355695B783F4}"/>
              </a:ext>
            </a:extLst>
          </p:cNvPr>
          <p:cNvGrpSpPr/>
          <p:nvPr userDrawn="1"/>
        </p:nvGrpSpPr>
        <p:grpSpPr>
          <a:xfrm>
            <a:off x="587388" y="505779"/>
            <a:ext cx="374708" cy="445558"/>
            <a:chOff x="-1647825" y="2492375"/>
            <a:chExt cx="1947863" cy="2316163"/>
          </a:xfrm>
          <a:solidFill>
            <a:schemeClr val="bg1"/>
          </a:solidFill>
        </p:grpSpPr>
        <p:sp>
          <p:nvSpPr>
            <p:cNvPr id="43" name="Freeform 6">
              <a:extLst>
                <a:ext uri="{FF2B5EF4-FFF2-40B4-BE49-F238E27FC236}">
                  <a16:creationId xmlns:a16="http://schemas.microsoft.com/office/drawing/2014/main" xmlns="" id="{3F01B644-95A0-4CD6-B033-613104CEE716}"/>
                </a:ext>
              </a:extLst>
            </p:cNvPr>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4" name="Freeform 7">
              <a:extLst>
                <a:ext uri="{FF2B5EF4-FFF2-40B4-BE49-F238E27FC236}">
                  <a16:creationId xmlns:a16="http://schemas.microsoft.com/office/drawing/2014/main" xmlns="" id="{7C8861E0-87C3-4912-AD04-CCA8DF06A364}"/>
                </a:ext>
              </a:extLst>
            </p:cNvPr>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5" name="标题 1">
            <a:extLst>
              <a:ext uri="{FF2B5EF4-FFF2-40B4-BE49-F238E27FC236}">
                <a16:creationId xmlns:a16="http://schemas.microsoft.com/office/drawing/2014/main" xmlns="" id="{00DCB90E-DC67-451A-9F1D-7681AE621630}"/>
              </a:ext>
            </a:extLst>
          </p:cNvPr>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solidFill>
                  <a:schemeClr val="tx1"/>
                </a:solidFill>
              </a:defRPr>
            </a:lvl1pPr>
          </a:lstStyle>
          <a:p>
            <a:pPr lvl="0"/>
            <a:r>
              <a:rPr lang="en-US" altLang="zh-CN" dirty="0"/>
              <a:t>Title</a:t>
            </a:r>
            <a:endParaRPr lang="zh-CN" altLang="en-US" dirty="0"/>
          </a:p>
        </p:txBody>
      </p:sp>
    </p:spTree>
    <p:extLst>
      <p:ext uri="{BB962C8B-B14F-4D97-AF65-F5344CB8AC3E}">
        <p14:creationId xmlns:p14="http://schemas.microsoft.com/office/powerpoint/2010/main" val="16398158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仅标题">
    <p:spTree>
      <p:nvGrpSpPr>
        <p:cNvPr id="1" name=""/>
        <p:cNvGrpSpPr/>
        <p:nvPr/>
      </p:nvGrpSpPr>
      <p:grpSpPr>
        <a:xfrm>
          <a:off x="0" y="0"/>
          <a:ext cx="0" cy="0"/>
          <a:chOff x="0" y="0"/>
          <a:chExt cx="0" cy="0"/>
        </a:xfrm>
      </p:grpSpPr>
      <p:sp>
        <p:nvSpPr>
          <p:cNvPr id="10" name="Freeform 9">
            <a:extLst>
              <a:ext uri="{FF2B5EF4-FFF2-40B4-BE49-F238E27FC236}">
                <a16:creationId xmlns:a16="http://schemas.microsoft.com/office/drawing/2014/main" xmlns="" id="{DF6CCE27-9DA1-4E7F-B7F9-BCA889AC194E}"/>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11" name="Freeform 11">
            <a:extLst>
              <a:ext uri="{FF2B5EF4-FFF2-40B4-BE49-F238E27FC236}">
                <a16:creationId xmlns:a16="http://schemas.microsoft.com/office/drawing/2014/main" xmlns="" id="{E178DBE3-C2F4-41CD-B21B-32915C1686CD}"/>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12" name="Freeform 12">
            <a:extLst>
              <a:ext uri="{FF2B5EF4-FFF2-40B4-BE49-F238E27FC236}">
                <a16:creationId xmlns:a16="http://schemas.microsoft.com/office/drawing/2014/main" xmlns="" id="{39776166-C7DF-4BB5-A02E-A146639D3F44}"/>
              </a:ext>
            </a:extLst>
          </p:cNvPr>
          <p:cNvSpPr>
            <a:spLocks noEditPoints="1"/>
          </p:cNvSpPr>
          <p:nvPr userDrawn="1"/>
        </p:nvSpPr>
        <p:spPr bwMode="auto">
          <a:xfrm>
            <a:off x="479376" y="474075"/>
            <a:ext cx="508162" cy="508967"/>
          </a:xfrm>
          <a:custGeom>
            <a:avLst/>
            <a:gdLst>
              <a:gd name="T0" fmla="*/ 1433 w 2867"/>
              <a:gd name="T1" fmla="*/ 0 h 2867"/>
              <a:gd name="T2" fmla="*/ 0 w 2867"/>
              <a:gd name="T3" fmla="*/ 1433 h 2867"/>
              <a:gd name="T4" fmla="*/ 1433 w 2867"/>
              <a:gd name="T5" fmla="*/ 2867 h 2867"/>
              <a:gd name="T6" fmla="*/ 2867 w 2867"/>
              <a:gd name="T7" fmla="*/ 1433 h 2867"/>
              <a:gd name="T8" fmla="*/ 1433 w 2867"/>
              <a:gd name="T9" fmla="*/ 0 h 2867"/>
              <a:gd name="T10" fmla="*/ 1433 w 2867"/>
              <a:gd name="T11" fmla="*/ 2662 h 2867"/>
              <a:gd name="T12" fmla="*/ 205 w 2867"/>
              <a:gd name="T13" fmla="*/ 1433 h 2867"/>
              <a:gd name="T14" fmla="*/ 1433 w 2867"/>
              <a:gd name="T15" fmla="*/ 205 h 2867"/>
              <a:gd name="T16" fmla="*/ 2662 w 2867"/>
              <a:gd name="T17" fmla="*/ 1433 h 2867"/>
              <a:gd name="T18" fmla="*/ 1433 w 2867"/>
              <a:gd name="T19" fmla="*/ 2662 h 2867"/>
              <a:gd name="T20" fmla="*/ 2336 w 2867"/>
              <a:gd name="T21" fmla="*/ 2066 h 2867"/>
              <a:gd name="T22" fmla="*/ 523 w 2867"/>
              <a:gd name="T23" fmla="*/ 2066 h 2867"/>
              <a:gd name="T24" fmla="*/ 976 w 2867"/>
              <a:gd name="T25" fmla="*/ 1432 h 2867"/>
              <a:gd name="T26" fmla="*/ 1255 w 2867"/>
              <a:gd name="T27" fmla="*/ 1810 h 2867"/>
              <a:gd name="T28" fmla="*/ 1792 w 2867"/>
              <a:gd name="T29" fmla="*/ 1069 h 2867"/>
              <a:gd name="T30" fmla="*/ 2336 w 2867"/>
              <a:gd name="T31" fmla="*/ 2066 h 2867"/>
              <a:gd name="T32" fmla="*/ 704 w 2867"/>
              <a:gd name="T33" fmla="*/ 978 h 2867"/>
              <a:gd name="T34" fmla="*/ 886 w 2867"/>
              <a:gd name="T35" fmla="*/ 797 h 2867"/>
              <a:gd name="T36" fmla="*/ 1067 w 2867"/>
              <a:gd name="T37" fmla="*/ 978 h 2867"/>
              <a:gd name="T38" fmla="*/ 886 w 2867"/>
              <a:gd name="T39" fmla="*/ 1160 h 2867"/>
              <a:gd name="T40" fmla="*/ 704 w 2867"/>
              <a:gd name="T41" fmla="*/ 978 h 2867"/>
              <a:gd name="T42" fmla="*/ 704 w 2867"/>
              <a:gd name="T43" fmla="*/ 978 h 2867"/>
              <a:gd name="T44" fmla="*/ 704 w 2867"/>
              <a:gd name="T45" fmla="*/ 978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7" h="2867">
                <a:moveTo>
                  <a:pt x="1433" y="0"/>
                </a:moveTo>
                <a:cubicBezTo>
                  <a:pt x="643" y="0"/>
                  <a:pt x="0" y="643"/>
                  <a:pt x="0" y="1433"/>
                </a:cubicBezTo>
                <a:cubicBezTo>
                  <a:pt x="0" y="2224"/>
                  <a:pt x="643" y="2867"/>
                  <a:pt x="1433" y="2867"/>
                </a:cubicBezTo>
                <a:cubicBezTo>
                  <a:pt x="2224" y="2867"/>
                  <a:pt x="2867" y="2224"/>
                  <a:pt x="2867" y="1433"/>
                </a:cubicBezTo>
                <a:cubicBezTo>
                  <a:pt x="2867" y="643"/>
                  <a:pt x="2224" y="0"/>
                  <a:pt x="1433" y="0"/>
                </a:cubicBezTo>
                <a:close/>
                <a:moveTo>
                  <a:pt x="1433" y="2662"/>
                </a:moveTo>
                <a:cubicBezTo>
                  <a:pt x="756" y="2662"/>
                  <a:pt x="205" y="2111"/>
                  <a:pt x="205" y="1433"/>
                </a:cubicBezTo>
                <a:cubicBezTo>
                  <a:pt x="205" y="756"/>
                  <a:pt x="756" y="205"/>
                  <a:pt x="1433" y="205"/>
                </a:cubicBezTo>
                <a:cubicBezTo>
                  <a:pt x="2111" y="205"/>
                  <a:pt x="2662" y="756"/>
                  <a:pt x="2662" y="1433"/>
                </a:cubicBezTo>
                <a:cubicBezTo>
                  <a:pt x="2662" y="2111"/>
                  <a:pt x="2111" y="2662"/>
                  <a:pt x="1433" y="2662"/>
                </a:cubicBezTo>
                <a:close/>
                <a:moveTo>
                  <a:pt x="2336" y="2066"/>
                </a:moveTo>
                <a:cubicBezTo>
                  <a:pt x="523" y="2066"/>
                  <a:pt x="523" y="2066"/>
                  <a:pt x="523" y="2066"/>
                </a:cubicBezTo>
                <a:cubicBezTo>
                  <a:pt x="976" y="1432"/>
                  <a:pt x="976" y="1432"/>
                  <a:pt x="976" y="1432"/>
                </a:cubicBezTo>
                <a:cubicBezTo>
                  <a:pt x="1255" y="1810"/>
                  <a:pt x="1255" y="1810"/>
                  <a:pt x="1255" y="1810"/>
                </a:cubicBezTo>
                <a:cubicBezTo>
                  <a:pt x="1792" y="1069"/>
                  <a:pt x="1792" y="1069"/>
                  <a:pt x="1792" y="1069"/>
                </a:cubicBezTo>
                <a:lnTo>
                  <a:pt x="2336" y="2066"/>
                </a:lnTo>
                <a:close/>
                <a:moveTo>
                  <a:pt x="704" y="978"/>
                </a:moveTo>
                <a:cubicBezTo>
                  <a:pt x="704" y="878"/>
                  <a:pt x="786" y="797"/>
                  <a:pt x="886" y="797"/>
                </a:cubicBezTo>
                <a:cubicBezTo>
                  <a:pt x="986" y="797"/>
                  <a:pt x="1067" y="878"/>
                  <a:pt x="1067" y="978"/>
                </a:cubicBezTo>
                <a:cubicBezTo>
                  <a:pt x="1067" y="1079"/>
                  <a:pt x="986" y="1160"/>
                  <a:pt x="886" y="1160"/>
                </a:cubicBezTo>
                <a:cubicBezTo>
                  <a:pt x="786" y="1160"/>
                  <a:pt x="704" y="1079"/>
                  <a:pt x="704" y="978"/>
                </a:cubicBezTo>
                <a:close/>
                <a:moveTo>
                  <a:pt x="704" y="978"/>
                </a:moveTo>
                <a:cubicBezTo>
                  <a:pt x="704" y="978"/>
                  <a:pt x="704" y="978"/>
                  <a:pt x="704" y="97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方正兰亭黑简体" panose="02000000000000000000" pitchFamily="2" charset="-122"/>
            </a:endParaRPr>
          </a:p>
        </p:txBody>
      </p:sp>
      <p:sp>
        <p:nvSpPr>
          <p:cNvPr id="13" name="标题 1">
            <a:extLst>
              <a:ext uri="{FF2B5EF4-FFF2-40B4-BE49-F238E27FC236}">
                <a16:creationId xmlns:a16="http://schemas.microsoft.com/office/drawing/2014/main" xmlns="" id="{DBA843E6-2036-4E0C-85ED-E8F67BDFA099}"/>
              </a:ext>
            </a:extLst>
          </p:cNvPr>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solidFill>
                  <a:schemeClr val="tx1"/>
                </a:solidFill>
              </a:defRPr>
            </a:lvl1pPr>
          </a:lstStyle>
          <a:p>
            <a:pPr lvl="0"/>
            <a:r>
              <a:rPr lang="en-US" altLang="zh-CN" dirty="0"/>
              <a:t>Title</a:t>
            </a:r>
            <a:endParaRPr lang="zh-CN" altLang="en-US" dirty="0"/>
          </a:p>
        </p:txBody>
      </p:sp>
    </p:spTree>
    <p:extLst>
      <p:ext uri="{BB962C8B-B14F-4D97-AF65-F5344CB8AC3E}">
        <p14:creationId xmlns:p14="http://schemas.microsoft.com/office/powerpoint/2010/main" val="33898039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9#全白背景">
    <p:spTree>
      <p:nvGrpSpPr>
        <p:cNvPr id="1" name=""/>
        <p:cNvGrpSpPr/>
        <p:nvPr/>
      </p:nvGrpSpPr>
      <p:grpSpPr>
        <a:xfrm>
          <a:off x="0" y="0"/>
          <a:ext cx="0" cy="0"/>
          <a:chOff x="0" y="0"/>
          <a:chExt cx="0" cy="0"/>
        </a:xfrm>
      </p:grpSpPr>
      <p:grpSp>
        <p:nvGrpSpPr>
          <p:cNvPr id="2" name="组合 1"/>
          <p:cNvGrpSpPr/>
          <p:nvPr/>
        </p:nvGrpSpPr>
        <p:grpSpPr>
          <a:xfrm>
            <a:off x="12162528" y="4653136"/>
            <a:ext cx="638734" cy="1729234"/>
            <a:chOff x="12162528" y="4653136"/>
            <a:chExt cx="638734" cy="1729234"/>
          </a:xfrm>
        </p:grpSpPr>
        <p:sp>
          <p:nvSpPr>
            <p:cNvPr id="3" name="矩形 2">
              <a:extLst>
                <a:ext uri="{FF2B5EF4-FFF2-40B4-BE49-F238E27FC236}">
                  <a16:creationId xmlns:a16="http://schemas.microsoft.com/office/drawing/2014/main" xmlns="" id="{32AEB80E-D574-4C1A-9EB9-3369A2BB96C5}"/>
                </a:ext>
              </a:extLst>
            </p:cNvPr>
            <p:cNvSpPr/>
            <p:nvPr/>
          </p:nvSpPr>
          <p:spPr>
            <a:xfrm>
              <a:off x="12212029" y="4653136"/>
              <a:ext cx="539729"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4" name="矩形 3">
              <a:extLst>
                <a:ext uri="{FF2B5EF4-FFF2-40B4-BE49-F238E27FC236}">
                  <a16:creationId xmlns:a16="http://schemas.microsoft.com/office/drawing/2014/main" xmlns="" id="{E94F5345-F49B-42D0-B35C-CA4FB19A3DA6}"/>
                </a:ext>
              </a:extLst>
            </p:cNvPr>
            <p:cNvSpPr/>
            <p:nvPr/>
          </p:nvSpPr>
          <p:spPr>
            <a:xfrm>
              <a:off x="12212029" y="4941964"/>
              <a:ext cx="539729" cy="288000"/>
            </a:xfrm>
            <a:prstGeom prst="rect">
              <a:avLst/>
            </a:prstGeom>
            <a:solidFill>
              <a:srgbClr val="A6D2FF"/>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5" name="矩形 4">
              <a:extLst>
                <a:ext uri="{FF2B5EF4-FFF2-40B4-BE49-F238E27FC236}">
                  <a16:creationId xmlns:a16="http://schemas.microsoft.com/office/drawing/2014/main" xmlns="" id="{BA62EB75-581F-4CD2-92A6-87BDFE3BDBC3}"/>
                </a:ext>
              </a:extLst>
            </p:cNvPr>
            <p:cNvSpPr/>
            <p:nvPr/>
          </p:nvSpPr>
          <p:spPr>
            <a:xfrm>
              <a:off x="12212029" y="5230066"/>
              <a:ext cx="539729" cy="288000"/>
            </a:xfrm>
            <a:prstGeom prst="rect">
              <a:avLst/>
            </a:prstGeom>
            <a:solidFill>
              <a:srgbClr val="D8D8D8"/>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6" name="矩形 5">
              <a:extLst>
                <a:ext uri="{FF2B5EF4-FFF2-40B4-BE49-F238E27FC236}">
                  <a16:creationId xmlns:a16="http://schemas.microsoft.com/office/drawing/2014/main" xmlns="" id="{947DE7E3-EC9F-4331-B252-7BCE51B7F0DA}"/>
                </a:ext>
              </a:extLst>
            </p:cNvPr>
            <p:cNvSpPr/>
            <p:nvPr/>
          </p:nvSpPr>
          <p:spPr>
            <a:xfrm>
              <a:off x="12212029" y="5518168"/>
              <a:ext cx="539729" cy="288000"/>
            </a:xfrm>
            <a:prstGeom prst="rect">
              <a:avLst/>
            </a:prstGeom>
            <a:solidFill>
              <a:schemeClr val="accent2">
                <a:lumMod val="100000"/>
              </a:schemeClr>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7" name="矩形 6">
              <a:extLst>
                <a:ext uri="{FF2B5EF4-FFF2-40B4-BE49-F238E27FC236}">
                  <a16:creationId xmlns:a16="http://schemas.microsoft.com/office/drawing/2014/main" xmlns="" id="{BE210CD8-3823-4C2E-B3EA-E42C40CFB29F}"/>
                </a:ext>
              </a:extLst>
            </p:cNvPr>
            <p:cNvSpPr/>
            <p:nvPr/>
          </p:nvSpPr>
          <p:spPr>
            <a:xfrm>
              <a:off x="12212029" y="5806270"/>
              <a:ext cx="539729" cy="288000"/>
            </a:xfrm>
            <a:prstGeom prst="rect">
              <a:avLst/>
            </a:prstGeom>
            <a:solidFill>
              <a:srgbClr val="FFFFCC"/>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8" name="矩形 7">
              <a:extLst>
                <a:ext uri="{FF2B5EF4-FFF2-40B4-BE49-F238E27FC236}">
                  <a16:creationId xmlns:a16="http://schemas.microsoft.com/office/drawing/2014/main" xmlns="" id="{BE8A406D-0F03-42D8-9159-77B9DE9EB30E}"/>
                </a:ext>
              </a:extLst>
            </p:cNvPr>
            <p:cNvSpPr/>
            <p:nvPr/>
          </p:nvSpPr>
          <p:spPr>
            <a:xfrm>
              <a:off x="12212029" y="6094370"/>
              <a:ext cx="539729" cy="288000"/>
            </a:xfrm>
            <a:prstGeom prst="rect">
              <a:avLst/>
            </a:prstGeom>
            <a:solidFill>
              <a:schemeClr val="accent6"/>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9" name="文本框 8">
              <a:extLst>
                <a:ext uri="{FF2B5EF4-FFF2-40B4-BE49-F238E27FC236}">
                  <a16:creationId xmlns:a16="http://schemas.microsoft.com/office/drawing/2014/main" xmlns="" id="{98A3A11A-AB61-497E-B3AE-12E999A6BBBA}"/>
                </a:ext>
              </a:extLst>
            </p:cNvPr>
            <p:cNvSpPr txBox="1"/>
            <p:nvPr/>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10" name="文本框 9">
              <a:extLst>
                <a:ext uri="{FF2B5EF4-FFF2-40B4-BE49-F238E27FC236}">
                  <a16:creationId xmlns:a16="http://schemas.microsoft.com/office/drawing/2014/main" xmlns="" id="{CF824ACE-31EE-452D-A81D-32E189AFE158}"/>
                </a:ext>
              </a:extLst>
            </p:cNvPr>
            <p:cNvSpPr txBox="1"/>
            <p:nvPr/>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表格边框</a:t>
              </a:r>
            </a:p>
          </p:txBody>
        </p:sp>
        <p:sp>
          <p:nvSpPr>
            <p:cNvPr id="11" name="文本框 10">
              <a:extLst>
                <a:ext uri="{FF2B5EF4-FFF2-40B4-BE49-F238E27FC236}">
                  <a16:creationId xmlns:a16="http://schemas.microsoft.com/office/drawing/2014/main" xmlns="" id="{7399143C-FDAD-45F1-BC44-030BD92ABA98}"/>
                </a:ext>
              </a:extLst>
            </p:cNvPr>
            <p:cNvSpPr txBox="1"/>
            <p:nvPr/>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12" name="文本框 11">
              <a:extLst>
                <a:ext uri="{FF2B5EF4-FFF2-40B4-BE49-F238E27FC236}">
                  <a16:creationId xmlns:a16="http://schemas.microsoft.com/office/drawing/2014/main" xmlns="" id="{308D80BD-0AC4-4D30-BDF8-F241047905A7}"/>
                </a:ext>
              </a:extLst>
            </p:cNvPr>
            <p:cNvSpPr txBox="1"/>
            <p:nvPr/>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华为红</a:t>
              </a:r>
            </a:p>
          </p:txBody>
        </p:sp>
        <p:sp>
          <p:nvSpPr>
            <p:cNvPr id="13" name="文本框 12">
              <a:extLst>
                <a:ext uri="{FF2B5EF4-FFF2-40B4-BE49-F238E27FC236}">
                  <a16:creationId xmlns:a16="http://schemas.microsoft.com/office/drawing/2014/main" xmlns="" id="{B9CBC549-23CA-4012-B493-FF768D1829F1}"/>
                </a:ext>
              </a:extLst>
            </p:cNvPr>
            <p:cNvSpPr txBox="1"/>
            <p:nvPr/>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文字底色</a:t>
              </a:r>
            </a:p>
          </p:txBody>
        </p:sp>
        <p:sp>
          <p:nvSpPr>
            <p:cNvPr id="14" name="文本框 13">
              <a:extLst>
                <a:ext uri="{FF2B5EF4-FFF2-40B4-BE49-F238E27FC236}">
                  <a16:creationId xmlns:a16="http://schemas.microsoft.com/office/drawing/2014/main" xmlns="" id="{DA49D1AE-05B4-4A19-9F6F-8B89D09C41DD}"/>
                </a:ext>
              </a:extLst>
            </p:cNvPr>
            <p:cNvSpPr txBox="1"/>
            <p:nvPr/>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文字边框</a:t>
              </a:r>
            </a:p>
          </p:txBody>
        </p:sp>
      </p:grpSp>
      <p:grpSp>
        <p:nvGrpSpPr>
          <p:cNvPr id="15" name="组合 14">
            <a:extLst>
              <a:ext uri="{FF2B5EF4-FFF2-40B4-BE49-F238E27FC236}">
                <a16:creationId xmlns:a16="http://schemas.microsoft.com/office/drawing/2014/main" xmlns="" id="{EF77FC49-AD3E-47E0-BC1A-86834D77510A}"/>
              </a:ext>
            </a:extLst>
          </p:cNvPr>
          <p:cNvGrpSpPr/>
          <p:nvPr userDrawn="1"/>
        </p:nvGrpSpPr>
        <p:grpSpPr>
          <a:xfrm>
            <a:off x="12162528" y="4653136"/>
            <a:ext cx="638734" cy="1729234"/>
            <a:chOff x="12162528" y="4653136"/>
            <a:chExt cx="638734" cy="1729234"/>
          </a:xfrm>
        </p:grpSpPr>
        <p:sp>
          <p:nvSpPr>
            <p:cNvPr id="16" name="矩形 15">
              <a:extLst>
                <a:ext uri="{FF2B5EF4-FFF2-40B4-BE49-F238E27FC236}">
                  <a16:creationId xmlns:a16="http://schemas.microsoft.com/office/drawing/2014/main" xmlns="" id="{6AF3D7B9-C98D-4658-89DF-BFEBD8B3BE4A}"/>
                </a:ext>
              </a:extLst>
            </p:cNvPr>
            <p:cNvSpPr/>
            <p:nvPr userDrawn="1"/>
          </p:nvSpPr>
          <p:spPr>
            <a:xfrm>
              <a:off x="12212029" y="4653136"/>
              <a:ext cx="539729"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17" name="矩形 16">
              <a:extLst>
                <a:ext uri="{FF2B5EF4-FFF2-40B4-BE49-F238E27FC236}">
                  <a16:creationId xmlns:a16="http://schemas.microsoft.com/office/drawing/2014/main" xmlns="" id="{E224A3F7-2FD9-4EE2-B6B4-DEE68BF1077D}"/>
                </a:ext>
              </a:extLst>
            </p:cNvPr>
            <p:cNvSpPr/>
            <p:nvPr userDrawn="1"/>
          </p:nvSpPr>
          <p:spPr>
            <a:xfrm>
              <a:off x="12212029" y="4941964"/>
              <a:ext cx="539729" cy="288000"/>
            </a:xfrm>
            <a:prstGeom prst="rect">
              <a:avLst/>
            </a:prstGeom>
            <a:solidFill>
              <a:srgbClr val="A6D2FF"/>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18" name="矩形 17">
              <a:extLst>
                <a:ext uri="{FF2B5EF4-FFF2-40B4-BE49-F238E27FC236}">
                  <a16:creationId xmlns:a16="http://schemas.microsoft.com/office/drawing/2014/main" xmlns="" id="{9B7634F4-0D38-460D-8F6B-51F840DD6E5C}"/>
                </a:ext>
              </a:extLst>
            </p:cNvPr>
            <p:cNvSpPr/>
            <p:nvPr userDrawn="1"/>
          </p:nvSpPr>
          <p:spPr>
            <a:xfrm>
              <a:off x="12212029" y="5230066"/>
              <a:ext cx="539729" cy="288000"/>
            </a:xfrm>
            <a:prstGeom prst="rect">
              <a:avLst/>
            </a:prstGeom>
            <a:solidFill>
              <a:srgbClr val="D8D8D8"/>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19" name="矩形 18">
              <a:extLst>
                <a:ext uri="{FF2B5EF4-FFF2-40B4-BE49-F238E27FC236}">
                  <a16:creationId xmlns:a16="http://schemas.microsoft.com/office/drawing/2014/main" xmlns="" id="{DA0133E8-BAD3-4DFA-A178-BBDB3090C430}"/>
                </a:ext>
              </a:extLst>
            </p:cNvPr>
            <p:cNvSpPr/>
            <p:nvPr userDrawn="1"/>
          </p:nvSpPr>
          <p:spPr>
            <a:xfrm>
              <a:off x="12212029" y="5518168"/>
              <a:ext cx="539729" cy="288000"/>
            </a:xfrm>
            <a:prstGeom prst="rect">
              <a:avLst/>
            </a:prstGeom>
            <a:solidFill>
              <a:srgbClr val="C00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20" name="矩形 19">
              <a:extLst>
                <a:ext uri="{FF2B5EF4-FFF2-40B4-BE49-F238E27FC236}">
                  <a16:creationId xmlns:a16="http://schemas.microsoft.com/office/drawing/2014/main" xmlns="" id="{A6257880-ACA4-4CB0-A2DA-B8A95474C710}"/>
                </a:ext>
              </a:extLst>
            </p:cNvPr>
            <p:cNvSpPr/>
            <p:nvPr userDrawn="1"/>
          </p:nvSpPr>
          <p:spPr>
            <a:xfrm>
              <a:off x="12212029" y="5806270"/>
              <a:ext cx="539729" cy="288000"/>
            </a:xfrm>
            <a:prstGeom prst="rect">
              <a:avLst/>
            </a:prstGeom>
            <a:solidFill>
              <a:srgbClr val="FFFFCC"/>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21" name="矩形 20">
              <a:extLst>
                <a:ext uri="{FF2B5EF4-FFF2-40B4-BE49-F238E27FC236}">
                  <a16:creationId xmlns:a16="http://schemas.microsoft.com/office/drawing/2014/main" xmlns="" id="{C941CDE8-18B0-4D33-B091-C0BB7CC7CF33}"/>
                </a:ext>
              </a:extLst>
            </p:cNvPr>
            <p:cNvSpPr/>
            <p:nvPr userDrawn="1"/>
          </p:nvSpPr>
          <p:spPr>
            <a:xfrm>
              <a:off x="12212029" y="6094370"/>
              <a:ext cx="539729" cy="288000"/>
            </a:xfrm>
            <a:prstGeom prst="rect">
              <a:avLst/>
            </a:prstGeom>
            <a:solidFill>
              <a:srgbClr val="FFC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22" name="文本框 21">
              <a:extLst>
                <a:ext uri="{FF2B5EF4-FFF2-40B4-BE49-F238E27FC236}">
                  <a16:creationId xmlns:a16="http://schemas.microsoft.com/office/drawing/2014/main" xmlns="" id="{BBC825CB-359B-4FF7-81FB-3E7CBD4BA534}"/>
                </a:ext>
              </a:extLst>
            </p:cNvPr>
            <p:cNvSpPr txBox="1"/>
            <p:nvPr userDrawn="1"/>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23" name="文本框 22">
              <a:extLst>
                <a:ext uri="{FF2B5EF4-FFF2-40B4-BE49-F238E27FC236}">
                  <a16:creationId xmlns:a16="http://schemas.microsoft.com/office/drawing/2014/main" xmlns="" id="{2CE983A1-3157-42F4-AAD7-2B857E4DF45B}"/>
                </a:ext>
              </a:extLst>
            </p:cNvPr>
            <p:cNvSpPr txBox="1"/>
            <p:nvPr userDrawn="1"/>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表格边框</a:t>
              </a:r>
            </a:p>
          </p:txBody>
        </p:sp>
        <p:sp>
          <p:nvSpPr>
            <p:cNvPr id="24" name="文本框 23">
              <a:extLst>
                <a:ext uri="{FF2B5EF4-FFF2-40B4-BE49-F238E27FC236}">
                  <a16:creationId xmlns:a16="http://schemas.microsoft.com/office/drawing/2014/main" xmlns="" id="{9315B069-3A35-492D-9DF1-9E42FDCFBA55}"/>
                </a:ext>
              </a:extLst>
            </p:cNvPr>
            <p:cNvSpPr txBox="1"/>
            <p:nvPr userDrawn="1"/>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25" name="文本框 24">
              <a:extLst>
                <a:ext uri="{FF2B5EF4-FFF2-40B4-BE49-F238E27FC236}">
                  <a16:creationId xmlns:a16="http://schemas.microsoft.com/office/drawing/2014/main" xmlns="" id="{8FD31C9F-77CE-4750-BE07-0DC78B4E33DA}"/>
                </a:ext>
              </a:extLst>
            </p:cNvPr>
            <p:cNvSpPr txBox="1"/>
            <p:nvPr userDrawn="1"/>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华为红</a:t>
              </a:r>
            </a:p>
          </p:txBody>
        </p:sp>
        <p:sp>
          <p:nvSpPr>
            <p:cNvPr id="26" name="文本框 25">
              <a:extLst>
                <a:ext uri="{FF2B5EF4-FFF2-40B4-BE49-F238E27FC236}">
                  <a16:creationId xmlns:a16="http://schemas.microsoft.com/office/drawing/2014/main" xmlns="" id="{ED2CB886-EEDB-4E8C-84F5-7F44E004FCAC}"/>
                </a:ext>
              </a:extLst>
            </p:cNvPr>
            <p:cNvSpPr txBox="1"/>
            <p:nvPr userDrawn="1"/>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文字底色</a:t>
              </a:r>
            </a:p>
          </p:txBody>
        </p:sp>
        <p:sp>
          <p:nvSpPr>
            <p:cNvPr id="27" name="文本框 26">
              <a:extLst>
                <a:ext uri="{FF2B5EF4-FFF2-40B4-BE49-F238E27FC236}">
                  <a16:creationId xmlns:a16="http://schemas.microsoft.com/office/drawing/2014/main" xmlns="" id="{57D8B099-9613-4A52-BAE5-9E6682712E9C}"/>
                </a:ext>
              </a:extLst>
            </p:cNvPr>
            <p:cNvSpPr txBox="1"/>
            <p:nvPr userDrawn="1"/>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文字边框</a:t>
              </a:r>
            </a:p>
          </p:txBody>
        </p:sp>
      </p:grpSp>
    </p:spTree>
    <p:extLst>
      <p:ext uri="{BB962C8B-B14F-4D97-AF65-F5344CB8AC3E}">
        <p14:creationId xmlns:p14="http://schemas.microsoft.com/office/powerpoint/2010/main" val="31654401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8" name="Rectangle 54">
            <a:extLst>
              <a:ext uri="{FF2B5EF4-FFF2-40B4-BE49-F238E27FC236}">
                <a16:creationId xmlns:a16="http://schemas.microsoft.com/office/drawing/2014/main" xmlns="" id="{9C11C690-93F7-4E25-AFBF-41DD94DBBDC2}"/>
              </a:ext>
            </a:extLst>
          </p:cNvPr>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sp>
        <p:nvSpPr>
          <p:cNvPr id="37" name="Rectangle 69">
            <a:extLst>
              <a:ext uri="{FF2B5EF4-FFF2-40B4-BE49-F238E27FC236}">
                <a16:creationId xmlns:a16="http://schemas.microsoft.com/office/drawing/2014/main" xmlns="" id="{3F09C70C-837A-40C0-80AB-167981BAF3B1}"/>
              </a:ext>
            </a:extLst>
          </p:cNvPr>
          <p:cNvSpPr>
            <a:spLocks noChangeArrowheads="1"/>
          </p:cNvSpPr>
          <p:nvPr userDrawn="1"/>
        </p:nvSpPr>
        <p:spPr bwMode="auto">
          <a:xfrm>
            <a:off x="119336" y="6500581"/>
            <a:ext cx="742054"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Page</a:t>
            </a: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 </a:t>
            </a:r>
            <a:fld id="{2F2CF7F5-F178-4429-B6CA-28062DF31937}" type="slidenum">
              <a:rPr lang="en-US" altLang="zh-CN" sz="1200" smtClean="0">
                <a:latin typeface="Huawei Sans" panose="020C0503030203020204" pitchFamily="34" charset="0"/>
                <a:ea typeface="方正兰亭黑简体" panose="02000000000000000000" pitchFamily="2" charset="-122"/>
                <a:cs typeface="Huawei Sans" panose="020C0503030203020204" pitchFamily="34" charset="0"/>
              </a:rPr>
              <a:pPr defTabSz="801668" eaLnBrk="0" fontAlgn="base" hangingPunct="0">
                <a:defRPr/>
              </a:pPr>
              <a:t>‹#›</a:t>
            </a:fld>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7" name="Rectangle 6"/>
          <p:cNvSpPr>
            <a:spLocks noGrp="1" noChangeArrowheads="1"/>
          </p:cNvSpPr>
          <p:nvPr>
            <p:ph type="title"/>
          </p:nvPr>
        </p:nvSpPr>
        <p:spPr bwMode="auto">
          <a:xfrm>
            <a:off x="869611" y="260649"/>
            <a:ext cx="10323183" cy="868363"/>
          </a:xfrm>
          <a:prstGeom prst="rect">
            <a:avLst/>
          </a:prstGeom>
          <a:noFill/>
          <a:ln w="9525">
            <a:noFill/>
            <a:miter lim="800000"/>
            <a:headEnd/>
            <a:tailEnd/>
          </a:ln>
        </p:spPr>
        <p:txBody>
          <a:bodyPr vert="horz" wrap="square" lIns="80128" tIns="40064" rIns="80128" bIns="40064" numCol="1" anchor="ctr" anchorCtr="0" compatLnSpc="1">
            <a:prstTxWarp prst="textNoShape">
              <a:avLst/>
            </a:prstTxWarp>
          </a:bodyPr>
          <a:lstStyle/>
          <a:p>
            <a:pPr lvl="0"/>
            <a:r>
              <a:rPr lang="en-US" altLang="zh-CN"/>
              <a:t>Click to</a:t>
            </a:r>
            <a:r>
              <a:rPr lang="zh-CN" altLang="en-US"/>
              <a:t> </a:t>
            </a:r>
            <a:r>
              <a:rPr lang="en-US" altLang="zh-CN"/>
              <a:t>Edit</a:t>
            </a:r>
            <a:endParaRPr lang="zh-CN" altLang="en-US" dirty="0"/>
          </a:p>
        </p:txBody>
      </p:sp>
      <p:sp>
        <p:nvSpPr>
          <p:cNvPr id="8" name="Rectangle 57"/>
          <p:cNvSpPr>
            <a:spLocks noGrp="1" noChangeArrowheads="1"/>
          </p:cNvSpPr>
          <p:nvPr>
            <p:ph type="body" idx="1"/>
          </p:nvPr>
        </p:nvSpPr>
        <p:spPr bwMode="auto">
          <a:xfrm>
            <a:off x="466221" y="1248074"/>
            <a:ext cx="11279865" cy="4195763"/>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pic>
        <p:nvPicPr>
          <p:cNvPr id="11" name="图片 10"/>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10670660" y="6504032"/>
            <a:ext cx="1248712" cy="273343"/>
          </a:xfrm>
          <a:prstGeom prst="rect">
            <a:avLst/>
          </a:prstGeom>
        </p:spPr>
      </p:pic>
      <p:sp>
        <p:nvSpPr>
          <p:cNvPr id="24" name="矩形 23">
            <a:extLst>
              <a:ext uri="{FF2B5EF4-FFF2-40B4-BE49-F238E27FC236}">
                <a16:creationId xmlns:a16="http://schemas.microsoft.com/office/drawing/2014/main" xmlns="" id="{32AEB80E-D574-4C1A-9EB9-3369A2BB96C5}"/>
              </a:ext>
            </a:extLst>
          </p:cNvPr>
          <p:cNvSpPr/>
          <p:nvPr/>
        </p:nvSpPr>
        <p:spPr>
          <a:xfrm>
            <a:off x="12246898" y="3916624"/>
            <a:ext cx="919908"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5" name="矩形 24">
            <a:extLst>
              <a:ext uri="{FF2B5EF4-FFF2-40B4-BE49-F238E27FC236}">
                <a16:creationId xmlns:a16="http://schemas.microsoft.com/office/drawing/2014/main" xmlns="" id="{E94F5345-F49B-42D0-B35C-CA4FB19A3DA6}"/>
              </a:ext>
            </a:extLst>
          </p:cNvPr>
          <p:cNvSpPr/>
          <p:nvPr/>
        </p:nvSpPr>
        <p:spPr>
          <a:xfrm>
            <a:off x="12246898" y="4205452"/>
            <a:ext cx="919908" cy="288000"/>
          </a:xfrm>
          <a:prstGeom prst="rect">
            <a:avLst/>
          </a:prstGeom>
          <a:solidFill>
            <a:srgbClr val="99DFF9"/>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6" name="矩形 25">
            <a:extLst>
              <a:ext uri="{FF2B5EF4-FFF2-40B4-BE49-F238E27FC236}">
                <a16:creationId xmlns:a16="http://schemas.microsoft.com/office/drawing/2014/main" xmlns="" id="{BA62EB75-581F-4CD2-92A6-87BDFE3BDBC3}"/>
              </a:ext>
            </a:extLst>
          </p:cNvPr>
          <p:cNvSpPr/>
          <p:nvPr/>
        </p:nvSpPr>
        <p:spPr>
          <a:xfrm>
            <a:off x="12246898" y="4493554"/>
            <a:ext cx="919908" cy="288000"/>
          </a:xfrm>
          <a:prstGeom prst="rect">
            <a:avLst/>
          </a:prstGeom>
          <a:solidFill>
            <a:srgbClr val="D9D9D9"/>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7" name="矩形 26">
            <a:extLst>
              <a:ext uri="{FF2B5EF4-FFF2-40B4-BE49-F238E27FC236}">
                <a16:creationId xmlns:a16="http://schemas.microsoft.com/office/drawing/2014/main" xmlns="" id="{947DE7E3-EC9F-4331-B252-7BCE51B7F0DA}"/>
              </a:ext>
            </a:extLst>
          </p:cNvPr>
          <p:cNvSpPr/>
          <p:nvPr/>
        </p:nvSpPr>
        <p:spPr>
          <a:xfrm>
            <a:off x="12246898" y="4781656"/>
            <a:ext cx="919908" cy="288000"/>
          </a:xfrm>
          <a:prstGeom prst="rect">
            <a:avLst/>
          </a:prstGeom>
          <a:solidFill>
            <a:schemeClr val="accent2">
              <a:lumMod val="100000"/>
            </a:schemeClr>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8" name="矩形 27">
            <a:extLst>
              <a:ext uri="{FF2B5EF4-FFF2-40B4-BE49-F238E27FC236}">
                <a16:creationId xmlns:a16="http://schemas.microsoft.com/office/drawing/2014/main" xmlns="" id="{BE210CD8-3823-4C2E-B3EA-E42C40CFB29F}"/>
              </a:ext>
            </a:extLst>
          </p:cNvPr>
          <p:cNvSpPr/>
          <p:nvPr/>
        </p:nvSpPr>
        <p:spPr>
          <a:xfrm>
            <a:off x="12246898" y="5069758"/>
            <a:ext cx="919908" cy="288000"/>
          </a:xfrm>
          <a:prstGeom prst="rect">
            <a:avLst/>
          </a:prstGeom>
          <a:solidFill>
            <a:srgbClr val="F4FBFE"/>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9" name="文本框 28">
            <a:extLst>
              <a:ext uri="{FF2B5EF4-FFF2-40B4-BE49-F238E27FC236}">
                <a16:creationId xmlns:a16="http://schemas.microsoft.com/office/drawing/2014/main" xmlns="" id="{98A3A11A-AB61-497E-B3AE-12E999A6BBBA}"/>
              </a:ext>
            </a:extLst>
          </p:cNvPr>
          <p:cNvSpPr txBox="1"/>
          <p:nvPr/>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30" name="文本框 29">
            <a:extLst>
              <a:ext uri="{FF2B5EF4-FFF2-40B4-BE49-F238E27FC236}">
                <a16:creationId xmlns:a16="http://schemas.microsoft.com/office/drawing/2014/main" xmlns="" id="{CF824ACE-31EE-452D-A81D-32E189AFE158}"/>
              </a:ext>
            </a:extLst>
          </p:cNvPr>
          <p:cNvSpPr txBox="1"/>
          <p:nvPr/>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a:t>
            </a:r>
            <a:r>
              <a:rPr lang="en-US" altLang="zh-CN" sz="900" dirty="0">
                <a:latin typeface="+mn-lt"/>
                <a:ea typeface="+mn-ea"/>
              </a:rPr>
              <a:t>/</a:t>
            </a:r>
            <a:r>
              <a:rPr lang="zh-CN" altLang="en-US" sz="900" dirty="0">
                <a:latin typeface="+mn-lt"/>
                <a:ea typeface="+mn-ea"/>
              </a:rPr>
              <a:t>文字边框</a:t>
            </a:r>
          </a:p>
        </p:txBody>
      </p:sp>
      <p:sp>
        <p:nvSpPr>
          <p:cNvPr id="31" name="文本框 30">
            <a:extLst>
              <a:ext uri="{FF2B5EF4-FFF2-40B4-BE49-F238E27FC236}">
                <a16:creationId xmlns:a16="http://schemas.microsoft.com/office/drawing/2014/main" xmlns="" id="{7399143C-FDAD-45F1-BC44-030BD92ABA98}"/>
              </a:ext>
            </a:extLst>
          </p:cNvPr>
          <p:cNvSpPr txBox="1"/>
          <p:nvPr/>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32" name="文本框 31">
            <a:extLst>
              <a:ext uri="{FF2B5EF4-FFF2-40B4-BE49-F238E27FC236}">
                <a16:creationId xmlns:a16="http://schemas.microsoft.com/office/drawing/2014/main" xmlns="" id="{308D80BD-0AC4-4D30-BDF8-F241047905A7}"/>
              </a:ext>
            </a:extLst>
          </p:cNvPr>
          <p:cNvSpPr txBox="1"/>
          <p:nvPr/>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红</a:t>
            </a:r>
          </a:p>
        </p:txBody>
      </p:sp>
      <p:sp>
        <p:nvSpPr>
          <p:cNvPr id="33" name="文本框 32">
            <a:extLst>
              <a:ext uri="{FF2B5EF4-FFF2-40B4-BE49-F238E27FC236}">
                <a16:creationId xmlns:a16="http://schemas.microsoft.com/office/drawing/2014/main" xmlns="" id="{B9CBC549-23CA-4012-B493-FF768D1829F1}"/>
              </a:ext>
            </a:extLst>
          </p:cNvPr>
          <p:cNvSpPr txBox="1"/>
          <p:nvPr/>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a:t>
            </a:r>
            <a:r>
              <a:rPr lang="en-US" altLang="zh-CN" sz="900" dirty="0">
                <a:latin typeface="+mn-lt"/>
                <a:ea typeface="+mn-ea"/>
              </a:rPr>
              <a:t>/</a:t>
            </a:r>
            <a:r>
              <a:rPr lang="zh-CN" altLang="en-US" sz="900" dirty="0">
                <a:latin typeface="+mn-lt"/>
                <a:ea typeface="+mn-ea"/>
              </a:rPr>
              <a:t>文字底色</a:t>
            </a:r>
          </a:p>
        </p:txBody>
      </p:sp>
      <p:sp>
        <p:nvSpPr>
          <p:cNvPr id="34" name="矩形 33">
            <a:extLst>
              <a:ext uri="{FF2B5EF4-FFF2-40B4-BE49-F238E27FC236}">
                <a16:creationId xmlns:a16="http://schemas.microsoft.com/office/drawing/2014/main" xmlns="" id="{BE210CD8-3823-4C2E-B3EA-E42C40CFB29F}"/>
              </a:ext>
            </a:extLst>
          </p:cNvPr>
          <p:cNvSpPr/>
          <p:nvPr/>
        </p:nvSpPr>
        <p:spPr>
          <a:xfrm>
            <a:off x="12246898" y="5485453"/>
            <a:ext cx="461833" cy="288000"/>
          </a:xfrm>
          <a:prstGeom prst="rect">
            <a:avLst/>
          </a:prstGeom>
          <a:solidFill>
            <a:srgbClr val="FFF2CC"/>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35" name="矩形 34">
            <a:extLst>
              <a:ext uri="{FF2B5EF4-FFF2-40B4-BE49-F238E27FC236}">
                <a16:creationId xmlns:a16="http://schemas.microsoft.com/office/drawing/2014/main" xmlns="" id="{BE210CD8-3823-4C2E-B3EA-E42C40CFB29F}"/>
              </a:ext>
            </a:extLst>
          </p:cNvPr>
          <p:cNvSpPr/>
          <p:nvPr/>
        </p:nvSpPr>
        <p:spPr>
          <a:xfrm>
            <a:off x="12708730" y="5485453"/>
            <a:ext cx="458075" cy="288000"/>
          </a:xfrm>
          <a:prstGeom prst="rect">
            <a:avLst/>
          </a:prstGeom>
          <a:solidFill>
            <a:srgbClr val="FFD17D"/>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36" name="文本框 35">
            <a:extLst>
              <a:ext uri="{FF2B5EF4-FFF2-40B4-BE49-F238E27FC236}">
                <a16:creationId xmlns:a16="http://schemas.microsoft.com/office/drawing/2014/main" xmlns="" id="{B9CBC549-23CA-4012-B493-FF768D1829F1}"/>
              </a:ext>
            </a:extLst>
          </p:cNvPr>
          <p:cNvSpPr txBox="1"/>
          <p:nvPr/>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备用</a:t>
            </a:r>
          </a:p>
        </p:txBody>
      </p:sp>
      <p:sp>
        <p:nvSpPr>
          <p:cNvPr id="20" name="矩形 19">
            <a:extLst>
              <a:ext uri="{FF2B5EF4-FFF2-40B4-BE49-F238E27FC236}">
                <a16:creationId xmlns:a16="http://schemas.microsoft.com/office/drawing/2014/main" xmlns="" id="{947DE7E3-EC9F-4331-B252-7BCE51B7F0DA}"/>
              </a:ext>
            </a:extLst>
          </p:cNvPr>
          <p:cNvSpPr/>
          <p:nvPr/>
        </p:nvSpPr>
        <p:spPr>
          <a:xfrm>
            <a:off x="12246898" y="5773453"/>
            <a:ext cx="919908" cy="288000"/>
          </a:xfrm>
          <a:prstGeom prst="rect">
            <a:avLst/>
          </a:prstGeom>
          <a:solidFill>
            <a:schemeClr val="accent3"/>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2" name="文本框 21">
            <a:extLst>
              <a:ext uri="{FF2B5EF4-FFF2-40B4-BE49-F238E27FC236}">
                <a16:creationId xmlns:a16="http://schemas.microsoft.com/office/drawing/2014/main" xmlns="" id="{308D80BD-0AC4-4D30-BDF8-F241047905A7}"/>
              </a:ext>
            </a:extLst>
          </p:cNvPr>
          <p:cNvSpPr txBox="1"/>
          <p:nvPr/>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绿</a:t>
            </a:r>
          </a:p>
        </p:txBody>
      </p:sp>
      <p:pic>
        <p:nvPicPr>
          <p:cNvPr id="23" name="图片 22">
            <a:extLst>
              <a:ext uri="{FF2B5EF4-FFF2-40B4-BE49-F238E27FC236}">
                <a16:creationId xmlns:a16="http://schemas.microsoft.com/office/drawing/2014/main" xmlns="" id="{5970046C-B045-45B3-8B66-254EC745B8E0}"/>
              </a:ext>
            </a:extLst>
          </p:cNvPr>
          <p:cNvPicPr>
            <a:picLocks noChangeAspect="1"/>
          </p:cNvPicPr>
          <p:nvPr userDrawn="1"/>
        </p:nvPicPr>
        <p:blipFill>
          <a:blip r:embed="rId18" cstate="print">
            <a:extLst>
              <a:ext uri="{28A0092B-C50C-407E-A947-70E740481C1C}">
                <a14:useLocalDpi xmlns:a14="http://schemas.microsoft.com/office/drawing/2010/main" val="0"/>
              </a:ext>
            </a:extLst>
          </a:blip>
          <a:stretch>
            <a:fillRect/>
          </a:stretch>
        </p:blipFill>
        <p:spPr>
          <a:xfrm>
            <a:off x="10674829" y="6504031"/>
            <a:ext cx="1249200" cy="273343"/>
          </a:xfrm>
          <a:prstGeom prst="rect">
            <a:avLst/>
          </a:prstGeom>
        </p:spPr>
      </p:pic>
      <p:grpSp>
        <p:nvGrpSpPr>
          <p:cNvPr id="39" name="组合 38">
            <a:extLst>
              <a:ext uri="{FF2B5EF4-FFF2-40B4-BE49-F238E27FC236}">
                <a16:creationId xmlns:a16="http://schemas.microsoft.com/office/drawing/2014/main" xmlns="" id="{247F647F-E673-4366-AE3D-3A748383551D}"/>
              </a:ext>
            </a:extLst>
          </p:cNvPr>
          <p:cNvGrpSpPr/>
          <p:nvPr userDrawn="1"/>
        </p:nvGrpSpPr>
        <p:grpSpPr>
          <a:xfrm>
            <a:off x="12162526" y="3916624"/>
            <a:ext cx="1088654" cy="2144829"/>
            <a:chOff x="12162526" y="3916624"/>
            <a:chExt cx="1088654" cy="2144829"/>
          </a:xfrm>
        </p:grpSpPr>
        <p:sp>
          <p:nvSpPr>
            <p:cNvPr id="40" name="矩形 39">
              <a:extLst>
                <a:ext uri="{FF2B5EF4-FFF2-40B4-BE49-F238E27FC236}">
                  <a16:creationId xmlns:a16="http://schemas.microsoft.com/office/drawing/2014/main" xmlns="" id="{AD98A3E0-1485-4B41-BD1F-2AAF6C336B31}"/>
                </a:ext>
              </a:extLst>
            </p:cNvPr>
            <p:cNvSpPr/>
            <p:nvPr userDrawn="1"/>
          </p:nvSpPr>
          <p:spPr>
            <a:xfrm>
              <a:off x="12246898" y="3916624"/>
              <a:ext cx="919908" cy="288726"/>
            </a:xfrm>
            <a:prstGeom prst="rect">
              <a:avLst/>
            </a:prstGeom>
            <a:solidFill>
              <a:srgbClr val="00B0F0"/>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1" name="矩形 40">
              <a:extLst>
                <a:ext uri="{FF2B5EF4-FFF2-40B4-BE49-F238E27FC236}">
                  <a16:creationId xmlns:a16="http://schemas.microsoft.com/office/drawing/2014/main" xmlns="" id="{7D6F2354-F1EA-479B-BF1F-A97E62C0D6A8}"/>
                </a:ext>
              </a:extLst>
            </p:cNvPr>
            <p:cNvSpPr/>
            <p:nvPr userDrawn="1"/>
          </p:nvSpPr>
          <p:spPr>
            <a:xfrm>
              <a:off x="12246898" y="4205452"/>
              <a:ext cx="919908" cy="288000"/>
            </a:xfrm>
            <a:prstGeom prst="rect">
              <a:avLst/>
            </a:prstGeom>
            <a:solidFill>
              <a:srgbClr val="99DFF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2" name="矩形 41">
              <a:extLst>
                <a:ext uri="{FF2B5EF4-FFF2-40B4-BE49-F238E27FC236}">
                  <a16:creationId xmlns:a16="http://schemas.microsoft.com/office/drawing/2014/main" xmlns="" id="{374E8DFC-2BF2-40D3-9DE7-489E1691966D}"/>
                </a:ext>
              </a:extLst>
            </p:cNvPr>
            <p:cNvSpPr/>
            <p:nvPr userDrawn="1"/>
          </p:nvSpPr>
          <p:spPr>
            <a:xfrm>
              <a:off x="12246898" y="4493554"/>
              <a:ext cx="919908" cy="288000"/>
            </a:xfrm>
            <a:prstGeom prst="rect">
              <a:avLst/>
            </a:prstGeom>
            <a:solidFill>
              <a:srgbClr val="D9D9D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3" name="矩形 42">
              <a:extLst>
                <a:ext uri="{FF2B5EF4-FFF2-40B4-BE49-F238E27FC236}">
                  <a16:creationId xmlns:a16="http://schemas.microsoft.com/office/drawing/2014/main" xmlns="" id="{2F45BBA4-F708-4B33-80D2-197C3972E35A}"/>
                </a:ext>
              </a:extLst>
            </p:cNvPr>
            <p:cNvSpPr/>
            <p:nvPr userDrawn="1"/>
          </p:nvSpPr>
          <p:spPr>
            <a:xfrm>
              <a:off x="12246898" y="4781656"/>
              <a:ext cx="919908" cy="288000"/>
            </a:xfrm>
            <a:prstGeom prst="rect">
              <a:avLst/>
            </a:prstGeom>
            <a:solidFill>
              <a:srgbClr val="EC7061">
                <a:lumMod val="100000"/>
              </a:srgbClr>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a:ln>
                  <a:noFill/>
                </a:ln>
                <a:solidFill>
                  <a:prstClr val="black"/>
                </a:solidFill>
                <a:effectLst/>
                <a:uLnTx/>
                <a:uFillTx/>
                <a:cs typeface="Courier New" panose="02070309020205020404" pitchFamily="49" charset="0"/>
              </a:endParaRPr>
            </a:p>
          </p:txBody>
        </p:sp>
        <p:sp>
          <p:nvSpPr>
            <p:cNvPr id="44" name="矩形 43">
              <a:extLst>
                <a:ext uri="{FF2B5EF4-FFF2-40B4-BE49-F238E27FC236}">
                  <a16:creationId xmlns:a16="http://schemas.microsoft.com/office/drawing/2014/main" xmlns="" id="{2B90E295-AA91-4FAB-A2AE-389F59C0678B}"/>
                </a:ext>
              </a:extLst>
            </p:cNvPr>
            <p:cNvSpPr/>
            <p:nvPr userDrawn="1"/>
          </p:nvSpPr>
          <p:spPr>
            <a:xfrm>
              <a:off x="12246898" y="5069758"/>
              <a:ext cx="919908" cy="288000"/>
            </a:xfrm>
            <a:prstGeom prst="rect">
              <a:avLst/>
            </a:prstGeom>
            <a:solidFill>
              <a:srgbClr val="F4FBFE"/>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5" name="文本框 44">
              <a:extLst>
                <a:ext uri="{FF2B5EF4-FFF2-40B4-BE49-F238E27FC236}">
                  <a16:creationId xmlns:a16="http://schemas.microsoft.com/office/drawing/2014/main" xmlns="" id="{1C5F2893-FB0B-43EE-9AB0-3445B957D279}"/>
                </a:ext>
              </a:extLst>
            </p:cNvPr>
            <p:cNvSpPr txBox="1"/>
            <p:nvPr userDrawn="1"/>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表格表头</a:t>
              </a:r>
            </a:p>
          </p:txBody>
        </p:sp>
        <p:sp>
          <p:nvSpPr>
            <p:cNvPr id="46" name="文本框 45">
              <a:extLst>
                <a:ext uri="{FF2B5EF4-FFF2-40B4-BE49-F238E27FC236}">
                  <a16:creationId xmlns:a16="http://schemas.microsoft.com/office/drawing/2014/main" xmlns="" id="{B496045F-0BD7-4B1C-BAF1-EA1E11F4A893}"/>
                </a:ext>
              </a:extLst>
            </p:cNvPr>
            <p:cNvSpPr txBox="1"/>
            <p:nvPr userDrawn="1"/>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表格</a:t>
              </a:r>
              <a:r>
                <a:rPr kumimoji="0" lang="en-US" altLang="zh-CN" sz="900" b="0" i="0" u="none" strike="noStrike" kern="0" cap="none" spc="0" normalizeH="0" baseline="0" noProof="0" dirty="0">
                  <a:ln>
                    <a:noFill/>
                  </a:ln>
                  <a:solidFill>
                    <a:prstClr val="black"/>
                  </a:solidFill>
                  <a:effectLst/>
                  <a:uLnTx/>
                  <a:uFillTx/>
                </a:rPr>
                <a:t>/</a:t>
              </a:r>
              <a:r>
                <a:rPr kumimoji="0" lang="zh-CN" altLang="en-US" sz="900" b="0" i="0" u="none" strike="noStrike" kern="0" cap="none" spc="0" normalizeH="0" baseline="0" noProof="0" dirty="0">
                  <a:ln>
                    <a:noFill/>
                  </a:ln>
                  <a:solidFill>
                    <a:prstClr val="black"/>
                  </a:solidFill>
                  <a:effectLst/>
                  <a:uLnTx/>
                  <a:uFillTx/>
                </a:rPr>
                <a:t>文字边框</a:t>
              </a:r>
            </a:p>
          </p:txBody>
        </p:sp>
        <p:sp>
          <p:nvSpPr>
            <p:cNvPr id="47" name="文本框 46">
              <a:extLst>
                <a:ext uri="{FF2B5EF4-FFF2-40B4-BE49-F238E27FC236}">
                  <a16:creationId xmlns:a16="http://schemas.microsoft.com/office/drawing/2014/main" xmlns="" id="{FE75530C-05AE-416C-A421-E91F995888A4}"/>
                </a:ext>
              </a:extLst>
            </p:cNvPr>
            <p:cNvSpPr txBox="1"/>
            <p:nvPr userDrawn="1"/>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导航灰底</a:t>
              </a:r>
            </a:p>
          </p:txBody>
        </p:sp>
        <p:sp>
          <p:nvSpPr>
            <p:cNvPr id="48" name="文本框 47">
              <a:extLst>
                <a:ext uri="{FF2B5EF4-FFF2-40B4-BE49-F238E27FC236}">
                  <a16:creationId xmlns:a16="http://schemas.microsoft.com/office/drawing/2014/main" xmlns="" id="{20459E2D-AA6D-4C08-853E-7A4868CBFA6E}"/>
                </a:ext>
              </a:extLst>
            </p:cNvPr>
            <p:cNvSpPr txBox="1"/>
            <p:nvPr userDrawn="1"/>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红</a:t>
              </a:r>
            </a:p>
          </p:txBody>
        </p:sp>
        <p:sp>
          <p:nvSpPr>
            <p:cNvPr id="49" name="文本框 48">
              <a:extLst>
                <a:ext uri="{FF2B5EF4-FFF2-40B4-BE49-F238E27FC236}">
                  <a16:creationId xmlns:a16="http://schemas.microsoft.com/office/drawing/2014/main" xmlns="" id="{21E0D4D3-3D37-4231-B209-ED67A57A1F69}"/>
                </a:ext>
              </a:extLst>
            </p:cNvPr>
            <p:cNvSpPr txBox="1"/>
            <p:nvPr userDrawn="1"/>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表格</a:t>
              </a:r>
              <a:r>
                <a:rPr kumimoji="0" lang="en-US" altLang="zh-CN" sz="900" b="0" i="0" u="none" strike="noStrike" kern="0" cap="none" spc="0" normalizeH="0" baseline="0" noProof="0" dirty="0">
                  <a:ln>
                    <a:noFill/>
                  </a:ln>
                  <a:solidFill>
                    <a:prstClr val="black"/>
                  </a:solidFill>
                  <a:effectLst/>
                  <a:uLnTx/>
                  <a:uFillTx/>
                </a:rPr>
                <a:t>/</a:t>
              </a:r>
              <a:r>
                <a:rPr kumimoji="0" lang="zh-CN" altLang="en-US" sz="900" b="0" i="0" u="none" strike="noStrike" kern="0" cap="none" spc="0" normalizeH="0" baseline="0" noProof="0" dirty="0">
                  <a:ln>
                    <a:noFill/>
                  </a:ln>
                  <a:solidFill>
                    <a:prstClr val="black"/>
                  </a:solidFill>
                  <a:effectLst/>
                  <a:uLnTx/>
                  <a:uFillTx/>
                </a:rPr>
                <a:t>文字底色</a:t>
              </a:r>
            </a:p>
          </p:txBody>
        </p:sp>
        <p:sp>
          <p:nvSpPr>
            <p:cNvPr id="50" name="矩形 49">
              <a:extLst>
                <a:ext uri="{FF2B5EF4-FFF2-40B4-BE49-F238E27FC236}">
                  <a16:creationId xmlns:a16="http://schemas.microsoft.com/office/drawing/2014/main" xmlns="" id="{D4EDCA5D-087A-4595-91D1-8842D7C89C7B}"/>
                </a:ext>
              </a:extLst>
            </p:cNvPr>
            <p:cNvSpPr/>
            <p:nvPr userDrawn="1"/>
          </p:nvSpPr>
          <p:spPr>
            <a:xfrm>
              <a:off x="12246898" y="5485453"/>
              <a:ext cx="461833" cy="288000"/>
            </a:xfrm>
            <a:prstGeom prst="rect">
              <a:avLst/>
            </a:prstGeom>
            <a:solidFill>
              <a:srgbClr val="FFF2CC"/>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1" name="矩形 50">
              <a:extLst>
                <a:ext uri="{FF2B5EF4-FFF2-40B4-BE49-F238E27FC236}">
                  <a16:creationId xmlns:a16="http://schemas.microsoft.com/office/drawing/2014/main" xmlns="" id="{C9F72971-793E-4D9C-8B6F-312F3C15251B}"/>
                </a:ext>
              </a:extLst>
            </p:cNvPr>
            <p:cNvSpPr/>
            <p:nvPr userDrawn="1"/>
          </p:nvSpPr>
          <p:spPr>
            <a:xfrm>
              <a:off x="12708730" y="5485453"/>
              <a:ext cx="458075" cy="288000"/>
            </a:xfrm>
            <a:prstGeom prst="rect">
              <a:avLst/>
            </a:prstGeom>
            <a:solidFill>
              <a:srgbClr val="FFD17D"/>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2" name="文本框 51">
              <a:extLst>
                <a:ext uri="{FF2B5EF4-FFF2-40B4-BE49-F238E27FC236}">
                  <a16:creationId xmlns:a16="http://schemas.microsoft.com/office/drawing/2014/main" xmlns="" id="{F429924E-A276-4DFF-915B-B585751A3F8E}"/>
                </a:ext>
              </a:extLst>
            </p:cNvPr>
            <p:cNvSpPr txBox="1"/>
            <p:nvPr userDrawn="1"/>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备用</a:t>
              </a:r>
            </a:p>
          </p:txBody>
        </p:sp>
        <p:sp>
          <p:nvSpPr>
            <p:cNvPr id="53" name="矩形 52">
              <a:extLst>
                <a:ext uri="{FF2B5EF4-FFF2-40B4-BE49-F238E27FC236}">
                  <a16:creationId xmlns:a16="http://schemas.microsoft.com/office/drawing/2014/main" xmlns="" id="{8CFA1AEC-A9E5-4DF5-89D5-001EDAE530FB}"/>
                </a:ext>
              </a:extLst>
            </p:cNvPr>
            <p:cNvSpPr/>
            <p:nvPr userDrawn="1"/>
          </p:nvSpPr>
          <p:spPr>
            <a:xfrm>
              <a:off x="12246898" y="5773453"/>
              <a:ext cx="919908" cy="288000"/>
            </a:xfrm>
            <a:prstGeom prst="rect">
              <a:avLst/>
            </a:prstGeom>
            <a:solidFill>
              <a:srgbClr val="8BC9A0"/>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a:ln>
                  <a:noFill/>
                </a:ln>
                <a:solidFill>
                  <a:prstClr val="black"/>
                </a:solidFill>
                <a:effectLst/>
                <a:uLnTx/>
                <a:uFillTx/>
                <a:cs typeface="Courier New" panose="02070309020205020404" pitchFamily="49" charset="0"/>
              </a:endParaRPr>
            </a:p>
          </p:txBody>
        </p:sp>
        <p:sp>
          <p:nvSpPr>
            <p:cNvPr id="54" name="文本框 53">
              <a:extLst>
                <a:ext uri="{FF2B5EF4-FFF2-40B4-BE49-F238E27FC236}">
                  <a16:creationId xmlns:a16="http://schemas.microsoft.com/office/drawing/2014/main" xmlns="" id="{A67AA1ED-8362-4B30-965A-4A2AA60876DC}"/>
                </a:ext>
              </a:extLst>
            </p:cNvPr>
            <p:cNvSpPr txBox="1"/>
            <p:nvPr userDrawn="1"/>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绿</a:t>
              </a:r>
            </a:p>
          </p:txBody>
        </p:sp>
      </p:grpSp>
    </p:spTree>
    <p:extLst>
      <p:ext uri="{BB962C8B-B14F-4D97-AF65-F5344CB8AC3E}">
        <p14:creationId xmlns:p14="http://schemas.microsoft.com/office/powerpoint/2010/main" val="969449641"/>
      </p:ext>
    </p:extLst>
  </p:cSld>
  <p:clrMap bg1="lt1" tx1="dk1" bg2="lt2" tx2="dk2" accent1="accent1" accent2="accent2" accent3="accent3" accent4="accent4" accent5="accent5" accent6="accent6" hlink="hlink" folHlink="folHlink"/>
  <p:sldLayoutIdLst>
    <p:sldLayoutId id="2147483873" r:id="rId1"/>
    <p:sldLayoutId id="2147483859" r:id="rId2"/>
    <p:sldLayoutId id="2147483860" r:id="rId3"/>
    <p:sldLayoutId id="2147483874" r:id="rId4"/>
    <p:sldLayoutId id="2147483862" r:id="rId5"/>
    <p:sldLayoutId id="2147483864" r:id="rId6"/>
    <p:sldLayoutId id="2147483863" r:id="rId7"/>
    <p:sldLayoutId id="2147483865" r:id="rId8"/>
    <p:sldLayoutId id="2147483866" r:id="rId9"/>
    <p:sldLayoutId id="2147483867" r:id="rId10"/>
    <p:sldLayoutId id="2147483868" r:id="rId11"/>
    <p:sldLayoutId id="2147483870" r:id="rId12"/>
    <p:sldLayoutId id="2147483871" r:id="rId13"/>
    <p:sldLayoutId id="2147483907" r:id="rId14"/>
    <p:sldLayoutId id="2147483872" r:id="rId15"/>
  </p:sldLayoutIdLst>
  <p:txStyles>
    <p:titleStyle>
      <a:lvl1pPr algn="l" defTabSz="914034" rtl="0" eaLnBrk="1" latinLnBrk="0" hangingPunct="1">
        <a:lnSpc>
          <a:spcPct val="90000"/>
        </a:lnSpc>
        <a:spcBef>
          <a:spcPct val="0"/>
        </a:spcBef>
        <a:buNone/>
        <a:defRPr sz="3499" kern="1200">
          <a:solidFill>
            <a:schemeClr val="tx1"/>
          </a:solidFill>
          <a:latin typeface="+mj-lt"/>
          <a:ea typeface="+mj-ea"/>
          <a:cs typeface="+mj-cs"/>
        </a:defRPr>
      </a:lvl1pPr>
    </p:titleStyle>
    <p:body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2" pos="281">
          <p15:clr>
            <a:srgbClr val="F26B43"/>
          </p15:clr>
        </p15:guide>
        <p15:guide id="4" pos="7399">
          <p15:clr>
            <a:srgbClr val="F26B43"/>
          </p15:clr>
        </p15:guide>
        <p15:guide id="5" orient="horz" pos="2341">
          <p15:clr>
            <a:srgbClr val="F26B43"/>
          </p15:clr>
        </p15:guide>
        <p15:guide id="6" orient="horz" pos="4020">
          <p15:clr>
            <a:srgbClr val="F26B43"/>
          </p15:clr>
        </p15:guide>
        <p15:guide id="7" orient="horz" pos="777">
          <p15:clr>
            <a:srgbClr val="F26B43"/>
          </p15:clr>
        </p15:guide>
        <p15:guide id="8"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9.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1.xm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文本占位符 27"/>
          <p:cNvSpPr>
            <a:spLocks noGrp="1"/>
          </p:cNvSpPr>
          <p:nvPr>
            <p:ph type="body" sz="quarter" idx="17"/>
          </p:nvPr>
        </p:nvSpPr>
        <p:spPr/>
        <p:txBody>
          <a:bodyPr wrap="square">
            <a:noAutofit/>
          </a:bodyPr>
          <a:lstStyle/>
          <a:p>
            <a:pPr fontAlgn="ctr"/>
            <a:endParaRPr lang="zh-CN" altLang="en-US">
              <a:latin typeface="Huawei Sans" panose="020C0503030203020204" pitchFamily="34" charset="0"/>
            </a:endParaRPr>
          </a:p>
        </p:txBody>
      </p:sp>
      <p:sp>
        <p:nvSpPr>
          <p:cNvPr id="29" name="文本占位符 28"/>
          <p:cNvSpPr>
            <a:spLocks noGrp="1"/>
          </p:cNvSpPr>
          <p:nvPr>
            <p:ph type="body" sz="quarter" idx="18"/>
          </p:nvPr>
        </p:nvSpPr>
        <p:spPr/>
        <p:txBody>
          <a:bodyPr wrap="square">
            <a:noAutofit/>
          </a:bodyPr>
          <a:lstStyle/>
          <a:p>
            <a:pPr fontAlgn="ctr"/>
            <a:endParaRPr lang="zh-CN" altLang="en-US">
              <a:latin typeface="Huawei Sans" panose="020C0503030203020204" pitchFamily="34" charset="0"/>
            </a:endParaRPr>
          </a:p>
        </p:txBody>
      </p:sp>
      <p:sp>
        <p:nvSpPr>
          <p:cNvPr id="6" name="文本占位符 5"/>
          <p:cNvSpPr>
            <a:spLocks noGrp="1"/>
          </p:cNvSpPr>
          <p:nvPr>
            <p:ph type="body" sz="quarter" idx="13"/>
          </p:nvPr>
        </p:nvSpPr>
        <p:spPr/>
        <p:txBody>
          <a:bodyPr wrap="square">
            <a:noAutofit/>
          </a:body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Zhang </a:t>
            </a:r>
            <a:r>
              <a:rPr lang="en-US" dirty="0" err="1" smtClean="0">
                <a:latin typeface="Huawei Sans" panose="020C0503030203020204" pitchFamily="34" charset="0"/>
                <a:ea typeface="方正兰亭黑简体" panose="02000000000000000000" pitchFamily="2" charset="-122"/>
                <a:sym typeface="Huawei Sans" panose="020C0503030203020204" pitchFamily="34" charset="0"/>
              </a:rPr>
              <a:t>Linrui</a:t>
            </a:r>
            <a:r>
              <a:rPr lang="en-US" dirty="0" smtClean="0">
                <a:sym typeface="Huawei Sans" panose="020C0503030203020204" pitchFamily="34" charset="0"/>
              </a:rPr>
              <a:t>/z</a:t>
            </a: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wx570554</a:t>
            </a: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文本占位符 6"/>
          <p:cNvSpPr>
            <a:spLocks noGrp="1"/>
          </p:cNvSpPr>
          <p:nvPr>
            <p:ph type="body" sz="quarter" idx="14"/>
          </p:nvPr>
        </p:nvSpPr>
        <p:spPr/>
        <p:txBody>
          <a:bodyPr wrap="square">
            <a:noAutofit/>
          </a:bodyPr>
          <a:lstStyle/>
          <a:p>
            <a:r>
              <a:rPr lang="en-US">
                <a:latin typeface="Huawei Sans" panose="020C0503030203020204" pitchFamily="34" charset="0"/>
                <a:ea typeface="方正兰亭黑简体" panose="02000000000000000000" pitchFamily="2" charset="-122"/>
                <a:sym typeface="Huawei Sans" panose="020C0503030203020204" pitchFamily="34" charset="0"/>
              </a:rPr>
              <a:t>2020.7</a:t>
            </a:r>
          </a:p>
        </p:txBody>
      </p:sp>
      <p:sp>
        <p:nvSpPr>
          <p:cNvPr id="26" name="文本占位符 25"/>
          <p:cNvSpPr>
            <a:spLocks noGrp="1"/>
          </p:cNvSpPr>
          <p:nvPr>
            <p:ph type="body" sz="quarter" idx="15"/>
          </p:nvPr>
        </p:nvSpPr>
        <p:spPr/>
        <p:txBody>
          <a:bodyPr wrap="square">
            <a:noAutofit/>
          </a:bodyPr>
          <a:lstStyle/>
          <a:p>
            <a:pPr fontAlgn="ctr"/>
            <a:endParaRPr lang="zh-CN" altLang="en-US">
              <a:latin typeface="Huawei Sans" panose="020C0503030203020204" pitchFamily="34" charset="0"/>
            </a:endParaRPr>
          </a:p>
        </p:txBody>
      </p:sp>
      <p:sp>
        <p:nvSpPr>
          <p:cNvPr id="30" name="文本占位符 29"/>
          <p:cNvSpPr>
            <a:spLocks noGrp="1"/>
          </p:cNvSpPr>
          <p:nvPr>
            <p:ph type="body" sz="quarter" idx="21"/>
          </p:nvPr>
        </p:nvSpPr>
        <p:spPr/>
        <p:txBody>
          <a:bodyPr wrap="square">
            <a:noAutofit/>
          </a:bodyPr>
          <a:lstStyle/>
          <a:p>
            <a:pPr fontAlgn="ctr"/>
            <a:endParaRPr lang="zh-CN" altLang="en-US">
              <a:latin typeface="Huawei Sans" panose="020C0503030203020204" pitchFamily="34" charset="0"/>
            </a:endParaRPr>
          </a:p>
        </p:txBody>
      </p:sp>
      <p:sp>
        <p:nvSpPr>
          <p:cNvPr id="31" name="文本占位符 30"/>
          <p:cNvSpPr>
            <a:spLocks noGrp="1"/>
          </p:cNvSpPr>
          <p:nvPr>
            <p:ph type="body" sz="quarter" idx="22"/>
          </p:nvPr>
        </p:nvSpPr>
        <p:spPr/>
        <p:txBody>
          <a:bodyPr wrap="square">
            <a:noAutofit/>
          </a:bodyPr>
          <a:lstStyle/>
          <a:p>
            <a:endParaRPr lang="zh-CN" altLang="en-US">
              <a:latin typeface="Huawei Sans" panose="020C0503030203020204" pitchFamily="34" charset="0"/>
            </a:endParaRPr>
          </a:p>
        </p:txBody>
      </p:sp>
      <p:sp>
        <p:nvSpPr>
          <p:cNvPr id="32" name="文本占位符 31"/>
          <p:cNvSpPr>
            <a:spLocks noGrp="1"/>
          </p:cNvSpPr>
          <p:nvPr>
            <p:ph type="body" sz="quarter" idx="23"/>
          </p:nvPr>
        </p:nvSpPr>
        <p:spPr/>
        <p:txBody>
          <a:bodyPr wrap="square">
            <a:noAutofit/>
          </a:bodyPr>
          <a:lstStyle/>
          <a:p>
            <a:pPr fontAlgn="ctr"/>
            <a:endParaRPr lang="zh-CN" altLang="en-US">
              <a:latin typeface="Huawei Sans" panose="020C0503030203020204" pitchFamily="34" charset="0"/>
            </a:endParaRPr>
          </a:p>
        </p:txBody>
      </p:sp>
      <p:sp>
        <p:nvSpPr>
          <p:cNvPr id="34" name="文本占位符 33"/>
          <p:cNvSpPr>
            <a:spLocks noGrp="1"/>
          </p:cNvSpPr>
          <p:nvPr>
            <p:ph type="body" sz="quarter" idx="25"/>
          </p:nvPr>
        </p:nvSpPr>
        <p:spPr/>
        <p:txBody>
          <a:bodyPr wrap="square">
            <a:noAutofit/>
          </a:bodyPr>
          <a:lstStyle/>
          <a:p>
            <a:pPr fontAlgn="ctr"/>
            <a:endParaRPr lang="zh-CN" altLang="en-US">
              <a:latin typeface="Huawei Sans" panose="020C0503030203020204" pitchFamily="34" charset="0"/>
            </a:endParaRPr>
          </a:p>
        </p:txBody>
      </p:sp>
      <p:sp>
        <p:nvSpPr>
          <p:cNvPr id="35" name="文本占位符 34"/>
          <p:cNvSpPr>
            <a:spLocks noGrp="1"/>
          </p:cNvSpPr>
          <p:nvPr>
            <p:ph type="body" sz="quarter" idx="26"/>
          </p:nvPr>
        </p:nvSpPr>
        <p:spPr/>
        <p:txBody>
          <a:bodyPr wrap="square">
            <a:noAutofit/>
          </a:bodyPr>
          <a:lstStyle/>
          <a:p>
            <a:endParaRPr lang="zh-CN" altLang="en-US">
              <a:latin typeface="Huawei Sans" panose="020C0503030203020204" pitchFamily="34" charset="0"/>
            </a:endParaRPr>
          </a:p>
        </p:txBody>
      </p:sp>
      <p:sp>
        <p:nvSpPr>
          <p:cNvPr id="36" name="文本占位符 35"/>
          <p:cNvSpPr>
            <a:spLocks noGrp="1"/>
          </p:cNvSpPr>
          <p:nvPr>
            <p:ph type="body" sz="quarter" idx="27"/>
          </p:nvPr>
        </p:nvSpPr>
        <p:spPr/>
        <p:txBody>
          <a:bodyPr wrap="square">
            <a:noAutofit/>
          </a:bodyPr>
          <a:lstStyle/>
          <a:p>
            <a:pPr fontAlgn="ctr"/>
            <a:endParaRPr lang="zh-CN" altLang="en-US">
              <a:latin typeface="Huawei Sans" panose="020C0503030203020204" pitchFamily="34" charset="0"/>
            </a:endParaRPr>
          </a:p>
        </p:txBody>
      </p:sp>
      <p:sp>
        <p:nvSpPr>
          <p:cNvPr id="38" name="文本占位符 37"/>
          <p:cNvSpPr>
            <a:spLocks noGrp="1"/>
          </p:cNvSpPr>
          <p:nvPr>
            <p:ph type="body" sz="quarter" idx="29"/>
          </p:nvPr>
        </p:nvSpPr>
        <p:spPr/>
        <p:txBody>
          <a:bodyPr wrap="square">
            <a:noAutofit/>
          </a:bodyPr>
          <a:lstStyle/>
          <a:p>
            <a:pPr fontAlgn="ctr"/>
            <a:endParaRPr lang="zh-CN" altLang="en-US">
              <a:latin typeface="Huawei Sans" panose="020C0503030203020204" pitchFamily="34" charset="0"/>
            </a:endParaRPr>
          </a:p>
        </p:txBody>
      </p:sp>
      <p:sp>
        <p:nvSpPr>
          <p:cNvPr id="39" name="文本占位符 38"/>
          <p:cNvSpPr>
            <a:spLocks noGrp="1"/>
          </p:cNvSpPr>
          <p:nvPr>
            <p:ph type="body" sz="quarter" idx="30"/>
          </p:nvPr>
        </p:nvSpPr>
        <p:spPr/>
        <p:txBody>
          <a:bodyPr wrap="square">
            <a:noAutofit/>
          </a:bodyPr>
          <a:lstStyle/>
          <a:p>
            <a:endParaRPr lang="zh-CN" altLang="en-US">
              <a:latin typeface="Huawei Sans" panose="020C0503030203020204" pitchFamily="34" charset="0"/>
            </a:endParaRPr>
          </a:p>
        </p:txBody>
      </p:sp>
      <p:sp>
        <p:nvSpPr>
          <p:cNvPr id="40" name="文本占位符 39"/>
          <p:cNvSpPr>
            <a:spLocks noGrp="1"/>
          </p:cNvSpPr>
          <p:nvPr>
            <p:ph type="body" sz="quarter" idx="31"/>
          </p:nvPr>
        </p:nvSpPr>
        <p:spPr/>
        <p:txBody>
          <a:bodyPr wrap="square">
            <a:noAutofit/>
          </a:bodyPr>
          <a:lstStyle/>
          <a:p>
            <a:pPr fontAlgn="ctr"/>
            <a:endParaRPr lang="zh-CN" altLang="en-US">
              <a:latin typeface="Huawei Sans" panose="020C0503030203020204" pitchFamily="34" charset="0"/>
            </a:endParaRPr>
          </a:p>
        </p:txBody>
      </p:sp>
      <p:sp>
        <p:nvSpPr>
          <p:cNvPr id="42" name="文本占位符 41"/>
          <p:cNvSpPr>
            <a:spLocks noGrp="1"/>
          </p:cNvSpPr>
          <p:nvPr>
            <p:ph type="body" sz="quarter" idx="33"/>
          </p:nvPr>
        </p:nvSpPr>
        <p:spPr/>
        <p:txBody>
          <a:bodyPr wrap="square">
            <a:noAutofit/>
          </a:bodyPr>
          <a:lstStyle/>
          <a:p>
            <a:pPr fontAlgn="ctr"/>
            <a:endParaRPr lang="zh-CN" altLang="en-US">
              <a:latin typeface="Huawei Sans" panose="020C0503030203020204" pitchFamily="34" charset="0"/>
            </a:endParaRPr>
          </a:p>
        </p:txBody>
      </p:sp>
      <p:sp>
        <p:nvSpPr>
          <p:cNvPr id="43" name="文本占位符 42"/>
          <p:cNvSpPr>
            <a:spLocks noGrp="1"/>
          </p:cNvSpPr>
          <p:nvPr>
            <p:ph type="body" sz="quarter" idx="34"/>
          </p:nvPr>
        </p:nvSpPr>
        <p:spPr/>
        <p:txBody>
          <a:bodyPr wrap="square">
            <a:noAutofit/>
          </a:bodyPr>
          <a:lstStyle/>
          <a:p>
            <a:endParaRPr lang="zh-CN" altLang="en-US">
              <a:latin typeface="Huawei Sans" panose="020C0503030203020204" pitchFamily="34" charset="0"/>
            </a:endParaRPr>
          </a:p>
        </p:txBody>
      </p:sp>
      <p:sp>
        <p:nvSpPr>
          <p:cNvPr id="44" name="文本占位符 43"/>
          <p:cNvSpPr>
            <a:spLocks noGrp="1"/>
          </p:cNvSpPr>
          <p:nvPr>
            <p:ph type="body" sz="quarter" idx="35"/>
          </p:nvPr>
        </p:nvSpPr>
        <p:spPr/>
        <p:txBody>
          <a:bodyPr wrap="square">
            <a:noAutofit/>
          </a:bodyPr>
          <a:lstStyle/>
          <a:p>
            <a:pPr fontAlgn="ctr"/>
            <a:endParaRPr lang="zh-CN" altLang="en-US">
              <a:latin typeface="Huawei Sans" panose="020C0503030203020204" pitchFamily="34" charset="0"/>
            </a:endParaRPr>
          </a:p>
        </p:txBody>
      </p:sp>
      <p:sp>
        <p:nvSpPr>
          <p:cNvPr id="46" name="文本占位符 45"/>
          <p:cNvSpPr>
            <a:spLocks noGrp="1"/>
          </p:cNvSpPr>
          <p:nvPr>
            <p:ph type="body" sz="quarter" idx="37"/>
          </p:nvPr>
        </p:nvSpPr>
        <p:spPr/>
        <p:txBody>
          <a:bodyPr wrap="square">
            <a:noAutofit/>
          </a:bodyPr>
          <a:lstStyle/>
          <a:p>
            <a:pPr fontAlgn="ctr"/>
            <a:endParaRPr lang="zh-CN" altLang="en-US">
              <a:latin typeface="Huawei Sans" panose="020C0503030203020204" pitchFamily="34" charset="0"/>
            </a:endParaRPr>
          </a:p>
        </p:txBody>
      </p:sp>
      <p:sp>
        <p:nvSpPr>
          <p:cNvPr id="47" name="文本占位符 46"/>
          <p:cNvSpPr>
            <a:spLocks noGrp="1"/>
          </p:cNvSpPr>
          <p:nvPr>
            <p:ph type="body" sz="quarter" idx="38"/>
          </p:nvPr>
        </p:nvSpPr>
        <p:spPr/>
        <p:txBody>
          <a:bodyPr wrap="square">
            <a:noAutofit/>
          </a:bodyPr>
          <a:lstStyle/>
          <a:p>
            <a:endParaRPr lang="zh-CN" altLang="en-US">
              <a:latin typeface="Huawei Sans" panose="020C0503030203020204" pitchFamily="34" charset="0"/>
            </a:endParaRPr>
          </a:p>
        </p:txBody>
      </p:sp>
      <p:sp>
        <p:nvSpPr>
          <p:cNvPr id="48" name="文本占位符 47"/>
          <p:cNvSpPr>
            <a:spLocks noGrp="1"/>
          </p:cNvSpPr>
          <p:nvPr>
            <p:ph type="body" sz="quarter" idx="39"/>
          </p:nvPr>
        </p:nvSpPr>
        <p:spPr/>
        <p:txBody>
          <a:bodyPr wrap="square">
            <a:noAutofit/>
          </a:bodyPr>
          <a:lstStyle/>
          <a:p>
            <a:pPr fontAlgn="ctr"/>
            <a:endParaRPr lang="zh-CN" altLang="en-US">
              <a:latin typeface="Huawei Sans" panose="020C0503030203020204" pitchFamily="34" charset="0"/>
            </a:endParaRPr>
          </a:p>
        </p:txBody>
      </p:sp>
      <p:sp>
        <p:nvSpPr>
          <p:cNvPr id="50" name="文本占位符 8"/>
          <p:cNvSpPr>
            <a:spLocks noGrp="1"/>
          </p:cNvSpPr>
          <p:nvPr>
            <p:ph type="body" sz="quarter" idx="16"/>
          </p:nvPr>
        </p:nvSpPr>
        <p:spPr>
          <a:xfrm>
            <a:off x="9172006" y="3089026"/>
            <a:ext cx="2304892" cy="504887"/>
          </a:xfrm>
        </p:spPr>
        <p:txBody>
          <a:bodyPr wrap="square">
            <a:noAutofit/>
          </a:bodyPr>
          <a:lstStyle/>
          <a:p>
            <a:r>
              <a:rPr lang="en-US" altLang="zh-CN" dirty="0" smtClean="0">
                <a:latin typeface="Huawei Sans" panose="020C0503030203020204" pitchFamily="34" charset="0"/>
              </a:rPr>
              <a:t>New</a:t>
            </a:r>
            <a:endParaRPr lang="zh-CN" altLang="en-US" dirty="0">
              <a:latin typeface="Huawei Sans" panose="020C0503030203020204" pitchFamily="34" charset="0"/>
            </a:endParaRPr>
          </a:p>
        </p:txBody>
      </p:sp>
      <p:sp>
        <p:nvSpPr>
          <p:cNvPr id="51" name="文本占位符 13"/>
          <p:cNvSpPr>
            <a:spLocks noGrp="1"/>
          </p:cNvSpPr>
          <p:nvPr>
            <p:ph type="body" sz="quarter" idx="24"/>
          </p:nvPr>
        </p:nvSpPr>
        <p:spPr>
          <a:xfrm>
            <a:off x="9172006" y="3608190"/>
            <a:ext cx="2304892" cy="504887"/>
          </a:xfrm>
        </p:spPr>
        <p:txBody>
          <a:bodyPr wrap="square">
            <a:noAutofit/>
          </a:bodyPr>
          <a:lstStyle/>
          <a:p>
            <a:r>
              <a:rPr lang="en-US" altLang="zh-CN" dirty="0">
                <a:latin typeface="Huawei Sans" panose="020C0503030203020204" pitchFamily="34" charset="0"/>
              </a:rPr>
              <a:t>Update</a:t>
            </a:r>
            <a:endParaRPr lang="zh-CN" altLang="en-US" dirty="0">
              <a:latin typeface="Huawei Sans" panose="020C0503030203020204" pitchFamily="34" charset="0"/>
            </a:endParaRPr>
          </a:p>
        </p:txBody>
      </p:sp>
      <p:sp>
        <p:nvSpPr>
          <p:cNvPr id="52" name="文本占位符 19"/>
          <p:cNvSpPr>
            <a:spLocks noGrp="1"/>
          </p:cNvSpPr>
          <p:nvPr>
            <p:ph type="body" sz="quarter" idx="28"/>
          </p:nvPr>
        </p:nvSpPr>
        <p:spPr>
          <a:xfrm>
            <a:off x="9172006" y="4077073"/>
            <a:ext cx="2304892" cy="504887"/>
          </a:xfrm>
        </p:spPr>
        <p:txBody>
          <a:bodyPr wrap="square">
            <a:noAutofit/>
          </a:bodyPr>
          <a:lstStyle/>
          <a:p>
            <a:r>
              <a:rPr lang="en-US" altLang="zh-CN" dirty="0">
                <a:latin typeface="Huawei Sans" panose="020C0503030203020204" pitchFamily="34" charset="0"/>
              </a:rPr>
              <a:t>Update</a:t>
            </a:r>
            <a:endParaRPr lang="zh-CN" altLang="en-US" dirty="0">
              <a:latin typeface="Huawei Sans" panose="020C0503030203020204" pitchFamily="34" charset="0"/>
            </a:endParaRPr>
          </a:p>
        </p:txBody>
      </p:sp>
      <p:sp>
        <p:nvSpPr>
          <p:cNvPr id="53" name="文本占位符 24"/>
          <p:cNvSpPr>
            <a:spLocks noGrp="1"/>
          </p:cNvSpPr>
          <p:nvPr>
            <p:ph type="body" sz="quarter" idx="32"/>
          </p:nvPr>
        </p:nvSpPr>
        <p:spPr>
          <a:xfrm>
            <a:off x="9172006" y="4581129"/>
            <a:ext cx="2304892" cy="504887"/>
          </a:xfrm>
        </p:spPr>
        <p:txBody>
          <a:bodyPr wrap="square">
            <a:noAutofit/>
          </a:bodyPr>
          <a:lstStyle/>
          <a:p>
            <a:r>
              <a:rPr lang="en-US" altLang="zh-CN" dirty="0">
                <a:latin typeface="Huawei Sans" panose="020C0503030203020204" pitchFamily="34" charset="0"/>
              </a:rPr>
              <a:t>Update</a:t>
            </a:r>
            <a:endParaRPr lang="zh-CN" altLang="en-US" dirty="0">
              <a:latin typeface="Huawei Sans" panose="020C0503030203020204" pitchFamily="34" charset="0"/>
            </a:endParaRPr>
          </a:p>
        </p:txBody>
      </p:sp>
      <p:sp>
        <p:nvSpPr>
          <p:cNvPr id="54" name="文本占位符 28"/>
          <p:cNvSpPr>
            <a:spLocks noGrp="1"/>
          </p:cNvSpPr>
          <p:nvPr>
            <p:ph type="body" sz="quarter" idx="36"/>
          </p:nvPr>
        </p:nvSpPr>
        <p:spPr>
          <a:xfrm>
            <a:off x="9172006" y="5049181"/>
            <a:ext cx="2304892" cy="504887"/>
          </a:xfrm>
        </p:spPr>
        <p:txBody>
          <a:bodyPr wrap="square">
            <a:noAutofit/>
          </a:bodyPr>
          <a:lstStyle/>
          <a:p>
            <a:r>
              <a:rPr lang="en-US" altLang="zh-CN" dirty="0">
                <a:latin typeface="Huawei Sans" panose="020C0503030203020204" pitchFamily="34" charset="0"/>
              </a:rPr>
              <a:t>Update</a:t>
            </a:r>
            <a:endParaRPr lang="zh-CN" altLang="en-US" dirty="0">
              <a:latin typeface="Huawei Sans" panose="020C0503030203020204" pitchFamily="34" charset="0"/>
            </a:endParaRPr>
          </a:p>
        </p:txBody>
      </p:sp>
      <p:sp>
        <p:nvSpPr>
          <p:cNvPr id="55" name="文本占位符 32"/>
          <p:cNvSpPr>
            <a:spLocks noGrp="1"/>
          </p:cNvSpPr>
          <p:nvPr>
            <p:ph type="body" sz="quarter" idx="40"/>
          </p:nvPr>
        </p:nvSpPr>
        <p:spPr>
          <a:xfrm>
            <a:off x="9172006" y="5553237"/>
            <a:ext cx="2304892" cy="504887"/>
          </a:xfrm>
        </p:spPr>
        <p:txBody>
          <a:bodyPr wrap="square">
            <a:noAutofit/>
          </a:bodyPr>
          <a:lstStyle/>
          <a:p>
            <a:r>
              <a:rPr lang="en-US" altLang="zh-CN" dirty="0">
                <a:latin typeface="Huawei Sans" panose="020C0503030203020204" pitchFamily="34" charset="0"/>
              </a:rPr>
              <a:t>Update</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227869114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矩形 56"/>
          <p:cNvSpPr/>
          <p:nvPr/>
        </p:nvSpPr>
        <p:spPr>
          <a:xfrm>
            <a:off x="4746533" y="2335145"/>
            <a:ext cx="1798984" cy="746249"/>
          </a:xfrm>
          <a:prstGeom prst="rect">
            <a:avLst/>
          </a:prstGeom>
          <a:solidFill>
            <a:schemeClr val="bg1"/>
          </a:solidFill>
          <a:ln w="6350">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9" name="文本占位符 168"/>
          <p:cNvSpPr>
            <a:spLocks noGrp="1"/>
          </p:cNvSpPr>
          <p:nvPr>
            <p:ph type="body" sz="quarter" idx="10"/>
          </p:nvPr>
        </p:nvSpPr>
        <p:spPr/>
        <p:txBody>
          <a:bodyPr wrap="square">
            <a:noAutofit/>
          </a:bodyPr>
          <a:lstStyle/>
          <a:p>
            <a:pPr marL="0" indent="0">
              <a:buNone/>
            </a:pPr>
            <a:r>
              <a:rPr lang="en-US" sz="1800">
                <a:latin typeface="Huawei Sans" panose="020C0503030203020204" pitchFamily="34" charset="0"/>
                <a:ea typeface="方正兰亭黑简体" panose="02000000000000000000" pitchFamily="2" charset="-122"/>
                <a:sym typeface="Huawei Sans" panose="020C0503030203020204" pitchFamily="34" charset="0"/>
              </a:rPr>
              <a:t>The process of advertising routes from site 1 to site 2 is as follows:</a:t>
            </a:r>
          </a:p>
        </p:txBody>
      </p:sp>
      <p:sp>
        <p:nvSpPr>
          <p:cNvPr id="2" name="标题 1"/>
          <p:cNvSpPr>
            <a:spLocks noGrp="1"/>
          </p:cNvSpPr>
          <p:nvPr>
            <p:ph type="title"/>
          </p:nvPr>
        </p:nvSpPr>
        <p:spPr/>
        <p:txBody>
          <a:bodyPr wrap="square">
            <a:noAutofit/>
          </a:bodyPr>
          <a:lstStyle/>
          <a:p>
            <a:r>
              <a:rPr lang="en-US" sz="3200" dirty="0">
                <a:latin typeface="Huawei Sans" panose="020C0503030203020204" pitchFamily="34" charset="0"/>
                <a:ea typeface="方正兰亭黑简体" panose="02000000000000000000" pitchFamily="2" charset="-122"/>
                <a:sym typeface="Huawei Sans" panose="020C0503030203020204" pitchFamily="34" charset="0"/>
              </a:rPr>
              <a:t>Basic MPLS VPN Networking — </a:t>
            </a:r>
            <a:r>
              <a:rPr lang="en-US" sz="3200" dirty="0" err="1">
                <a:latin typeface="Huawei Sans" panose="020C0503030203020204" pitchFamily="34" charset="0"/>
                <a:ea typeface="方正兰亭黑简体" panose="02000000000000000000" pitchFamily="2" charset="-122"/>
                <a:sym typeface="Huawei Sans" panose="020C0503030203020204" pitchFamily="34" charset="0"/>
              </a:rPr>
              <a:t>Hub&amp;Spoke</a:t>
            </a:r>
            <a:r>
              <a:rPr lang="en-US" sz="3200" dirty="0">
                <a:latin typeface="Huawei Sans" panose="020C0503030203020204" pitchFamily="34" charset="0"/>
                <a:ea typeface="方正兰亭黑简体" panose="02000000000000000000" pitchFamily="2" charset="-122"/>
                <a:sym typeface="Huawei Sans" panose="020C0503030203020204" pitchFamily="34" charset="0"/>
              </a:rPr>
              <a:t> (2)</a:t>
            </a:r>
          </a:p>
        </p:txBody>
      </p:sp>
      <p:sp>
        <p:nvSpPr>
          <p:cNvPr id="60" name="圆角矩形 59"/>
          <p:cNvSpPr/>
          <p:nvPr/>
        </p:nvSpPr>
        <p:spPr>
          <a:xfrm>
            <a:off x="2869117" y="3226400"/>
            <a:ext cx="2152916" cy="1825378"/>
          </a:xfrm>
          <a:prstGeom prst="roundRect">
            <a:avLst/>
          </a:prstGeom>
          <a:solidFill>
            <a:srgbClr val="F3FBFE"/>
          </a:solidFill>
          <a:ln w="28575"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3" name="直接连接符 62"/>
          <p:cNvCxnSpPr>
            <a:stCxn id="67" idx="3"/>
          </p:cNvCxnSpPr>
          <p:nvPr/>
        </p:nvCxnSpPr>
        <p:spPr>
          <a:xfrm>
            <a:off x="3174135" y="3565457"/>
            <a:ext cx="496893" cy="4390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71" name="Picture 12" descr="E:\2016.01\1.12 扁平化图标\蓝色\AR-蓝色最新-40.png"/>
          <p:cNvPicPr>
            <a:picLocks noChangeAspect="1" noChangeArrowheads="1"/>
          </p:cNvPicPr>
          <p:nvPr/>
        </p:nvPicPr>
        <p:blipFill>
          <a:blip r:embed="rId3" cstate="print"/>
          <a:srcRect/>
          <a:stretch>
            <a:fillRect/>
          </a:stretch>
        </p:blipFill>
        <p:spPr bwMode="auto">
          <a:xfrm>
            <a:off x="3693938" y="3777126"/>
            <a:ext cx="540000" cy="441818"/>
          </a:xfrm>
          <a:prstGeom prst="rect">
            <a:avLst/>
          </a:prstGeom>
          <a:noFill/>
        </p:spPr>
      </p:pic>
      <p:sp>
        <p:nvSpPr>
          <p:cNvPr id="72" name="文本框 71"/>
          <p:cNvSpPr txBox="1"/>
          <p:nvPr/>
        </p:nvSpPr>
        <p:spPr>
          <a:xfrm>
            <a:off x="3817904" y="4193275"/>
            <a:ext cx="292068" cy="307777"/>
          </a:xfrm>
          <a:prstGeom prst="rect">
            <a:avLst/>
          </a:prstGeom>
          <a:noFill/>
        </p:spPr>
        <p:txBody>
          <a:bodyPr wrap="square" rtlCol="0">
            <a:noAutofit/>
          </a:bodyPr>
          <a:lstStyle/>
          <a:p>
            <a:pPr fontAlgn="ctr"/>
            <a:r>
              <a:rPr lang="en-US" sz="14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a:t>
            </a:r>
          </a:p>
        </p:txBody>
      </p:sp>
      <p:pic>
        <p:nvPicPr>
          <p:cNvPr id="69" name="Picture 12" descr="E:\2016.01\1.12 扁平化图标\蓝色\AR-蓝色最新-40.png"/>
          <p:cNvPicPr>
            <a:picLocks noChangeAspect="1" noChangeArrowheads="1"/>
          </p:cNvPicPr>
          <p:nvPr/>
        </p:nvPicPr>
        <p:blipFill>
          <a:blip r:embed="rId3" cstate="print"/>
          <a:srcRect/>
          <a:stretch>
            <a:fillRect/>
          </a:stretch>
        </p:blipFill>
        <p:spPr bwMode="auto">
          <a:xfrm>
            <a:off x="4763324" y="3777126"/>
            <a:ext cx="540000" cy="441818"/>
          </a:xfrm>
          <a:prstGeom prst="rect">
            <a:avLst/>
          </a:prstGeom>
          <a:noFill/>
        </p:spPr>
      </p:pic>
      <p:sp>
        <p:nvSpPr>
          <p:cNvPr id="70" name="文本框 69"/>
          <p:cNvSpPr txBox="1"/>
          <p:nvPr/>
        </p:nvSpPr>
        <p:spPr>
          <a:xfrm>
            <a:off x="4656227" y="4184153"/>
            <a:ext cx="800219" cy="307777"/>
          </a:xfrm>
          <a:prstGeom prst="rect">
            <a:avLst/>
          </a:prstGeom>
          <a:noFill/>
        </p:spPr>
        <p:txBody>
          <a:bodyPr wrap="square" rtlCol="0">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Hub-PE</a:t>
            </a:r>
          </a:p>
        </p:txBody>
      </p:sp>
      <p:pic>
        <p:nvPicPr>
          <p:cNvPr id="67" name="Picture 12" descr="E:\2016.01\1.12 扁平化图标\蓝色\AR-蓝色最新-40.png"/>
          <p:cNvPicPr>
            <a:picLocks noChangeAspect="1" noChangeArrowheads="1"/>
          </p:cNvPicPr>
          <p:nvPr/>
        </p:nvPicPr>
        <p:blipFill>
          <a:blip r:embed="rId3" cstate="print"/>
          <a:srcRect/>
          <a:stretch>
            <a:fillRect/>
          </a:stretch>
        </p:blipFill>
        <p:spPr bwMode="auto">
          <a:xfrm>
            <a:off x="2634135" y="3344548"/>
            <a:ext cx="540000" cy="441818"/>
          </a:xfrm>
          <a:prstGeom prst="rect">
            <a:avLst/>
          </a:prstGeom>
          <a:noFill/>
        </p:spPr>
      </p:pic>
      <p:pic>
        <p:nvPicPr>
          <p:cNvPr id="74" name="Picture 12" descr="E:\2016.01\1.12 扁平化图标\蓝色\AR-蓝色最新-40.png"/>
          <p:cNvPicPr>
            <a:picLocks noChangeAspect="1" noChangeArrowheads="1"/>
          </p:cNvPicPr>
          <p:nvPr/>
        </p:nvPicPr>
        <p:blipFill>
          <a:blip r:embed="rId3" cstate="print"/>
          <a:srcRect/>
          <a:stretch>
            <a:fillRect/>
          </a:stretch>
        </p:blipFill>
        <p:spPr bwMode="auto">
          <a:xfrm>
            <a:off x="1742950" y="3350714"/>
            <a:ext cx="540000" cy="441818"/>
          </a:xfrm>
          <a:prstGeom prst="rect">
            <a:avLst/>
          </a:prstGeom>
          <a:noFill/>
        </p:spPr>
      </p:pic>
      <p:sp>
        <p:nvSpPr>
          <p:cNvPr id="75" name="文本框 74"/>
          <p:cNvSpPr txBox="1"/>
          <p:nvPr/>
        </p:nvSpPr>
        <p:spPr>
          <a:xfrm>
            <a:off x="1399257" y="3751945"/>
            <a:ext cx="1055097" cy="307777"/>
          </a:xfrm>
          <a:prstGeom prst="rect">
            <a:avLst/>
          </a:prstGeom>
          <a:noFill/>
        </p:spPr>
        <p:txBody>
          <a:bodyPr wrap="square" rtlCol="0">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Spoke-CE1</a:t>
            </a:r>
          </a:p>
        </p:txBody>
      </p:sp>
      <p:sp>
        <p:nvSpPr>
          <p:cNvPr id="76" name="圆角矩形 75"/>
          <p:cNvSpPr>
            <a:spLocks/>
          </p:cNvSpPr>
          <p:nvPr/>
        </p:nvSpPr>
        <p:spPr>
          <a:xfrm>
            <a:off x="1070831" y="3271869"/>
            <a:ext cx="1338799" cy="730878"/>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8" name="Picture 12" descr="E:\2016.01\1.12 扁平化图标\蓝色\AR-蓝色最新-40.png"/>
          <p:cNvPicPr>
            <a:picLocks noChangeAspect="1" noChangeArrowheads="1"/>
          </p:cNvPicPr>
          <p:nvPr/>
        </p:nvPicPr>
        <p:blipFill>
          <a:blip r:embed="rId3" cstate="print"/>
          <a:srcRect/>
          <a:stretch>
            <a:fillRect/>
          </a:stretch>
        </p:blipFill>
        <p:spPr bwMode="auto">
          <a:xfrm>
            <a:off x="1731126" y="4438585"/>
            <a:ext cx="540000" cy="441818"/>
          </a:xfrm>
          <a:prstGeom prst="rect">
            <a:avLst/>
          </a:prstGeom>
          <a:noFill/>
        </p:spPr>
      </p:pic>
      <p:sp>
        <p:nvSpPr>
          <p:cNvPr id="81" name="圆角矩形 80"/>
          <p:cNvSpPr>
            <a:spLocks/>
          </p:cNvSpPr>
          <p:nvPr/>
        </p:nvSpPr>
        <p:spPr>
          <a:xfrm>
            <a:off x="1085162" y="4376561"/>
            <a:ext cx="1338799" cy="730878"/>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圆角矩形 82"/>
          <p:cNvSpPr>
            <a:spLocks/>
          </p:cNvSpPr>
          <p:nvPr/>
        </p:nvSpPr>
        <p:spPr>
          <a:xfrm flipH="1">
            <a:off x="5575190" y="3698273"/>
            <a:ext cx="1358670" cy="730878"/>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9" name="直接连接符 88"/>
          <p:cNvCxnSpPr>
            <a:stCxn id="74" idx="3"/>
            <a:endCxn id="67" idx="1"/>
          </p:cNvCxnSpPr>
          <p:nvPr/>
        </p:nvCxnSpPr>
        <p:spPr>
          <a:xfrm flipV="1">
            <a:off x="2282950" y="3565457"/>
            <a:ext cx="351185" cy="616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a:stCxn id="78" idx="3"/>
            <a:endCxn id="55" idx="1"/>
          </p:cNvCxnSpPr>
          <p:nvPr/>
        </p:nvCxnSpPr>
        <p:spPr>
          <a:xfrm>
            <a:off x="2271126" y="4659494"/>
            <a:ext cx="363009" cy="8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flipV="1">
            <a:off x="5303324" y="3916151"/>
            <a:ext cx="417682"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pic>
        <p:nvPicPr>
          <p:cNvPr id="100" name="Picture 12" descr="E:\2016.01\1.12 扁平化图标\蓝色\AR-蓝色最新-40.png"/>
          <p:cNvPicPr>
            <a:picLocks noChangeAspect="1" noChangeArrowheads="1"/>
          </p:cNvPicPr>
          <p:nvPr/>
        </p:nvPicPr>
        <p:blipFill>
          <a:blip r:embed="rId3" cstate="print"/>
          <a:srcRect/>
          <a:stretch>
            <a:fillRect/>
          </a:stretch>
        </p:blipFill>
        <p:spPr bwMode="auto">
          <a:xfrm>
            <a:off x="5721006" y="3771442"/>
            <a:ext cx="540000" cy="441818"/>
          </a:xfrm>
          <a:prstGeom prst="rect">
            <a:avLst/>
          </a:prstGeom>
          <a:noFill/>
        </p:spPr>
      </p:pic>
      <p:sp>
        <p:nvSpPr>
          <p:cNvPr id="101" name="文本框 100"/>
          <p:cNvSpPr txBox="1"/>
          <p:nvPr/>
        </p:nvSpPr>
        <p:spPr>
          <a:xfrm>
            <a:off x="5582516" y="4174916"/>
            <a:ext cx="806631" cy="307777"/>
          </a:xfrm>
          <a:prstGeom prst="rect">
            <a:avLst/>
          </a:prstGeom>
          <a:noFill/>
        </p:spPr>
        <p:txBody>
          <a:bodyPr wrap="square" rtlCol="0">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Hub-CE</a:t>
            </a:r>
          </a:p>
        </p:txBody>
      </p:sp>
      <p:sp>
        <p:nvSpPr>
          <p:cNvPr id="7" name="文本框 6"/>
          <p:cNvSpPr txBox="1"/>
          <p:nvPr/>
        </p:nvSpPr>
        <p:spPr>
          <a:xfrm>
            <a:off x="1424182" y="2997173"/>
            <a:ext cx="660758"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VPN1</a:t>
            </a:r>
          </a:p>
        </p:txBody>
      </p:sp>
      <p:sp>
        <p:nvSpPr>
          <p:cNvPr id="125" name="文本框 124"/>
          <p:cNvSpPr txBox="1"/>
          <p:nvPr/>
        </p:nvSpPr>
        <p:spPr>
          <a:xfrm>
            <a:off x="5924146" y="3423577"/>
            <a:ext cx="660758"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VPN1</a:t>
            </a:r>
          </a:p>
        </p:txBody>
      </p:sp>
      <p:sp>
        <p:nvSpPr>
          <p:cNvPr id="126" name="文本框 125"/>
          <p:cNvSpPr txBox="1"/>
          <p:nvPr/>
        </p:nvSpPr>
        <p:spPr>
          <a:xfrm>
            <a:off x="1424182" y="5106237"/>
            <a:ext cx="660758"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VPN1</a:t>
            </a:r>
          </a:p>
        </p:txBody>
      </p:sp>
      <p:sp>
        <p:nvSpPr>
          <p:cNvPr id="128" name="文本框 127"/>
          <p:cNvSpPr txBox="1"/>
          <p:nvPr/>
        </p:nvSpPr>
        <p:spPr>
          <a:xfrm>
            <a:off x="1132015" y="3470555"/>
            <a:ext cx="644728" cy="307777"/>
          </a:xfrm>
          <a:prstGeom prst="rect">
            <a:avLst/>
          </a:prstGeom>
          <a:noFill/>
        </p:spPr>
        <p:txBody>
          <a:bodyPr wrap="square" rtlCol="0">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Site 1</a:t>
            </a:r>
          </a:p>
        </p:txBody>
      </p:sp>
      <p:sp>
        <p:nvSpPr>
          <p:cNvPr id="129" name="文本框 128"/>
          <p:cNvSpPr txBox="1"/>
          <p:nvPr/>
        </p:nvSpPr>
        <p:spPr>
          <a:xfrm>
            <a:off x="6229207" y="3896959"/>
            <a:ext cx="644728" cy="307777"/>
          </a:xfrm>
          <a:prstGeom prst="rect">
            <a:avLst/>
          </a:prstGeom>
          <a:noFill/>
        </p:spPr>
        <p:txBody>
          <a:bodyPr wrap="square" rtlCol="0">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Site 2</a:t>
            </a:r>
          </a:p>
        </p:txBody>
      </p:sp>
      <p:sp>
        <p:nvSpPr>
          <p:cNvPr id="133" name="文本框 132"/>
          <p:cNvSpPr txBox="1"/>
          <p:nvPr/>
        </p:nvSpPr>
        <p:spPr>
          <a:xfrm>
            <a:off x="1146244" y="4537012"/>
            <a:ext cx="644728" cy="307777"/>
          </a:xfrm>
          <a:prstGeom prst="rect">
            <a:avLst/>
          </a:prstGeom>
          <a:noFill/>
        </p:spPr>
        <p:txBody>
          <a:bodyPr wrap="square" rtlCol="0">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Site 3</a:t>
            </a:r>
          </a:p>
        </p:txBody>
      </p:sp>
      <p:sp>
        <p:nvSpPr>
          <p:cNvPr id="164" name="圆角矩形 75"/>
          <p:cNvSpPr/>
          <p:nvPr/>
        </p:nvSpPr>
        <p:spPr>
          <a:xfrm>
            <a:off x="7184099" y="2396061"/>
            <a:ext cx="4360201" cy="3312000"/>
          </a:xfrm>
          <a:prstGeom prst="roundRect">
            <a:avLst>
              <a:gd name="adj" fmla="val 874"/>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342900" indent="-342900" fontAlgn="ctr">
              <a:spcBef>
                <a:spcPts val="0"/>
              </a:spcBef>
              <a:spcAft>
                <a:spcPts val="600"/>
              </a:spcAft>
              <a:buFont typeface="+mj-lt"/>
              <a:buAutoNum type="arabicPeriod"/>
            </a:pP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Spoke-CE1 advertises the route to Spoke-PE1.</a:t>
            </a:r>
          </a:p>
          <a:p>
            <a:pPr marL="342900" indent="-342900" fontAlgn="ctr">
              <a:spcBef>
                <a:spcPts val="0"/>
              </a:spcBef>
              <a:spcAft>
                <a:spcPts val="600"/>
              </a:spcAft>
              <a:buFont typeface="+mj-lt"/>
              <a:buAutoNum type="arabicPeriod"/>
            </a:pP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Spoke-PE1 advertises the route to the Hub-PE through IBGP.</a:t>
            </a:r>
          </a:p>
          <a:p>
            <a:pPr marL="342900" indent="-342900" fontAlgn="ctr">
              <a:spcBef>
                <a:spcPts val="0"/>
              </a:spcBef>
              <a:spcAft>
                <a:spcPts val="600"/>
              </a:spcAft>
              <a:buFont typeface="+mj-lt"/>
              <a:buAutoNum type="arabicPeriod"/>
            </a:pP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Hub-PE imports the route into the </a:t>
            </a:r>
            <a:r>
              <a:rPr lang="en-US" sz="1400" dirty="0" err="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VPN_in</a:t>
            </a: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routing table through the import RT attribute of the VPN instance (</a:t>
            </a:r>
            <a:r>
              <a:rPr lang="en-US" sz="1400" dirty="0" err="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VPN_in</a:t>
            </a: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and advertises the route to the Hub-CE.</a:t>
            </a:r>
          </a:p>
          <a:p>
            <a:pPr marL="342900" indent="-342900" fontAlgn="ctr">
              <a:spcBef>
                <a:spcPts val="0"/>
              </a:spcBef>
              <a:spcAft>
                <a:spcPts val="600"/>
              </a:spcAft>
              <a:buFont typeface="+mj-lt"/>
              <a:buAutoNum type="arabicPeriod"/>
            </a:pP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Hub-CE learns the route and advertises the route to the VPN instance (</a:t>
            </a:r>
            <a:r>
              <a:rPr lang="en-US" sz="1400" dirty="0" err="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VPN_out</a:t>
            </a: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of the Hub-PE.</a:t>
            </a:r>
          </a:p>
          <a:p>
            <a:pPr marL="342900" indent="-342900" fontAlgn="ctr">
              <a:spcBef>
                <a:spcPts val="0"/>
              </a:spcBef>
              <a:spcAft>
                <a:spcPts val="600"/>
              </a:spcAft>
              <a:buFont typeface="+mj-lt"/>
              <a:buAutoNum type="arabicPeriod"/>
            </a:pP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Hub-PE advertises the route to Spoke-PE2 </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with </a:t>
            </a: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export RT attribute of </a:t>
            </a:r>
            <a:r>
              <a:rPr lang="en-US" sz="1400" dirty="0" err="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VPN_out</a:t>
            </a: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p>
          <a:p>
            <a:pPr marL="342900" indent="-342900" fontAlgn="ctr">
              <a:spcBef>
                <a:spcPts val="0"/>
              </a:spcBef>
              <a:spcAft>
                <a:spcPts val="600"/>
              </a:spcAft>
              <a:buFont typeface="+mj-lt"/>
              <a:buAutoNum type="arabicPeriod"/>
            </a:pP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Spoke-PE2 advertises the route to Spoke-CE2.</a:t>
            </a:r>
          </a:p>
        </p:txBody>
      </p:sp>
      <p:sp>
        <p:nvSpPr>
          <p:cNvPr id="49" name="矩形 48"/>
          <p:cNvSpPr/>
          <p:nvPr/>
        </p:nvSpPr>
        <p:spPr>
          <a:xfrm>
            <a:off x="1804598" y="5370817"/>
            <a:ext cx="1866430" cy="746249"/>
          </a:xfrm>
          <a:prstGeom prst="rect">
            <a:avLst/>
          </a:prstGeom>
          <a:solidFill>
            <a:schemeClr val="bg1"/>
          </a:solidFill>
          <a:ln w="6350">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文本框 49"/>
          <p:cNvSpPr txBox="1"/>
          <p:nvPr/>
        </p:nvSpPr>
        <p:spPr>
          <a:xfrm>
            <a:off x="1804598" y="5374609"/>
            <a:ext cx="1866430" cy="738664"/>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VPN</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Import RT: Hub</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Export RT: Spoke</a:t>
            </a:r>
          </a:p>
        </p:txBody>
      </p:sp>
      <p:pic>
        <p:nvPicPr>
          <p:cNvPr id="55" name="Picture 12" descr="E:\2016.01\1.12 扁平化图标\蓝色\AR-蓝色最新-40.png"/>
          <p:cNvPicPr>
            <a:picLocks noChangeAspect="1" noChangeArrowheads="1"/>
          </p:cNvPicPr>
          <p:nvPr/>
        </p:nvPicPr>
        <p:blipFill>
          <a:blip r:embed="rId3" cstate="print"/>
          <a:srcRect/>
          <a:stretch>
            <a:fillRect/>
          </a:stretch>
        </p:blipFill>
        <p:spPr bwMode="auto">
          <a:xfrm>
            <a:off x="2634135" y="4438666"/>
            <a:ext cx="540000" cy="441818"/>
          </a:xfrm>
          <a:prstGeom prst="rect">
            <a:avLst/>
          </a:prstGeom>
          <a:noFill/>
        </p:spPr>
      </p:pic>
      <p:cxnSp>
        <p:nvCxnSpPr>
          <p:cNvPr id="59" name="直接连接符 58"/>
          <p:cNvCxnSpPr>
            <a:stCxn id="71" idx="1"/>
            <a:endCxn id="55" idx="3"/>
          </p:cNvCxnSpPr>
          <p:nvPr/>
        </p:nvCxnSpPr>
        <p:spPr>
          <a:xfrm flipH="1">
            <a:off x="3174135" y="3998035"/>
            <a:ext cx="519803" cy="66154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a:stCxn id="69" idx="1"/>
            <a:endCxn id="71" idx="3"/>
          </p:cNvCxnSpPr>
          <p:nvPr/>
        </p:nvCxnSpPr>
        <p:spPr>
          <a:xfrm flipH="1">
            <a:off x="4233938" y="3998035"/>
            <a:ext cx="52938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V="1">
            <a:off x="5303324" y="4086289"/>
            <a:ext cx="417682"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52" name="文本框 51"/>
          <p:cNvSpPr txBox="1"/>
          <p:nvPr/>
        </p:nvSpPr>
        <p:spPr>
          <a:xfrm>
            <a:off x="4632594" y="2335145"/>
            <a:ext cx="1960629" cy="738664"/>
          </a:xfrm>
          <a:prstGeom prst="rect">
            <a:avLst/>
          </a:prstGeom>
          <a:noFill/>
        </p:spPr>
        <p:txBody>
          <a:bodyPr wrap="square" rtlCol="0">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VPN_in</a:t>
            </a:r>
          </a:p>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Import RT:</a:t>
            </a:r>
          </a:p>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Spoke</a:t>
            </a:r>
          </a:p>
        </p:txBody>
      </p:sp>
      <p:sp>
        <p:nvSpPr>
          <p:cNvPr id="53" name="矩形 52"/>
          <p:cNvSpPr/>
          <p:nvPr/>
        </p:nvSpPr>
        <p:spPr>
          <a:xfrm>
            <a:off x="4713416" y="4888214"/>
            <a:ext cx="1798984" cy="746249"/>
          </a:xfrm>
          <a:prstGeom prst="rect">
            <a:avLst/>
          </a:prstGeom>
          <a:solidFill>
            <a:schemeClr val="bg1"/>
          </a:solidFill>
          <a:ln w="6350">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文本框 53"/>
          <p:cNvSpPr txBox="1"/>
          <p:nvPr/>
        </p:nvSpPr>
        <p:spPr>
          <a:xfrm>
            <a:off x="4632594" y="4888214"/>
            <a:ext cx="1960629" cy="738664"/>
          </a:xfrm>
          <a:prstGeom prst="rect">
            <a:avLst/>
          </a:prstGeom>
          <a:noFill/>
        </p:spPr>
        <p:txBody>
          <a:bodyPr wrap="square" rtlCol="0">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VPN_out</a:t>
            </a:r>
          </a:p>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Export RT:</a:t>
            </a:r>
          </a:p>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Hub</a:t>
            </a:r>
          </a:p>
        </p:txBody>
      </p:sp>
      <p:grpSp>
        <p:nvGrpSpPr>
          <p:cNvPr id="19" name="组合 18"/>
          <p:cNvGrpSpPr/>
          <p:nvPr/>
        </p:nvGrpSpPr>
        <p:grpSpPr>
          <a:xfrm>
            <a:off x="3249306" y="3331042"/>
            <a:ext cx="1502755" cy="440400"/>
            <a:chOff x="3249306" y="3331042"/>
            <a:chExt cx="1502755" cy="440400"/>
          </a:xfrm>
        </p:grpSpPr>
        <p:sp>
          <p:nvSpPr>
            <p:cNvPr id="51" name="Oval 4"/>
            <p:cNvSpPr>
              <a:spLocks noChangeAspect="1"/>
            </p:cNvSpPr>
            <p:nvPr/>
          </p:nvSpPr>
          <p:spPr>
            <a:xfrm>
              <a:off x="3961344" y="3331042"/>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cxnSp>
          <p:nvCxnSpPr>
            <p:cNvPr id="9" name="直接箭头连接符 8"/>
            <p:cNvCxnSpPr/>
            <p:nvPr/>
          </p:nvCxnSpPr>
          <p:spPr>
            <a:xfrm>
              <a:off x="3249306" y="3480836"/>
              <a:ext cx="1502755" cy="29060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grpSp>
        <p:nvGrpSpPr>
          <p:cNvPr id="3" name="组合 2"/>
          <p:cNvGrpSpPr/>
          <p:nvPr/>
        </p:nvGrpSpPr>
        <p:grpSpPr>
          <a:xfrm>
            <a:off x="5143295" y="3267511"/>
            <a:ext cx="664670" cy="303867"/>
            <a:chOff x="5143295" y="3267511"/>
            <a:chExt cx="664670" cy="303867"/>
          </a:xfrm>
        </p:grpSpPr>
        <p:cxnSp>
          <p:nvCxnSpPr>
            <p:cNvPr id="15" name="直接箭头连接符 14"/>
            <p:cNvCxnSpPr/>
            <p:nvPr/>
          </p:nvCxnSpPr>
          <p:spPr>
            <a:xfrm>
              <a:off x="5143295" y="3571378"/>
              <a:ext cx="66467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64" name="Oval 4"/>
            <p:cNvSpPr>
              <a:spLocks noChangeAspect="1"/>
            </p:cNvSpPr>
            <p:nvPr/>
          </p:nvSpPr>
          <p:spPr>
            <a:xfrm>
              <a:off x="5349630" y="3267511"/>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grpSp>
      <p:grpSp>
        <p:nvGrpSpPr>
          <p:cNvPr id="4" name="组合 3"/>
          <p:cNvGrpSpPr/>
          <p:nvPr/>
        </p:nvGrpSpPr>
        <p:grpSpPr>
          <a:xfrm>
            <a:off x="5143295" y="4524568"/>
            <a:ext cx="664670" cy="303867"/>
            <a:chOff x="5143295" y="4524568"/>
            <a:chExt cx="664670" cy="303867"/>
          </a:xfrm>
        </p:grpSpPr>
        <p:cxnSp>
          <p:nvCxnSpPr>
            <p:cNvPr id="65" name="直接箭头连接符 64"/>
            <p:cNvCxnSpPr/>
            <p:nvPr/>
          </p:nvCxnSpPr>
          <p:spPr>
            <a:xfrm>
              <a:off x="5143295" y="4828435"/>
              <a:ext cx="664670" cy="0"/>
            </a:xfrm>
            <a:prstGeom prst="straightConnector1">
              <a:avLst/>
            </a:prstGeom>
            <a:ln>
              <a:headEnd type="triangle"/>
              <a:tailEnd type="none"/>
            </a:ln>
          </p:spPr>
          <p:style>
            <a:lnRef idx="1">
              <a:schemeClr val="accent1"/>
            </a:lnRef>
            <a:fillRef idx="0">
              <a:schemeClr val="accent1"/>
            </a:fillRef>
            <a:effectRef idx="0">
              <a:schemeClr val="accent1"/>
            </a:effectRef>
            <a:fontRef idx="minor">
              <a:schemeClr val="tx1"/>
            </a:fontRef>
          </p:style>
        </p:cxnSp>
        <p:sp>
          <p:nvSpPr>
            <p:cNvPr id="66" name="Oval 4"/>
            <p:cNvSpPr>
              <a:spLocks noChangeAspect="1"/>
            </p:cNvSpPr>
            <p:nvPr/>
          </p:nvSpPr>
          <p:spPr>
            <a:xfrm>
              <a:off x="5349630" y="4524568"/>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4</a:t>
              </a:r>
            </a:p>
          </p:txBody>
        </p:sp>
      </p:grpSp>
      <p:grpSp>
        <p:nvGrpSpPr>
          <p:cNvPr id="5" name="组合 4"/>
          <p:cNvGrpSpPr/>
          <p:nvPr/>
        </p:nvGrpSpPr>
        <p:grpSpPr>
          <a:xfrm>
            <a:off x="3346706" y="4407228"/>
            <a:ext cx="1502755" cy="471837"/>
            <a:chOff x="3346706" y="4407228"/>
            <a:chExt cx="1502755" cy="471837"/>
          </a:xfrm>
        </p:grpSpPr>
        <p:cxnSp>
          <p:nvCxnSpPr>
            <p:cNvPr id="73" name="直接箭头连接符 72"/>
            <p:cNvCxnSpPr/>
            <p:nvPr/>
          </p:nvCxnSpPr>
          <p:spPr>
            <a:xfrm flipH="1">
              <a:off x="3346706" y="4407228"/>
              <a:ext cx="1502755" cy="29060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77" name="Oval 4"/>
            <p:cNvSpPr>
              <a:spLocks noChangeAspect="1"/>
            </p:cNvSpPr>
            <p:nvPr/>
          </p:nvSpPr>
          <p:spPr>
            <a:xfrm>
              <a:off x="3961344" y="4627065"/>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5</a:t>
              </a:r>
            </a:p>
          </p:txBody>
        </p:sp>
      </p:grpSp>
      <p:sp>
        <p:nvSpPr>
          <p:cNvPr id="86" name="矩形 85"/>
          <p:cNvSpPr/>
          <p:nvPr/>
        </p:nvSpPr>
        <p:spPr>
          <a:xfrm>
            <a:off x="1995063" y="2110230"/>
            <a:ext cx="1811747" cy="746249"/>
          </a:xfrm>
          <a:prstGeom prst="rect">
            <a:avLst/>
          </a:prstGeom>
          <a:solidFill>
            <a:schemeClr val="bg1"/>
          </a:solidFill>
          <a:ln w="6350">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文本框 86"/>
          <p:cNvSpPr txBox="1"/>
          <p:nvPr/>
        </p:nvSpPr>
        <p:spPr>
          <a:xfrm>
            <a:off x="1995063" y="2114022"/>
            <a:ext cx="1811747" cy="738664"/>
          </a:xfrm>
          <a:prstGeom prst="rect">
            <a:avLst/>
          </a:prstGeom>
          <a:noFill/>
        </p:spPr>
        <p:txBody>
          <a:bodyPr wrap="square" rtlCol="0">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VPN</a:t>
            </a:r>
          </a:p>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Import RT: Hub</a:t>
            </a:r>
          </a:p>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Export RT: Spoke</a:t>
            </a:r>
          </a:p>
        </p:txBody>
      </p:sp>
      <p:grpSp>
        <p:nvGrpSpPr>
          <p:cNvPr id="18" name="组合 17"/>
          <p:cNvGrpSpPr/>
          <p:nvPr/>
        </p:nvGrpSpPr>
        <p:grpSpPr>
          <a:xfrm>
            <a:off x="2254378" y="2933592"/>
            <a:ext cx="379757" cy="314810"/>
            <a:chOff x="2254378" y="2933592"/>
            <a:chExt cx="379757" cy="314810"/>
          </a:xfrm>
        </p:grpSpPr>
        <p:sp>
          <p:nvSpPr>
            <p:cNvPr id="48" name="Oval 4"/>
            <p:cNvSpPr>
              <a:spLocks noChangeAspect="1"/>
            </p:cNvSpPr>
            <p:nvPr/>
          </p:nvSpPr>
          <p:spPr>
            <a:xfrm>
              <a:off x="2326618" y="2933592"/>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cxnSp>
          <p:nvCxnSpPr>
            <p:cNvPr id="17" name="直接箭头连接符 16"/>
            <p:cNvCxnSpPr/>
            <p:nvPr/>
          </p:nvCxnSpPr>
          <p:spPr>
            <a:xfrm>
              <a:off x="2254378" y="3248402"/>
              <a:ext cx="379757"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grpSp>
        <p:nvGrpSpPr>
          <p:cNvPr id="6" name="组合 5"/>
          <p:cNvGrpSpPr/>
          <p:nvPr/>
        </p:nvGrpSpPr>
        <p:grpSpPr>
          <a:xfrm>
            <a:off x="2216899" y="4089168"/>
            <a:ext cx="379757" cy="314810"/>
            <a:chOff x="2216899" y="4089168"/>
            <a:chExt cx="379757" cy="314810"/>
          </a:xfrm>
        </p:grpSpPr>
        <p:sp>
          <p:nvSpPr>
            <p:cNvPr id="88" name="Oval 4"/>
            <p:cNvSpPr>
              <a:spLocks noChangeAspect="1"/>
            </p:cNvSpPr>
            <p:nvPr/>
          </p:nvSpPr>
          <p:spPr>
            <a:xfrm>
              <a:off x="2289139" y="4089168"/>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6</a:t>
              </a:r>
            </a:p>
          </p:txBody>
        </p:sp>
        <p:cxnSp>
          <p:nvCxnSpPr>
            <p:cNvPr id="92" name="直接箭头连接符 91"/>
            <p:cNvCxnSpPr/>
            <p:nvPr/>
          </p:nvCxnSpPr>
          <p:spPr>
            <a:xfrm>
              <a:off x="2216899" y="4403978"/>
              <a:ext cx="379757" cy="0"/>
            </a:xfrm>
            <a:prstGeom prst="straightConnector1">
              <a:avLst/>
            </a:prstGeom>
            <a:ln>
              <a:headEnd type="triangle"/>
              <a:tailEnd type="none"/>
            </a:ln>
          </p:spPr>
          <p:style>
            <a:lnRef idx="1">
              <a:schemeClr val="accent1"/>
            </a:lnRef>
            <a:fillRef idx="0">
              <a:schemeClr val="accent1"/>
            </a:fillRef>
            <a:effectRef idx="0">
              <a:schemeClr val="accent1"/>
            </a:effectRef>
            <a:fontRef idx="minor">
              <a:schemeClr val="tx1"/>
            </a:fontRef>
          </p:style>
        </p:cxnSp>
      </p:grpSp>
      <p:sp>
        <p:nvSpPr>
          <p:cNvPr id="80" name="文本框 79"/>
          <p:cNvSpPr txBox="1"/>
          <p:nvPr/>
        </p:nvSpPr>
        <p:spPr>
          <a:xfrm>
            <a:off x="2397378" y="3738269"/>
            <a:ext cx="1048685"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Spoke-PE1</a:t>
            </a:r>
          </a:p>
        </p:txBody>
      </p:sp>
      <p:sp>
        <p:nvSpPr>
          <p:cNvPr id="82" name="文本框 81"/>
          <p:cNvSpPr txBox="1"/>
          <p:nvPr/>
        </p:nvSpPr>
        <p:spPr>
          <a:xfrm>
            <a:off x="2397377" y="4818453"/>
            <a:ext cx="1048685" cy="307777"/>
          </a:xfrm>
          <a:prstGeom prst="rect">
            <a:avLst/>
          </a:prstGeom>
          <a:noFill/>
        </p:spPr>
        <p:txBody>
          <a:bodyPr wrap="square" rtlCol="0">
            <a:no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Spoke-PE2</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文本框 83"/>
          <p:cNvSpPr txBox="1"/>
          <p:nvPr/>
        </p:nvSpPr>
        <p:spPr>
          <a:xfrm>
            <a:off x="1430209" y="4832129"/>
            <a:ext cx="1055097"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Spoke-CE2</a:t>
            </a:r>
          </a:p>
        </p:txBody>
      </p:sp>
    </p:spTree>
    <p:extLst>
      <p:ext uri="{BB962C8B-B14F-4D97-AF65-F5344CB8AC3E}">
        <p14:creationId xmlns:p14="http://schemas.microsoft.com/office/powerpoint/2010/main" val="21984880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barn(inVertical)">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arn(inVertic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down)">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barn(inVertical)">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barn(inVertical)">
                                      <p:cBhvr>
                                        <p:cTn id="3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3417708" y="4350502"/>
            <a:ext cx="772424" cy="183937"/>
            <a:chOff x="3737041" y="3332283"/>
            <a:chExt cx="417682" cy="203200"/>
          </a:xfrm>
        </p:grpSpPr>
        <p:cxnSp>
          <p:nvCxnSpPr>
            <p:cNvPr id="13" name="直接连接符 12"/>
            <p:cNvCxnSpPr/>
            <p:nvPr/>
          </p:nvCxnSpPr>
          <p:spPr>
            <a:xfrm flipV="1">
              <a:off x="3737041" y="3332283"/>
              <a:ext cx="417682" cy="0"/>
            </a:xfrm>
            <a:prstGeom prst="line">
              <a:avLst/>
            </a:prstGeom>
            <a:ln w="19050">
              <a:solidFill>
                <a:srgbClr val="EC706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V="1">
              <a:off x="3737041" y="3433883"/>
              <a:ext cx="417682" cy="0"/>
            </a:xfrm>
            <a:prstGeom prst="line">
              <a:avLst/>
            </a:prstGeom>
            <a:ln w="19050">
              <a:solidFill>
                <a:srgbClr val="8BC9A0"/>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V="1">
              <a:off x="3737041" y="3535483"/>
              <a:ext cx="417682"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3" name="文本占位符 2"/>
          <p:cNvSpPr>
            <a:spLocks noGrp="1"/>
          </p:cNvSpPr>
          <p:nvPr>
            <p:ph type="body" sz="quarter" idx="10"/>
          </p:nvPr>
        </p:nvSpPr>
        <p:spPr/>
        <p:txBody>
          <a:bodyPr wrap="square">
            <a:noAutofit/>
          </a:bodyPr>
          <a:lstStyle/>
          <a:p>
            <a:pPr algn="l">
              <a:lnSpc>
                <a:spcPct val="120000"/>
              </a:lnSpc>
            </a:pPr>
            <a:r>
              <a:rPr lang="en-US" sz="1800" dirty="0">
                <a:latin typeface="Huawei Sans" panose="020C0503030203020204" pitchFamily="34" charset="0"/>
                <a:ea typeface="方正兰亭黑简体" panose="02000000000000000000" pitchFamily="2" charset="-122"/>
                <a:sym typeface="Huawei Sans" panose="020C0503030203020204" pitchFamily="34" charset="0"/>
              </a:rPr>
              <a:t>When a private network </a:t>
            </a:r>
            <a:r>
              <a:rPr lang="en-US" sz="1800" dirty="0" smtClean="0">
                <a:latin typeface="Huawei Sans" panose="020C0503030203020204" pitchFamily="34" charset="0"/>
                <a:ea typeface="方正兰亭黑简体" panose="02000000000000000000" pitchFamily="2" charset="-122"/>
                <a:sym typeface="Huawei Sans" panose="020C0503030203020204" pitchFamily="34" charset="0"/>
              </a:rPr>
              <a:t>is divided </a:t>
            </a:r>
            <a:r>
              <a:rPr lang="en-US" sz="1800" dirty="0">
                <a:latin typeface="Huawei Sans" panose="020C0503030203020204" pitchFamily="34" charset="0"/>
                <a:ea typeface="方正兰亭黑简体" panose="02000000000000000000" pitchFamily="2" charset="-122"/>
                <a:sym typeface="Huawei Sans" panose="020C0503030203020204" pitchFamily="34" charset="0"/>
              </a:rPr>
              <a:t>into VPNs based on services or networks, services of different VPN users must be completely isolated. In this case, configuring a CE for each VPN increases device </a:t>
            </a:r>
            <a:r>
              <a:rPr lang="en-US" sz="1800" dirty="0" smtClean="0">
                <a:latin typeface="Huawei Sans" panose="020C0503030203020204" pitchFamily="34" charset="0"/>
                <a:ea typeface="方正兰亭黑简体" panose="02000000000000000000" pitchFamily="2" charset="-122"/>
                <a:sym typeface="Huawei Sans" panose="020C0503030203020204" pitchFamily="34" charset="0"/>
              </a:rPr>
              <a:t>and </a:t>
            </a:r>
            <a:r>
              <a:rPr lang="en-US" sz="1800" dirty="0">
                <a:latin typeface="Huawei Sans" panose="020C0503030203020204" pitchFamily="34" charset="0"/>
                <a:ea typeface="方正兰亭黑简体" panose="02000000000000000000" pitchFamily="2" charset="-122"/>
                <a:sym typeface="Huawei Sans" panose="020C0503030203020204" pitchFamily="34" charset="0"/>
              </a:rPr>
              <a:t>maintenance costs.</a:t>
            </a:r>
          </a:p>
          <a:p>
            <a:pPr algn="l">
              <a:lnSpc>
                <a:spcPct val="120000"/>
              </a:lnSpc>
            </a:pPr>
            <a:r>
              <a:rPr lang="en-US" sz="1800" dirty="0">
                <a:latin typeface="Huawei Sans" panose="020C0503030203020204" pitchFamily="34" charset="0"/>
                <a:ea typeface="方正兰亭黑简体" panose="02000000000000000000" pitchFamily="2" charset="-122"/>
                <a:sym typeface="Huawei Sans" panose="020C0503030203020204" pitchFamily="34" charset="0"/>
              </a:rPr>
              <a:t>A multi-VPN-instance CE (MCE) device can function as a CE for multiple VPN instances on an MPLS VPN network, reducing the investment on network devices.</a:t>
            </a:r>
          </a:p>
        </p:txBody>
      </p:sp>
      <p:sp>
        <p:nvSpPr>
          <p:cNvPr id="2" name="标题 1"/>
          <p:cNvSpPr>
            <a:spLocks noGrp="1"/>
          </p:cNvSpPr>
          <p:nvPr>
            <p:ph type="title"/>
          </p:nvPr>
        </p:nvSpPr>
        <p:spPr/>
        <p:txBody>
          <a:bodyPr wrap="square">
            <a:noAutofit/>
          </a:bodyPr>
          <a:lstStyle/>
          <a:p>
            <a:r>
              <a:rPr lang="en-US">
                <a:latin typeface="Huawei Sans" panose="020C0503030203020204" pitchFamily="34" charset="0"/>
                <a:ea typeface="方正兰亭黑简体" panose="02000000000000000000" pitchFamily="2" charset="-122"/>
                <a:sym typeface="Huawei Sans" panose="020C0503030203020204" pitchFamily="34" charset="0"/>
              </a:rPr>
              <a:t>MCE Networking</a:t>
            </a:r>
          </a:p>
        </p:txBody>
      </p:sp>
      <p:sp>
        <p:nvSpPr>
          <p:cNvPr id="4" name="圆角矩形 3"/>
          <p:cNvSpPr/>
          <p:nvPr/>
        </p:nvSpPr>
        <p:spPr>
          <a:xfrm>
            <a:off x="1116291" y="3664319"/>
            <a:ext cx="2152916" cy="1825378"/>
          </a:xfrm>
          <a:prstGeom prst="roundRect">
            <a:avLst/>
          </a:prstGeom>
          <a:solidFill>
            <a:srgbClr val="F3FBFE"/>
          </a:solidFill>
          <a:ln w="28575"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 name="直接连接符 4"/>
          <p:cNvCxnSpPr>
            <a:stCxn id="10" idx="3"/>
          </p:cNvCxnSpPr>
          <p:nvPr/>
        </p:nvCxnSpPr>
        <p:spPr>
          <a:xfrm>
            <a:off x="1421309" y="4003376"/>
            <a:ext cx="496893" cy="4390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6" name="Picture 12" descr="E:\2016.01\1.12 扁平化图标\蓝色\AR-蓝色最新-40.png"/>
          <p:cNvPicPr>
            <a:picLocks noChangeAspect="1" noChangeArrowheads="1"/>
          </p:cNvPicPr>
          <p:nvPr/>
        </p:nvPicPr>
        <p:blipFill>
          <a:blip r:embed="rId3" cstate="print"/>
          <a:srcRect/>
          <a:stretch>
            <a:fillRect/>
          </a:stretch>
        </p:blipFill>
        <p:spPr bwMode="auto">
          <a:xfrm>
            <a:off x="1941112" y="4215045"/>
            <a:ext cx="540000" cy="441818"/>
          </a:xfrm>
          <a:prstGeom prst="rect">
            <a:avLst/>
          </a:prstGeom>
          <a:noFill/>
        </p:spPr>
      </p:pic>
      <p:sp>
        <p:nvSpPr>
          <p:cNvPr id="7" name="文本框 6"/>
          <p:cNvSpPr txBox="1"/>
          <p:nvPr/>
        </p:nvSpPr>
        <p:spPr>
          <a:xfrm>
            <a:off x="2065078" y="4631194"/>
            <a:ext cx="292068" cy="307777"/>
          </a:xfrm>
          <a:prstGeom prst="rect">
            <a:avLst/>
          </a:prstGeom>
          <a:noFill/>
        </p:spPr>
        <p:txBody>
          <a:bodyPr wrap="square" rtlCol="0">
            <a:noAutofit/>
          </a:bodyPr>
          <a:lstStyle/>
          <a:p>
            <a:pPr algn="ctr" fontAlgn="ctr"/>
            <a:r>
              <a:rPr lang="en-US" sz="14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a:t>
            </a:r>
          </a:p>
        </p:txBody>
      </p:sp>
      <p:pic>
        <p:nvPicPr>
          <p:cNvPr id="8" name="Picture 12" descr="E:\2016.01\1.12 扁平化图标\蓝色\AR-蓝色最新-40.png"/>
          <p:cNvPicPr>
            <a:picLocks noChangeAspect="1" noChangeArrowheads="1"/>
          </p:cNvPicPr>
          <p:nvPr/>
        </p:nvPicPr>
        <p:blipFill>
          <a:blip r:embed="rId3" cstate="print"/>
          <a:srcRect/>
          <a:stretch>
            <a:fillRect/>
          </a:stretch>
        </p:blipFill>
        <p:spPr bwMode="auto">
          <a:xfrm>
            <a:off x="3010498" y="4215045"/>
            <a:ext cx="540000" cy="441818"/>
          </a:xfrm>
          <a:prstGeom prst="rect">
            <a:avLst/>
          </a:prstGeom>
          <a:noFill/>
        </p:spPr>
      </p:pic>
      <p:sp>
        <p:nvSpPr>
          <p:cNvPr id="9" name="文本框 8"/>
          <p:cNvSpPr txBox="1"/>
          <p:nvPr/>
        </p:nvSpPr>
        <p:spPr>
          <a:xfrm>
            <a:off x="3032666" y="4622072"/>
            <a:ext cx="385042" cy="307777"/>
          </a:xfrm>
          <a:prstGeom prst="rect">
            <a:avLst/>
          </a:prstGeom>
          <a:noFill/>
        </p:spPr>
        <p:txBody>
          <a:bodyPr wrap="square" rtlCol="0">
            <a:noAutofit/>
          </a:bodyPr>
          <a:lstStyle/>
          <a:p>
            <a:pPr algn="ctr" fontAlgn="ctr"/>
            <a:r>
              <a:rPr lang="en-US" sz="14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pic>
        <p:nvPicPr>
          <p:cNvPr id="10" name="Picture 12" descr="E:\2016.01\1.12 扁平化图标\蓝色\AR-蓝色最新-40.png"/>
          <p:cNvPicPr>
            <a:picLocks noChangeAspect="1" noChangeArrowheads="1"/>
          </p:cNvPicPr>
          <p:nvPr/>
        </p:nvPicPr>
        <p:blipFill>
          <a:blip r:embed="rId3" cstate="print"/>
          <a:srcRect/>
          <a:stretch>
            <a:fillRect/>
          </a:stretch>
        </p:blipFill>
        <p:spPr bwMode="auto">
          <a:xfrm>
            <a:off x="881309" y="3782467"/>
            <a:ext cx="540000" cy="441818"/>
          </a:xfrm>
          <a:prstGeom prst="rect">
            <a:avLst/>
          </a:prstGeom>
          <a:noFill/>
        </p:spPr>
      </p:pic>
      <p:sp>
        <p:nvSpPr>
          <p:cNvPr id="11" name="文本框 10"/>
          <p:cNvSpPr txBox="1"/>
          <p:nvPr/>
        </p:nvSpPr>
        <p:spPr>
          <a:xfrm>
            <a:off x="958788" y="4211833"/>
            <a:ext cx="385042" cy="307777"/>
          </a:xfrm>
          <a:prstGeom prst="rect">
            <a:avLst/>
          </a:prstGeom>
          <a:noFill/>
        </p:spPr>
        <p:txBody>
          <a:bodyPr wrap="square" rtlCol="0">
            <a:noAutofit/>
          </a:bodyPr>
          <a:lstStyle/>
          <a:p>
            <a:pPr algn="ctr" fontAlgn="ctr"/>
            <a:r>
              <a:rPr lang="en-US" sz="14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15" name="文本框 14"/>
          <p:cNvSpPr txBox="1"/>
          <p:nvPr/>
        </p:nvSpPr>
        <p:spPr>
          <a:xfrm>
            <a:off x="3949569" y="4599381"/>
            <a:ext cx="569387" cy="307777"/>
          </a:xfrm>
          <a:prstGeom prst="rect">
            <a:avLst/>
          </a:prstGeom>
          <a:noFill/>
        </p:spPr>
        <p:txBody>
          <a:bodyPr wrap="square" rtlCol="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MCE</a:t>
            </a:r>
          </a:p>
        </p:txBody>
      </p:sp>
      <p:pic>
        <p:nvPicPr>
          <p:cNvPr id="18" name="Picture 12" descr="E:\2016.01\1.12 扁平化图标\蓝色\AR-蓝色最新-40.png"/>
          <p:cNvPicPr>
            <a:picLocks noChangeAspect="1" noChangeArrowheads="1"/>
          </p:cNvPicPr>
          <p:nvPr/>
        </p:nvPicPr>
        <p:blipFill>
          <a:blip r:embed="rId3" cstate="print"/>
          <a:srcRect/>
          <a:stretch>
            <a:fillRect/>
          </a:stretch>
        </p:blipFill>
        <p:spPr bwMode="auto">
          <a:xfrm>
            <a:off x="881309" y="4876585"/>
            <a:ext cx="540000" cy="441818"/>
          </a:xfrm>
          <a:prstGeom prst="rect">
            <a:avLst/>
          </a:prstGeom>
          <a:noFill/>
        </p:spPr>
      </p:pic>
      <p:sp>
        <p:nvSpPr>
          <p:cNvPr id="19" name="文本框 18"/>
          <p:cNvSpPr txBox="1"/>
          <p:nvPr/>
        </p:nvSpPr>
        <p:spPr>
          <a:xfrm>
            <a:off x="958788" y="5305951"/>
            <a:ext cx="385042" cy="307777"/>
          </a:xfrm>
          <a:prstGeom prst="rect">
            <a:avLst/>
          </a:prstGeom>
          <a:noFill/>
        </p:spPr>
        <p:txBody>
          <a:bodyPr wrap="square" rtlCol="0">
            <a:noAutofit/>
          </a:bodyPr>
          <a:lstStyle/>
          <a:p>
            <a:pPr algn="ctr" fontAlgn="ctr"/>
            <a:r>
              <a:rPr lang="en-US" sz="14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cxnSp>
        <p:nvCxnSpPr>
          <p:cNvPr id="20" name="直接连接符 19"/>
          <p:cNvCxnSpPr>
            <a:stCxn id="6" idx="1"/>
            <a:endCxn id="18" idx="3"/>
          </p:cNvCxnSpPr>
          <p:nvPr/>
        </p:nvCxnSpPr>
        <p:spPr>
          <a:xfrm flipH="1">
            <a:off x="1421309" y="4435954"/>
            <a:ext cx="519803" cy="66154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8" idx="1"/>
            <a:endCxn id="6" idx="3"/>
          </p:cNvCxnSpPr>
          <p:nvPr/>
        </p:nvCxnSpPr>
        <p:spPr>
          <a:xfrm flipH="1">
            <a:off x="2481112" y="4435954"/>
            <a:ext cx="52938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1323591" y="4965777"/>
            <a:ext cx="1749550" cy="307777"/>
          </a:xfrm>
          <a:prstGeom prst="rect">
            <a:avLst/>
          </a:prstGeom>
          <a:noFill/>
        </p:spPr>
        <p:txBody>
          <a:bodyPr wrap="square" rtlCol="0">
            <a:noAutofit/>
          </a:bodyPr>
          <a:lstStyle/>
          <a:p>
            <a:pPr algn="ctr" fontAlgn="ct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MPLS VPN backbone network</a:t>
            </a:r>
          </a:p>
        </p:txBody>
      </p:sp>
      <p:sp>
        <p:nvSpPr>
          <p:cNvPr id="34" name="文本框 33"/>
          <p:cNvSpPr txBox="1"/>
          <p:nvPr/>
        </p:nvSpPr>
        <p:spPr>
          <a:xfrm>
            <a:off x="5102166" y="5699218"/>
            <a:ext cx="433132" cy="523220"/>
          </a:xfrm>
          <a:prstGeom prst="rect">
            <a:avLst/>
          </a:prstGeom>
          <a:noFill/>
        </p:spPr>
        <p:txBody>
          <a:bodyPr wrap="square" rtlCol="0">
            <a:noAutofit/>
          </a:bodyPr>
          <a:lstStyle/>
          <a:p>
            <a:pPr fontAlgn="ctr"/>
            <a:r>
              <a:rPr lang="en-US" sz="2800">
                <a:latin typeface="Huawei Sans" panose="020C0503030203020204" pitchFamily="34" charset="0"/>
                <a:ea typeface="方正兰亭黑简体" panose="02000000000000000000" pitchFamily="2" charset="-122"/>
                <a:sym typeface="Huawei Sans" panose="020C0503030203020204" pitchFamily="34" charset="0"/>
              </a:rPr>
              <a:t>...</a:t>
            </a:r>
          </a:p>
        </p:txBody>
      </p:sp>
      <p:cxnSp>
        <p:nvCxnSpPr>
          <p:cNvPr id="36" name="直接连接符 35"/>
          <p:cNvCxnSpPr>
            <a:endCxn id="23" idx="21"/>
          </p:cNvCxnSpPr>
          <p:nvPr/>
        </p:nvCxnSpPr>
        <p:spPr>
          <a:xfrm flipV="1">
            <a:off x="4249471" y="3635063"/>
            <a:ext cx="533581" cy="807408"/>
          </a:xfrm>
          <a:prstGeom prst="line">
            <a:avLst/>
          </a:prstGeom>
          <a:ln w="19050">
            <a:solidFill>
              <a:srgbClr val="EC706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4232276" y="4453127"/>
            <a:ext cx="1191465" cy="0"/>
          </a:xfrm>
          <a:prstGeom prst="line">
            <a:avLst/>
          </a:prstGeom>
          <a:ln w="19050">
            <a:solidFill>
              <a:srgbClr val="8BC9A0"/>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4279340" y="4453127"/>
            <a:ext cx="1037293" cy="865276"/>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pic>
        <p:nvPicPr>
          <p:cNvPr id="14" name="Picture 12" descr="E:\2016.01\1.12 扁平化图标\蓝色\AR-蓝色最新-40.png"/>
          <p:cNvPicPr>
            <a:picLocks noChangeAspect="1" noChangeArrowheads="1"/>
          </p:cNvPicPr>
          <p:nvPr/>
        </p:nvPicPr>
        <p:blipFill>
          <a:blip r:embed="rId3" cstate="print"/>
          <a:srcRect/>
          <a:stretch>
            <a:fillRect/>
          </a:stretch>
        </p:blipFill>
        <p:spPr bwMode="auto">
          <a:xfrm>
            <a:off x="3968180" y="4209361"/>
            <a:ext cx="540000" cy="441818"/>
          </a:xfrm>
          <a:prstGeom prst="rect">
            <a:avLst/>
          </a:prstGeom>
          <a:noFill/>
        </p:spPr>
      </p:pic>
      <p:grpSp>
        <p:nvGrpSpPr>
          <p:cNvPr id="32" name="组合 31"/>
          <p:cNvGrpSpPr/>
          <p:nvPr/>
        </p:nvGrpSpPr>
        <p:grpSpPr>
          <a:xfrm>
            <a:off x="4783052" y="3242427"/>
            <a:ext cx="1071360" cy="2310537"/>
            <a:chOff x="4780634" y="2651427"/>
            <a:chExt cx="1071360" cy="2310537"/>
          </a:xfrm>
        </p:grpSpPr>
        <p:grpSp>
          <p:nvGrpSpPr>
            <p:cNvPr id="25" name="组合 24"/>
            <p:cNvGrpSpPr/>
            <p:nvPr/>
          </p:nvGrpSpPr>
          <p:grpSpPr>
            <a:xfrm>
              <a:off x="4780634" y="2651427"/>
              <a:ext cx="1071360" cy="560032"/>
              <a:chOff x="487016" y="4491051"/>
              <a:chExt cx="1071360" cy="560032"/>
            </a:xfrm>
          </p:grpSpPr>
          <p:sp>
            <p:nvSpPr>
              <p:cNvPr id="23" name="Freeform 159"/>
              <p:cNvSpPr/>
              <p:nvPr/>
            </p:nvSpPr>
            <p:spPr>
              <a:xfrm flipH="1">
                <a:off x="487016" y="4491051"/>
                <a:ext cx="1071360" cy="56003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文本框 23"/>
              <p:cNvSpPr txBox="1"/>
              <p:nvPr/>
            </p:nvSpPr>
            <p:spPr>
              <a:xfrm>
                <a:off x="616021" y="4659528"/>
                <a:ext cx="795411" cy="369332"/>
              </a:xfrm>
              <a:prstGeom prst="rect">
                <a:avLst/>
              </a:prstGeom>
              <a:noFill/>
            </p:spPr>
            <p:txBody>
              <a:bodyPr wrap="square" rtlCol="0">
                <a:noAutofit/>
              </a:bodyPr>
              <a:lstStyle/>
              <a:p>
                <a:pPr fontAlgn="ctr"/>
                <a:r>
                  <a:rPr lang="en-US">
                    <a:latin typeface="Huawei Sans" panose="020C0503030203020204" pitchFamily="34" charset="0"/>
                    <a:ea typeface="方正兰亭黑简体" panose="02000000000000000000" pitchFamily="2" charset="-122"/>
                    <a:sym typeface="Huawei Sans" panose="020C0503030203020204" pitchFamily="34" charset="0"/>
                  </a:rPr>
                  <a:t>Site A</a:t>
                </a:r>
              </a:p>
            </p:txBody>
          </p:sp>
        </p:grpSp>
        <p:grpSp>
          <p:nvGrpSpPr>
            <p:cNvPr id="26" name="组合 25"/>
            <p:cNvGrpSpPr/>
            <p:nvPr/>
          </p:nvGrpSpPr>
          <p:grpSpPr>
            <a:xfrm>
              <a:off x="4780634" y="3526680"/>
              <a:ext cx="1071360" cy="560032"/>
              <a:chOff x="487016" y="4491051"/>
              <a:chExt cx="1071360" cy="560032"/>
            </a:xfrm>
          </p:grpSpPr>
          <p:sp>
            <p:nvSpPr>
              <p:cNvPr id="27" name="Freeform 159"/>
              <p:cNvSpPr/>
              <p:nvPr/>
            </p:nvSpPr>
            <p:spPr>
              <a:xfrm flipH="1">
                <a:off x="487016" y="4491051"/>
                <a:ext cx="1071360" cy="56003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文本框 27"/>
              <p:cNvSpPr txBox="1"/>
              <p:nvPr/>
            </p:nvSpPr>
            <p:spPr>
              <a:xfrm>
                <a:off x="616021" y="4659528"/>
                <a:ext cx="784189" cy="369332"/>
              </a:xfrm>
              <a:prstGeom prst="rect">
                <a:avLst/>
              </a:prstGeom>
              <a:noFill/>
            </p:spPr>
            <p:txBody>
              <a:bodyPr wrap="square" rtlCol="0">
                <a:noAutofit/>
              </a:bodyPr>
              <a:lstStyle/>
              <a:p>
                <a:pPr fontAlgn="ctr"/>
                <a:r>
                  <a:rPr lang="en-US">
                    <a:latin typeface="Huawei Sans" panose="020C0503030203020204" pitchFamily="34" charset="0"/>
                    <a:ea typeface="方正兰亭黑简体" panose="02000000000000000000" pitchFamily="2" charset="-122"/>
                    <a:sym typeface="Huawei Sans" panose="020C0503030203020204" pitchFamily="34" charset="0"/>
                  </a:rPr>
                  <a:t>Site B</a:t>
                </a:r>
              </a:p>
            </p:txBody>
          </p:sp>
        </p:grpSp>
        <p:grpSp>
          <p:nvGrpSpPr>
            <p:cNvPr id="29" name="组合 28"/>
            <p:cNvGrpSpPr/>
            <p:nvPr/>
          </p:nvGrpSpPr>
          <p:grpSpPr>
            <a:xfrm>
              <a:off x="4780634" y="4401932"/>
              <a:ext cx="1071360" cy="560032"/>
              <a:chOff x="487016" y="4491051"/>
              <a:chExt cx="1071360" cy="560032"/>
            </a:xfrm>
          </p:grpSpPr>
          <p:sp>
            <p:nvSpPr>
              <p:cNvPr id="30" name="Freeform 159"/>
              <p:cNvSpPr/>
              <p:nvPr/>
            </p:nvSpPr>
            <p:spPr>
              <a:xfrm flipH="1">
                <a:off x="487016" y="4491051"/>
                <a:ext cx="1071360" cy="56003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文本框 30"/>
              <p:cNvSpPr txBox="1"/>
              <p:nvPr/>
            </p:nvSpPr>
            <p:spPr>
              <a:xfrm>
                <a:off x="616021" y="4659528"/>
                <a:ext cx="785793" cy="369332"/>
              </a:xfrm>
              <a:prstGeom prst="rect">
                <a:avLst/>
              </a:prstGeom>
              <a:noFill/>
            </p:spPr>
            <p:txBody>
              <a:bodyPr wrap="square" rtlCol="0">
                <a:noAutofit/>
              </a:bodyPr>
              <a:lstStyle/>
              <a:p>
                <a:pPr fontAlgn="ctr"/>
                <a:r>
                  <a:rPr lang="en-US">
                    <a:latin typeface="Huawei Sans" panose="020C0503030203020204" pitchFamily="34" charset="0"/>
                    <a:ea typeface="方正兰亭黑简体" panose="02000000000000000000" pitchFamily="2" charset="-122"/>
                    <a:sym typeface="Huawei Sans" panose="020C0503030203020204" pitchFamily="34" charset="0"/>
                  </a:rPr>
                  <a:t>Site C</a:t>
                </a:r>
              </a:p>
            </p:txBody>
          </p:sp>
        </p:grpSp>
      </p:grpSp>
      <p:sp>
        <p:nvSpPr>
          <p:cNvPr id="44" name="圆角矩形 75"/>
          <p:cNvSpPr/>
          <p:nvPr/>
        </p:nvSpPr>
        <p:spPr>
          <a:xfrm>
            <a:off x="6508056" y="3285468"/>
            <a:ext cx="5241031" cy="2880000"/>
          </a:xfrm>
          <a:prstGeom prst="roundRect">
            <a:avLst>
              <a:gd name="adj" fmla="val 874"/>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fontAlgn="ctr">
              <a:lnSpc>
                <a:spcPts val="2600"/>
              </a:lnSpc>
              <a:spcBef>
                <a:spcPts val="0"/>
              </a:spcBef>
              <a:spcAft>
                <a:spcPts val="600"/>
              </a:spcAft>
              <a:buFont typeface="Arial" panose="020B0604020202020204" pitchFamily="34" charset="0"/>
              <a:buChar char="•"/>
            </a:pPr>
            <a:r>
              <a:rPr lang="en-US"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MCE device extends some functions of the PE to the CE. By binding different interfaces to VPNs, the MCE creates and maintains an independent routing and </a:t>
            </a: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forwarding table (multi-VRF) for each VPN.</a:t>
            </a:r>
          </a:p>
          <a:p>
            <a:pPr marL="177800" indent="-177800" fontAlgn="ctr">
              <a:lnSpc>
                <a:spcPts val="2600"/>
              </a:lnSpc>
              <a:spcBef>
                <a:spcPts val="0"/>
              </a:spcBef>
              <a:spcAft>
                <a:spcPts val="600"/>
              </a:spcAft>
              <a:buFont typeface="Arial" panose="020B0604020202020204" pitchFamily="34" charset="0"/>
              <a:buChar char="•"/>
            </a:pP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The MCE can be </a:t>
            </a:r>
            <a:r>
              <a:rPr lang="en-US" sz="16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connected to</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the corresponding PE through </a:t>
            </a:r>
            <a:r>
              <a:rPr lang="en-US" sz="16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physical interfaces, sub-interfaces, or logical </a:t>
            </a:r>
            <a:r>
              <a:rPr lang="en-US" sz="16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interfaces</a:t>
            </a:r>
            <a:r>
              <a:rPr lang="en-US" altLang="zh-CN"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r>
              <a:rPr lang="en-US" altLang="zh-CN"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On the PE, these interfaces must be bound to the corresponding VPN instances.</a:t>
            </a:r>
          </a:p>
        </p:txBody>
      </p:sp>
    </p:spTree>
    <p:extLst>
      <p:ext uri="{BB962C8B-B14F-4D97-AF65-F5344CB8AC3E}">
        <p14:creationId xmlns:p14="http://schemas.microsoft.com/office/powerpoint/2010/main" val="54985470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pPr algn="l"/>
            <a:r>
              <a:rPr lang="en-US" sz="1600" dirty="0">
                <a:latin typeface="Huawei Sans" panose="020C0503030203020204" pitchFamily="34" charset="0"/>
                <a:ea typeface="方正兰亭黑简体" panose="02000000000000000000" pitchFamily="2" charset="-122"/>
                <a:sym typeface="Huawei Sans" panose="020C0503030203020204" pitchFamily="34" charset="0"/>
              </a:rPr>
              <a:t>With the wide application of the MPLS VPN solution, the </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number and </a:t>
            </a:r>
            <a:r>
              <a:rPr lang="en-US" altLang="zh-CN" sz="1600" dirty="0">
                <a:sym typeface="Huawei Sans" panose="020C0503030203020204" pitchFamily="34" charset="0"/>
              </a:rPr>
              <a:t>geographical </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scope </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of terminal users are increasing. The number of sites in an enterprise is increasing. It is common to connect a geographical location to another service provider, for example, between different MANs of a </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carrier, </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the backbone networks of the carriers that cooperate with each other may span different autonomous systems (ASs).</a:t>
            </a:r>
          </a:p>
          <a:p>
            <a:pPr algn="l"/>
            <a:r>
              <a:rPr lang="en-US" sz="1600" dirty="0">
                <a:latin typeface="Huawei Sans" panose="020C0503030203020204" pitchFamily="34" charset="0"/>
                <a:ea typeface="方正兰亭黑简体" panose="02000000000000000000" pitchFamily="2" charset="-122"/>
                <a:sym typeface="Huawei Sans" panose="020C0503030203020204" pitchFamily="34" charset="0"/>
              </a:rPr>
              <a:t>Generally, the MPLS VPN architecture runs in an AS. The routing information of any VPN can only be flooded in one AS </a:t>
            </a:r>
            <a:r>
              <a:rPr lang="en-US" sz="1600" dirty="0" err="1">
                <a:latin typeface="Huawei Sans" panose="020C0503030203020204" pitchFamily="34" charset="0"/>
                <a:ea typeface="方正兰亭黑简体" panose="02000000000000000000" pitchFamily="2" charset="-122"/>
                <a:sym typeface="Huawei Sans" panose="020C0503030203020204" pitchFamily="34" charset="0"/>
              </a:rPr>
              <a:t>as</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rPr>
              <a:t>needed</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The inter-AS MPLS VPN solution is used to deploy the MPLS VPN between ASs.</a:t>
            </a:r>
          </a:p>
        </p:txBody>
      </p:sp>
      <p:sp>
        <p:nvSpPr>
          <p:cNvPr id="2" name="标题 1"/>
          <p:cNvSpPr>
            <a:spLocks noGrp="1"/>
          </p:cNvSpPr>
          <p:nvPr>
            <p:ph type="title"/>
          </p:nvPr>
        </p:nvSpPr>
        <p:spPr/>
        <p:txBody>
          <a:bodyPr wrap="square">
            <a:noAutofit/>
          </a:bodyPr>
          <a:lstStyle/>
          <a:p>
            <a:r>
              <a:rPr lang="en-US">
                <a:latin typeface="Huawei Sans" panose="020C0503030203020204" pitchFamily="34" charset="0"/>
                <a:ea typeface="方正兰亭黑简体" panose="02000000000000000000" pitchFamily="2" charset="-122"/>
                <a:sym typeface="Huawei Sans" panose="020C0503030203020204" pitchFamily="34" charset="0"/>
              </a:rPr>
              <a:t>Inter-AS MPLS VPN Networking</a:t>
            </a:r>
          </a:p>
        </p:txBody>
      </p:sp>
      <p:sp>
        <p:nvSpPr>
          <p:cNvPr id="6" name="Freeform 159"/>
          <p:cNvSpPr/>
          <p:nvPr/>
        </p:nvSpPr>
        <p:spPr>
          <a:xfrm flipH="1">
            <a:off x="1151922" y="4491051"/>
            <a:ext cx="1071360" cy="56003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圆角矩形 6"/>
          <p:cNvSpPr/>
          <p:nvPr/>
        </p:nvSpPr>
        <p:spPr>
          <a:xfrm>
            <a:off x="2321748" y="3999756"/>
            <a:ext cx="3329693" cy="1967802"/>
          </a:xfrm>
          <a:prstGeom prst="roundRect">
            <a:avLst/>
          </a:prstGeom>
          <a:solidFill>
            <a:srgbClr val="F3FBFE"/>
          </a:solidFill>
          <a:ln w="28575"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 name="直接连接符 7"/>
          <p:cNvCxnSpPr>
            <a:stCxn id="24" idx="1"/>
            <a:endCxn id="19" idx="3"/>
          </p:cNvCxnSpPr>
          <p:nvPr/>
        </p:nvCxnSpPr>
        <p:spPr>
          <a:xfrm flipH="1">
            <a:off x="2674066" y="4310705"/>
            <a:ext cx="478930" cy="5498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a:stCxn id="27" idx="1"/>
            <a:endCxn id="24" idx="3"/>
          </p:cNvCxnSpPr>
          <p:nvPr/>
        </p:nvCxnSpPr>
        <p:spPr>
          <a:xfrm flipH="1">
            <a:off x="3692996" y="4310705"/>
            <a:ext cx="52766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a:stCxn id="24" idx="2"/>
            <a:endCxn id="25" idx="0"/>
          </p:cNvCxnSpPr>
          <p:nvPr/>
        </p:nvCxnSpPr>
        <p:spPr>
          <a:xfrm>
            <a:off x="3422996" y="4531614"/>
            <a:ext cx="0" cy="65795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a:stCxn id="25" idx="3"/>
            <a:endCxn id="28" idx="1"/>
          </p:cNvCxnSpPr>
          <p:nvPr/>
        </p:nvCxnSpPr>
        <p:spPr>
          <a:xfrm>
            <a:off x="3692996" y="5410473"/>
            <a:ext cx="52766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28" idx="0"/>
            <a:endCxn id="27" idx="2"/>
          </p:cNvCxnSpPr>
          <p:nvPr/>
        </p:nvCxnSpPr>
        <p:spPr>
          <a:xfrm flipV="1">
            <a:off x="4490656" y="4531614"/>
            <a:ext cx="0" cy="65795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27" idx="3"/>
            <a:endCxn id="21" idx="1"/>
          </p:cNvCxnSpPr>
          <p:nvPr/>
        </p:nvCxnSpPr>
        <p:spPr>
          <a:xfrm>
            <a:off x="4760656" y="4310705"/>
            <a:ext cx="570839" cy="55782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3588087" y="5615946"/>
            <a:ext cx="797014" cy="338554"/>
          </a:xfrm>
          <a:prstGeom prst="rect">
            <a:avLst/>
          </a:prstGeom>
          <a:noFill/>
        </p:spPr>
        <p:txBody>
          <a:bodyPr wrap="square" rtlCol="0">
            <a:noAutofit/>
          </a:bodyPr>
          <a:lstStyle/>
          <a:p>
            <a:pPr algn="ct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AS100</a:t>
            </a:r>
          </a:p>
        </p:txBody>
      </p:sp>
      <p:cxnSp>
        <p:nvCxnSpPr>
          <p:cNvPr id="16" name="直接连接符 15"/>
          <p:cNvCxnSpPr/>
          <p:nvPr/>
        </p:nvCxnSpPr>
        <p:spPr>
          <a:xfrm>
            <a:off x="3413405" y="4310705"/>
            <a:ext cx="1077251" cy="109976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3442177" y="4277914"/>
            <a:ext cx="1058070" cy="113256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19" name="Picture 12" descr="E:\2016.01\1.12 扁平化图标\蓝色\AR-蓝色最新-40.png"/>
          <p:cNvPicPr>
            <a:picLocks noChangeAspect="1" noChangeArrowheads="1"/>
          </p:cNvPicPr>
          <p:nvPr/>
        </p:nvPicPr>
        <p:blipFill>
          <a:blip r:embed="rId3" cstate="print"/>
          <a:srcRect/>
          <a:stretch>
            <a:fillRect/>
          </a:stretch>
        </p:blipFill>
        <p:spPr bwMode="auto">
          <a:xfrm>
            <a:off x="2134066" y="4639680"/>
            <a:ext cx="540000" cy="441818"/>
          </a:xfrm>
          <a:prstGeom prst="rect">
            <a:avLst/>
          </a:prstGeom>
          <a:noFill/>
        </p:spPr>
      </p:pic>
      <p:grpSp>
        <p:nvGrpSpPr>
          <p:cNvPr id="23" name="组合 22"/>
          <p:cNvGrpSpPr/>
          <p:nvPr/>
        </p:nvGrpSpPr>
        <p:grpSpPr>
          <a:xfrm>
            <a:off x="3152996" y="4089796"/>
            <a:ext cx="540000" cy="1541586"/>
            <a:chOff x="2561628" y="3854902"/>
            <a:chExt cx="540000" cy="1541586"/>
          </a:xfrm>
        </p:grpSpPr>
        <p:pic>
          <p:nvPicPr>
            <p:cNvPr id="24" name="Picture 12" descr="E:\2016.01\1.12 扁平化图标\蓝色\AR-蓝色最新-40.png"/>
            <p:cNvPicPr>
              <a:picLocks noChangeAspect="1" noChangeArrowheads="1"/>
            </p:cNvPicPr>
            <p:nvPr/>
          </p:nvPicPr>
          <p:blipFill>
            <a:blip r:embed="rId3" cstate="print"/>
            <a:srcRect/>
            <a:stretch>
              <a:fillRect/>
            </a:stretch>
          </p:blipFill>
          <p:spPr bwMode="auto">
            <a:xfrm>
              <a:off x="2561628" y="3854902"/>
              <a:ext cx="540000" cy="441818"/>
            </a:xfrm>
            <a:prstGeom prst="rect">
              <a:avLst/>
            </a:prstGeom>
            <a:noFill/>
          </p:spPr>
        </p:pic>
        <p:pic>
          <p:nvPicPr>
            <p:cNvPr id="25" name="Picture 12" descr="E:\2016.01\1.12 扁平化图标\蓝色\AR-蓝色最新-40.png"/>
            <p:cNvPicPr>
              <a:picLocks noChangeAspect="1" noChangeArrowheads="1"/>
            </p:cNvPicPr>
            <p:nvPr/>
          </p:nvPicPr>
          <p:blipFill>
            <a:blip r:embed="rId3" cstate="print"/>
            <a:srcRect/>
            <a:stretch>
              <a:fillRect/>
            </a:stretch>
          </p:blipFill>
          <p:spPr bwMode="auto">
            <a:xfrm>
              <a:off x="2561628" y="4954670"/>
              <a:ext cx="540000" cy="441818"/>
            </a:xfrm>
            <a:prstGeom prst="rect">
              <a:avLst/>
            </a:prstGeom>
            <a:noFill/>
          </p:spPr>
        </p:pic>
      </p:grpSp>
      <p:sp>
        <p:nvSpPr>
          <p:cNvPr id="29" name="文本框 28"/>
          <p:cNvSpPr txBox="1"/>
          <p:nvPr/>
        </p:nvSpPr>
        <p:spPr>
          <a:xfrm>
            <a:off x="1280927" y="4659528"/>
            <a:ext cx="795411" cy="369332"/>
          </a:xfrm>
          <a:prstGeom prst="rect">
            <a:avLst/>
          </a:prstGeom>
          <a:noFill/>
        </p:spPr>
        <p:txBody>
          <a:bodyPr wrap="square" rtlCol="0">
            <a:noAutofit/>
          </a:bodyPr>
          <a:lstStyle/>
          <a:p>
            <a:pPr fontAlgn="ctr"/>
            <a:r>
              <a:rPr lang="en-US">
                <a:latin typeface="Huawei Sans" panose="020C0503030203020204" pitchFamily="34" charset="0"/>
                <a:ea typeface="方正兰亭黑简体" panose="02000000000000000000" pitchFamily="2" charset="-122"/>
                <a:sym typeface="Huawei Sans" panose="020C0503030203020204" pitchFamily="34" charset="0"/>
              </a:rPr>
              <a:t>Site A</a:t>
            </a:r>
          </a:p>
        </p:txBody>
      </p:sp>
      <p:cxnSp>
        <p:nvCxnSpPr>
          <p:cNvPr id="36" name="直接连接符 35"/>
          <p:cNvCxnSpPr>
            <a:endCxn id="21" idx="1"/>
          </p:cNvCxnSpPr>
          <p:nvPr/>
        </p:nvCxnSpPr>
        <p:spPr>
          <a:xfrm flipV="1">
            <a:off x="4490656" y="4868527"/>
            <a:ext cx="840839" cy="54194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6" name="组合 25"/>
          <p:cNvGrpSpPr/>
          <p:nvPr/>
        </p:nvGrpSpPr>
        <p:grpSpPr>
          <a:xfrm>
            <a:off x="4220656" y="4089796"/>
            <a:ext cx="540000" cy="1541586"/>
            <a:chOff x="3917984" y="3854902"/>
            <a:chExt cx="540000" cy="1541586"/>
          </a:xfrm>
        </p:grpSpPr>
        <p:pic>
          <p:nvPicPr>
            <p:cNvPr id="27" name="Picture 12" descr="E:\2016.01\1.12 扁平化图标\蓝色\AR-蓝色最新-40.png"/>
            <p:cNvPicPr>
              <a:picLocks noChangeAspect="1" noChangeArrowheads="1"/>
            </p:cNvPicPr>
            <p:nvPr/>
          </p:nvPicPr>
          <p:blipFill>
            <a:blip r:embed="rId3" cstate="print"/>
            <a:srcRect/>
            <a:stretch>
              <a:fillRect/>
            </a:stretch>
          </p:blipFill>
          <p:spPr bwMode="auto">
            <a:xfrm>
              <a:off x="3917984" y="3854902"/>
              <a:ext cx="540000" cy="441818"/>
            </a:xfrm>
            <a:prstGeom prst="rect">
              <a:avLst/>
            </a:prstGeom>
            <a:noFill/>
          </p:spPr>
        </p:pic>
        <p:pic>
          <p:nvPicPr>
            <p:cNvPr id="28" name="Picture 12" descr="E:\2016.01\1.12 扁平化图标\蓝色\AR-蓝色最新-40.png"/>
            <p:cNvPicPr>
              <a:picLocks noChangeAspect="1" noChangeArrowheads="1"/>
            </p:cNvPicPr>
            <p:nvPr/>
          </p:nvPicPr>
          <p:blipFill>
            <a:blip r:embed="rId3" cstate="print"/>
            <a:srcRect/>
            <a:stretch>
              <a:fillRect/>
            </a:stretch>
          </p:blipFill>
          <p:spPr bwMode="auto">
            <a:xfrm>
              <a:off x="3917984" y="4954670"/>
              <a:ext cx="540000" cy="441818"/>
            </a:xfrm>
            <a:prstGeom prst="rect">
              <a:avLst/>
            </a:prstGeom>
            <a:noFill/>
          </p:spPr>
        </p:pic>
      </p:grpSp>
      <p:cxnSp>
        <p:nvCxnSpPr>
          <p:cNvPr id="65" name="直接连接符 64"/>
          <p:cNvCxnSpPr/>
          <p:nvPr/>
        </p:nvCxnSpPr>
        <p:spPr>
          <a:xfrm flipV="1">
            <a:off x="5651441" y="4868527"/>
            <a:ext cx="64404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21" name="Picture 12" descr="E:\2016.01\1.12 扁平化图标\蓝色\AR-蓝色最新-40.png"/>
          <p:cNvPicPr>
            <a:picLocks noChangeAspect="1" noChangeArrowheads="1"/>
          </p:cNvPicPr>
          <p:nvPr/>
        </p:nvPicPr>
        <p:blipFill>
          <a:blip r:embed="rId3" cstate="print"/>
          <a:srcRect/>
          <a:stretch>
            <a:fillRect/>
          </a:stretch>
        </p:blipFill>
        <p:spPr bwMode="auto">
          <a:xfrm>
            <a:off x="5331495" y="4647618"/>
            <a:ext cx="540000" cy="441818"/>
          </a:xfrm>
          <a:prstGeom prst="rect">
            <a:avLst/>
          </a:prstGeom>
          <a:noFill/>
        </p:spPr>
      </p:pic>
      <p:sp>
        <p:nvSpPr>
          <p:cNvPr id="39" name="圆角矩形 38"/>
          <p:cNvSpPr/>
          <p:nvPr/>
        </p:nvSpPr>
        <p:spPr>
          <a:xfrm>
            <a:off x="6355976" y="3999756"/>
            <a:ext cx="3329693" cy="1967802"/>
          </a:xfrm>
          <a:prstGeom prst="roundRect">
            <a:avLst/>
          </a:prstGeom>
          <a:solidFill>
            <a:srgbClr val="F3FBFE"/>
          </a:solidFill>
          <a:ln w="28575"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0" name="直接连接符 39"/>
          <p:cNvCxnSpPr>
            <a:stCxn id="51" idx="1"/>
            <a:endCxn id="49" idx="3"/>
          </p:cNvCxnSpPr>
          <p:nvPr/>
        </p:nvCxnSpPr>
        <p:spPr>
          <a:xfrm flipH="1">
            <a:off x="6675922" y="4310705"/>
            <a:ext cx="511302" cy="55165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a:stCxn id="56" idx="1"/>
            <a:endCxn id="51" idx="3"/>
          </p:cNvCxnSpPr>
          <p:nvPr/>
        </p:nvCxnSpPr>
        <p:spPr>
          <a:xfrm flipH="1">
            <a:off x="7727224" y="4310705"/>
            <a:ext cx="52766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a:stCxn id="51" idx="2"/>
            <a:endCxn id="52" idx="0"/>
          </p:cNvCxnSpPr>
          <p:nvPr/>
        </p:nvCxnSpPr>
        <p:spPr>
          <a:xfrm>
            <a:off x="7457224" y="4531614"/>
            <a:ext cx="0" cy="65795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a:stCxn id="52" idx="3"/>
            <a:endCxn id="57" idx="1"/>
          </p:cNvCxnSpPr>
          <p:nvPr/>
        </p:nvCxnSpPr>
        <p:spPr>
          <a:xfrm>
            <a:off x="7727224" y="5410473"/>
            <a:ext cx="52766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57" idx="0"/>
            <a:endCxn id="56" idx="2"/>
          </p:cNvCxnSpPr>
          <p:nvPr/>
        </p:nvCxnSpPr>
        <p:spPr>
          <a:xfrm flipV="1">
            <a:off x="8524884" y="4531614"/>
            <a:ext cx="0" cy="65795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6" name="文本框 45"/>
          <p:cNvSpPr txBox="1"/>
          <p:nvPr/>
        </p:nvSpPr>
        <p:spPr>
          <a:xfrm>
            <a:off x="7622315" y="5703616"/>
            <a:ext cx="797014" cy="338554"/>
          </a:xfrm>
          <a:prstGeom prst="rect">
            <a:avLst/>
          </a:prstGeom>
          <a:noFill/>
        </p:spPr>
        <p:txBody>
          <a:bodyPr wrap="square" rtlCol="0">
            <a:noAutofit/>
          </a:bodyPr>
          <a:lstStyle/>
          <a:p>
            <a:pPr algn="ctr" fontAlgn="ctr"/>
            <a:r>
              <a:rPr lang="en-US" sz="1600" b="1">
                <a:latin typeface="Huawei Sans" panose="020C0503030203020204" pitchFamily="34" charset="0"/>
                <a:ea typeface="方正兰亭黑简体" panose="02000000000000000000" pitchFamily="2" charset="-122"/>
                <a:sym typeface="Huawei Sans" panose="020C0503030203020204" pitchFamily="34" charset="0"/>
              </a:rPr>
              <a:t>AS200</a:t>
            </a:r>
          </a:p>
        </p:txBody>
      </p:sp>
      <p:cxnSp>
        <p:nvCxnSpPr>
          <p:cNvPr id="47" name="直接连接符 46"/>
          <p:cNvCxnSpPr/>
          <p:nvPr/>
        </p:nvCxnSpPr>
        <p:spPr>
          <a:xfrm>
            <a:off x="7447633" y="4310705"/>
            <a:ext cx="1077251" cy="109976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0" name="组合 49"/>
          <p:cNvGrpSpPr/>
          <p:nvPr/>
        </p:nvGrpSpPr>
        <p:grpSpPr>
          <a:xfrm>
            <a:off x="7187224" y="4089796"/>
            <a:ext cx="540000" cy="1541586"/>
            <a:chOff x="2561628" y="3854902"/>
            <a:chExt cx="540000" cy="1541586"/>
          </a:xfrm>
        </p:grpSpPr>
        <p:pic>
          <p:nvPicPr>
            <p:cNvPr id="51" name="Picture 12" descr="E:\2016.01\1.12 扁平化图标\蓝色\AR-蓝色最新-40.png"/>
            <p:cNvPicPr>
              <a:picLocks noChangeAspect="1" noChangeArrowheads="1"/>
            </p:cNvPicPr>
            <p:nvPr/>
          </p:nvPicPr>
          <p:blipFill>
            <a:blip r:embed="rId3" cstate="print"/>
            <a:srcRect/>
            <a:stretch>
              <a:fillRect/>
            </a:stretch>
          </p:blipFill>
          <p:spPr bwMode="auto">
            <a:xfrm>
              <a:off x="2561628" y="3854902"/>
              <a:ext cx="540000" cy="441818"/>
            </a:xfrm>
            <a:prstGeom prst="rect">
              <a:avLst/>
            </a:prstGeom>
            <a:noFill/>
          </p:spPr>
        </p:pic>
        <p:pic>
          <p:nvPicPr>
            <p:cNvPr id="52" name="Picture 12" descr="E:\2016.01\1.12 扁平化图标\蓝色\AR-蓝色最新-40.png"/>
            <p:cNvPicPr>
              <a:picLocks noChangeAspect="1" noChangeArrowheads="1"/>
            </p:cNvPicPr>
            <p:nvPr/>
          </p:nvPicPr>
          <p:blipFill>
            <a:blip r:embed="rId3" cstate="print"/>
            <a:srcRect/>
            <a:stretch>
              <a:fillRect/>
            </a:stretch>
          </p:blipFill>
          <p:spPr bwMode="auto">
            <a:xfrm>
              <a:off x="2561628" y="4954670"/>
              <a:ext cx="540000" cy="441818"/>
            </a:xfrm>
            <a:prstGeom prst="rect">
              <a:avLst/>
            </a:prstGeom>
            <a:noFill/>
          </p:spPr>
        </p:pic>
      </p:grpSp>
      <p:cxnSp>
        <p:nvCxnSpPr>
          <p:cNvPr id="53" name="直接连接符 52"/>
          <p:cNvCxnSpPr/>
          <p:nvPr/>
        </p:nvCxnSpPr>
        <p:spPr>
          <a:xfrm flipV="1">
            <a:off x="8524884" y="4830977"/>
            <a:ext cx="1196841" cy="56829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57" name="Picture 12" descr="E:\2016.01\1.12 扁平化图标\蓝色\AR-蓝色最新-40.png"/>
          <p:cNvPicPr>
            <a:picLocks noChangeAspect="1" noChangeArrowheads="1"/>
          </p:cNvPicPr>
          <p:nvPr/>
        </p:nvPicPr>
        <p:blipFill>
          <a:blip r:embed="rId3" cstate="print"/>
          <a:srcRect/>
          <a:stretch>
            <a:fillRect/>
          </a:stretch>
        </p:blipFill>
        <p:spPr bwMode="auto">
          <a:xfrm>
            <a:off x="8254884" y="5189564"/>
            <a:ext cx="540000" cy="441818"/>
          </a:xfrm>
          <a:prstGeom prst="rect">
            <a:avLst/>
          </a:prstGeom>
          <a:noFill/>
        </p:spPr>
      </p:pic>
      <p:pic>
        <p:nvPicPr>
          <p:cNvPr id="49" name="Picture 12" descr="E:\2016.01\1.12 扁平化图标\蓝色\AR-蓝色最新-40.png"/>
          <p:cNvPicPr>
            <a:picLocks noChangeAspect="1" noChangeArrowheads="1"/>
          </p:cNvPicPr>
          <p:nvPr/>
        </p:nvPicPr>
        <p:blipFill>
          <a:blip r:embed="rId3" cstate="print"/>
          <a:srcRect/>
          <a:stretch>
            <a:fillRect/>
          </a:stretch>
        </p:blipFill>
        <p:spPr bwMode="auto">
          <a:xfrm>
            <a:off x="6135922" y="4641455"/>
            <a:ext cx="540000" cy="441818"/>
          </a:xfrm>
          <a:prstGeom prst="rect">
            <a:avLst/>
          </a:prstGeom>
          <a:noFill/>
        </p:spPr>
      </p:pic>
      <p:cxnSp>
        <p:nvCxnSpPr>
          <p:cNvPr id="70" name="直接连接符 69"/>
          <p:cNvCxnSpPr/>
          <p:nvPr/>
        </p:nvCxnSpPr>
        <p:spPr>
          <a:xfrm>
            <a:off x="8524884" y="4285095"/>
            <a:ext cx="1196841" cy="54588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56" name="Picture 12" descr="E:\2016.01\1.12 扁平化图标\蓝色\AR-蓝色最新-40.png"/>
          <p:cNvPicPr>
            <a:picLocks noChangeAspect="1" noChangeArrowheads="1"/>
          </p:cNvPicPr>
          <p:nvPr/>
        </p:nvPicPr>
        <p:blipFill>
          <a:blip r:embed="rId3" cstate="print"/>
          <a:srcRect/>
          <a:stretch>
            <a:fillRect/>
          </a:stretch>
        </p:blipFill>
        <p:spPr bwMode="auto">
          <a:xfrm>
            <a:off x="8254884" y="4089796"/>
            <a:ext cx="540000" cy="441818"/>
          </a:xfrm>
          <a:prstGeom prst="rect">
            <a:avLst/>
          </a:prstGeom>
          <a:noFill/>
        </p:spPr>
      </p:pic>
      <p:grpSp>
        <p:nvGrpSpPr>
          <p:cNvPr id="77" name="组合 76"/>
          <p:cNvGrpSpPr/>
          <p:nvPr/>
        </p:nvGrpSpPr>
        <p:grpSpPr>
          <a:xfrm>
            <a:off x="9879021" y="4455272"/>
            <a:ext cx="1071360" cy="560032"/>
            <a:chOff x="9863493" y="4920959"/>
            <a:chExt cx="1071360" cy="560032"/>
          </a:xfrm>
        </p:grpSpPr>
        <p:sp>
          <p:nvSpPr>
            <p:cNvPr id="68" name="Freeform 159"/>
            <p:cNvSpPr/>
            <p:nvPr/>
          </p:nvSpPr>
          <p:spPr>
            <a:xfrm flipH="1">
              <a:off x="9863493" y="4920959"/>
              <a:ext cx="1071360" cy="56003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文本框 68"/>
            <p:cNvSpPr txBox="1"/>
            <p:nvPr/>
          </p:nvSpPr>
          <p:spPr>
            <a:xfrm>
              <a:off x="9992498" y="5089436"/>
              <a:ext cx="784189" cy="369332"/>
            </a:xfrm>
            <a:prstGeom prst="rect">
              <a:avLst/>
            </a:prstGeom>
            <a:noFill/>
          </p:spPr>
          <p:txBody>
            <a:bodyPr wrap="square" rtlCol="0">
              <a:noAutofit/>
            </a:bodyPr>
            <a:lstStyle/>
            <a:p>
              <a:pPr fontAlgn="ctr"/>
              <a:r>
                <a:rPr lang="en-US">
                  <a:latin typeface="Huawei Sans" panose="020C0503030203020204" pitchFamily="34" charset="0"/>
                  <a:ea typeface="方正兰亭黑简体" panose="02000000000000000000" pitchFamily="2" charset="-122"/>
                  <a:sym typeface="Huawei Sans" panose="020C0503030203020204" pitchFamily="34" charset="0"/>
                </a:rPr>
                <a:t>Site B</a:t>
              </a:r>
            </a:p>
          </p:txBody>
        </p:sp>
      </p:grpSp>
      <p:pic>
        <p:nvPicPr>
          <p:cNvPr id="54" name="Picture 12" descr="E:\2016.01\1.12 扁平化图标\蓝色\AR-蓝色最新-40.png"/>
          <p:cNvPicPr>
            <a:picLocks noChangeAspect="1" noChangeArrowheads="1"/>
          </p:cNvPicPr>
          <p:nvPr/>
        </p:nvPicPr>
        <p:blipFill>
          <a:blip r:embed="rId3" cstate="print"/>
          <a:srcRect/>
          <a:stretch>
            <a:fillRect/>
          </a:stretch>
        </p:blipFill>
        <p:spPr bwMode="auto">
          <a:xfrm>
            <a:off x="9451726" y="4598221"/>
            <a:ext cx="540000" cy="441818"/>
          </a:xfrm>
          <a:prstGeom prst="rect">
            <a:avLst/>
          </a:prstGeom>
          <a:noFill/>
        </p:spPr>
      </p:pic>
    </p:spTree>
    <p:extLst>
      <p:ext uri="{BB962C8B-B14F-4D97-AF65-F5344CB8AC3E}">
        <p14:creationId xmlns:p14="http://schemas.microsoft.com/office/powerpoint/2010/main" val="280394674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MPLS VPN Applications and Networking Overview</a:t>
            </a:r>
          </a:p>
          <a:p>
            <a:r>
              <a:rPr lang="en-US" b="1" dirty="0">
                <a:latin typeface="Huawei Sans" panose="020C0503030203020204" pitchFamily="34" charset="0"/>
                <a:ea typeface="方正兰亭黑简体" panose="02000000000000000000" pitchFamily="2" charset="-122"/>
                <a:sym typeface="Huawei Sans" panose="020C0503030203020204" pitchFamily="34" charset="0"/>
              </a:rPr>
              <a:t>MPLS VPN Deployment in Typical Scenarios</a:t>
            </a:r>
          </a:p>
          <a:p>
            <a:pPr marL="720725" lvl="1" indent="-250825">
              <a:buFont typeface="Huawei Sans" panose="020C0503030203020204" pitchFamily="34" charset="0"/>
              <a:buChar char="▪"/>
            </a:pPr>
            <a:r>
              <a:rPr lang="en-US" dirty="0">
                <a:latin typeface="Huawei Sans" panose="020C0503030203020204" pitchFamily="34" charset="0"/>
                <a:ea typeface="方正兰亭黑简体" panose="02000000000000000000" pitchFamily="2" charset="-122"/>
                <a:sym typeface="Huawei Sans" panose="020C0503030203020204" pitchFamily="34" charset="0"/>
              </a:rPr>
              <a:t>Intranet Scenario</a:t>
            </a:r>
          </a:p>
          <a:p>
            <a:pPr marL="720725" lvl="1" indent="-250825"/>
            <a:r>
              <a:rPr lang="en-US" dirty="0" err="1">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Hub&amp;Spoke</a:t>
            </a:r>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 Scenario</a:t>
            </a:r>
          </a:p>
          <a:p>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OSPF VPN Extension</a:t>
            </a:r>
          </a:p>
          <a:p>
            <a:pPr lvl="1"/>
            <a:endParaRPr lang="en-US" altLang="zh-CN" b="1" dirty="0" smtClean="0">
              <a:latin typeface="Huawei Sans" panose="020C0503030203020204" pitchFamily="34" charset="0"/>
              <a:ea typeface="方正兰亭黑简体" panose="02000000000000000000" pitchFamily="2" charset="-122"/>
              <a:sym typeface="Huawei Sans" panose="020C0503030203020204" pitchFamily="34" charset="0"/>
            </a:endParaRPr>
          </a:p>
          <a:p>
            <a:pPr lvl="1"/>
            <a:endParaRPr lang="en-US" altLang="zh-CN" b="1"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1847213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 name="文本占位符 2"/>
          <p:cNvSpPr txBox="1">
            <a:spLocks/>
          </p:cNvSpPr>
          <p:nvPr/>
        </p:nvSpPr>
        <p:spPr bwMode="auto">
          <a:xfrm>
            <a:off x="468317" y="1233488"/>
            <a:ext cx="11276183" cy="14304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gn="l" fontAlgn="ctr"/>
            <a:r>
              <a:rPr lang="en-US" sz="1800" dirty="0" smtClean="0">
                <a:latin typeface="Huawei Sans" panose="020C0503030203020204" pitchFamily="34" charset="0"/>
                <a:ea typeface="方正兰亭黑简体" panose="02000000000000000000" pitchFamily="2" charset="-122"/>
                <a:sym typeface="Huawei Sans" panose="020C0503030203020204" pitchFamily="34" charset="0"/>
              </a:rPr>
              <a:t>As shown in the figure, customer X and customer Y have two sites each. The two sites need to be interconnected through MPLS VPN, which corresponds to VPNX and VPNY, respectively.</a:t>
            </a:r>
          </a:p>
          <a:p>
            <a:pPr algn="l" fontAlgn="ctr"/>
            <a:r>
              <a:rPr lang="en-US" sz="1800" dirty="0" smtClean="0">
                <a:latin typeface="Huawei Sans" panose="020C0503030203020204" pitchFamily="34" charset="0"/>
                <a:ea typeface="方正兰亭黑简体" panose="02000000000000000000" pitchFamily="2" charset="-122"/>
                <a:sym typeface="Huawei Sans" panose="020C0503030203020204" pitchFamily="34" charset="0"/>
              </a:rPr>
              <a:t>Interconnection interfaces, AS numbers, and IP addresses are shown in the figure. CEs and PEs exchange routing information using the protocol or method shown in the figure.</a:t>
            </a:r>
          </a:p>
          <a:p>
            <a:pPr algn="l" fontAlgn="ctr"/>
            <a:endParaRPr lang="zh-CN" altLang="en-US" sz="18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39" name="Group 108"/>
          <p:cNvGrpSpPr/>
          <p:nvPr/>
        </p:nvGrpSpPr>
        <p:grpSpPr>
          <a:xfrm rot="16200000" flipV="1">
            <a:off x="10124867" y="5117008"/>
            <a:ext cx="259305" cy="557470"/>
            <a:chOff x="3134093" y="3084639"/>
            <a:chExt cx="611430" cy="432284"/>
          </a:xfrm>
        </p:grpSpPr>
        <p:cxnSp>
          <p:nvCxnSpPr>
            <p:cNvPr id="240" name="直接连接符 53"/>
            <p:cNvCxnSpPr/>
            <p:nvPr/>
          </p:nvCxnSpPr>
          <p:spPr>
            <a:xfrm>
              <a:off x="3134093" y="3084639"/>
              <a:ext cx="611430" cy="0"/>
            </a:xfrm>
            <a:prstGeom prst="line">
              <a:avLst/>
            </a:prstGeom>
            <a:noFill/>
            <a:ln w="28575" cap="flat" cmpd="sng" algn="ctr">
              <a:solidFill>
                <a:sysClr val="windowText" lastClr="000000"/>
              </a:solidFill>
              <a:prstDash val="solid"/>
              <a:miter lim="800000"/>
              <a:headEnd type="none" w="med" len="med"/>
              <a:tailEnd type="none" w="med" len="med"/>
            </a:ln>
            <a:effectLst/>
          </p:spPr>
        </p:cxnSp>
        <p:cxnSp>
          <p:nvCxnSpPr>
            <p:cNvPr id="241" name="直接连接符 53"/>
            <p:cNvCxnSpPr/>
            <p:nvPr/>
          </p:nvCxnSpPr>
          <p:spPr>
            <a:xfrm>
              <a:off x="3439808" y="3084639"/>
              <a:ext cx="0" cy="432284"/>
            </a:xfrm>
            <a:prstGeom prst="line">
              <a:avLst/>
            </a:prstGeom>
            <a:noFill/>
            <a:ln w="28575" cap="flat" cmpd="sng" algn="ctr">
              <a:solidFill>
                <a:sysClr val="windowText" lastClr="000000"/>
              </a:solidFill>
              <a:prstDash val="solid"/>
              <a:miter lim="800000"/>
              <a:headEnd type="none" w="med" len="med"/>
              <a:tailEnd type="none" w="med" len="med"/>
            </a:ln>
            <a:effectLst/>
          </p:spPr>
        </p:cxnSp>
      </p:grpSp>
      <p:grpSp>
        <p:nvGrpSpPr>
          <p:cNvPr id="242" name="Group 111"/>
          <p:cNvGrpSpPr/>
          <p:nvPr/>
        </p:nvGrpSpPr>
        <p:grpSpPr>
          <a:xfrm rot="16200000" flipV="1">
            <a:off x="10124867" y="3510930"/>
            <a:ext cx="259305" cy="557470"/>
            <a:chOff x="3134093" y="3084639"/>
            <a:chExt cx="611430" cy="432284"/>
          </a:xfrm>
        </p:grpSpPr>
        <p:cxnSp>
          <p:nvCxnSpPr>
            <p:cNvPr id="243" name="直接连接符 53"/>
            <p:cNvCxnSpPr/>
            <p:nvPr/>
          </p:nvCxnSpPr>
          <p:spPr>
            <a:xfrm>
              <a:off x="3134093" y="3084639"/>
              <a:ext cx="611430" cy="0"/>
            </a:xfrm>
            <a:prstGeom prst="line">
              <a:avLst/>
            </a:prstGeom>
            <a:noFill/>
            <a:ln w="28575" cap="flat" cmpd="sng" algn="ctr">
              <a:solidFill>
                <a:sysClr val="windowText" lastClr="000000"/>
              </a:solidFill>
              <a:prstDash val="solid"/>
              <a:miter lim="800000"/>
              <a:headEnd type="none" w="med" len="med"/>
              <a:tailEnd type="none" w="med" len="med"/>
            </a:ln>
            <a:effectLst/>
          </p:spPr>
        </p:cxnSp>
        <p:cxnSp>
          <p:nvCxnSpPr>
            <p:cNvPr id="244" name="直接连接符 53"/>
            <p:cNvCxnSpPr/>
            <p:nvPr/>
          </p:nvCxnSpPr>
          <p:spPr>
            <a:xfrm>
              <a:off x="3439808" y="3084639"/>
              <a:ext cx="0" cy="432284"/>
            </a:xfrm>
            <a:prstGeom prst="line">
              <a:avLst/>
            </a:prstGeom>
            <a:noFill/>
            <a:ln w="28575" cap="flat" cmpd="sng" algn="ctr">
              <a:solidFill>
                <a:sysClr val="windowText" lastClr="000000"/>
              </a:solidFill>
              <a:prstDash val="solid"/>
              <a:miter lim="800000"/>
              <a:headEnd type="none" w="med" len="med"/>
              <a:tailEnd type="none" w="med" len="med"/>
            </a:ln>
            <a:effectLst/>
          </p:spPr>
        </p:cxnSp>
      </p:grpSp>
      <p:grpSp>
        <p:nvGrpSpPr>
          <p:cNvPr id="245" name="Group 104"/>
          <p:cNvGrpSpPr/>
          <p:nvPr/>
        </p:nvGrpSpPr>
        <p:grpSpPr>
          <a:xfrm rot="16200000">
            <a:off x="1845974" y="5013650"/>
            <a:ext cx="259305" cy="764187"/>
            <a:chOff x="3134093" y="3084639"/>
            <a:chExt cx="611430" cy="432284"/>
          </a:xfrm>
        </p:grpSpPr>
        <p:cxnSp>
          <p:nvCxnSpPr>
            <p:cNvPr id="246" name="直接连接符 53"/>
            <p:cNvCxnSpPr/>
            <p:nvPr/>
          </p:nvCxnSpPr>
          <p:spPr>
            <a:xfrm>
              <a:off x="3134093" y="3084639"/>
              <a:ext cx="611430" cy="0"/>
            </a:xfrm>
            <a:prstGeom prst="line">
              <a:avLst/>
            </a:prstGeom>
            <a:noFill/>
            <a:ln w="28575" cap="flat" cmpd="sng" algn="ctr">
              <a:solidFill>
                <a:sysClr val="windowText" lastClr="000000"/>
              </a:solidFill>
              <a:prstDash val="solid"/>
              <a:miter lim="800000"/>
              <a:headEnd type="none" w="med" len="med"/>
              <a:tailEnd type="none" w="med" len="med"/>
            </a:ln>
            <a:effectLst/>
          </p:spPr>
        </p:cxnSp>
        <p:cxnSp>
          <p:nvCxnSpPr>
            <p:cNvPr id="247" name="直接连接符 53"/>
            <p:cNvCxnSpPr/>
            <p:nvPr/>
          </p:nvCxnSpPr>
          <p:spPr>
            <a:xfrm>
              <a:off x="3439808" y="3084639"/>
              <a:ext cx="0" cy="432284"/>
            </a:xfrm>
            <a:prstGeom prst="line">
              <a:avLst/>
            </a:prstGeom>
            <a:noFill/>
            <a:ln w="28575" cap="flat" cmpd="sng" algn="ctr">
              <a:solidFill>
                <a:sysClr val="windowText" lastClr="000000"/>
              </a:solidFill>
              <a:prstDash val="solid"/>
              <a:miter lim="800000"/>
              <a:headEnd type="none" w="med" len="med"/>
              <a:tailEnd type="none" w="med" len="med"/>
            </a:ln>
            <a:effectLst/>
          </p:spPr>
        </p:cxnSp>
      </p:grpSp>
      <p:grpSp>
        <p:nvGrpSpPr>
          <p:cNvPr id="248" name="Group 96"/>
          <p:cNvGrpSpPr/>
          <p:nvPr/>
        </p:nvGrpSpPr>
        <p:grpSpPr>
          <a:xfrm rot="16200000">
            <a:off x="1845974" y="3407572"/>
            <a:ext cx="259305" cy="764187"/>
            <a:chOff x="3134093" y="3084639"/>
            <a:chExt cx="611430" cy="432284"/>
          </a:xfrm>
        </p:grpSpPr>
        <p:cxnSp>
          <p:nvCxnSpPr>
            <p:cNvPr id="249" name="直接连接符 53"/>
            <p:cNvCxnSpPr/>
            <p:nvPr/>
          </p:nvCxnSpPr>
          <p:spPr>
            <a:xfrm>
              <a:off x="3134093" y="3084639"/>
              <a:ext cx="611430" cy="0"/>
            </a:xfrm>
            <a:prstGeom prst="line">
              <a:avLst/>
            </a:prstGeom>
            <a:noFill/>
            <a:ln w="28575" cap="flat" cmpd="sng" algn="ctr">
              <a:solidFill>
                <a:sysClr val="windowText" lastClr="000000"/>
              </a:solidFill>
              <a:prstDash val="solid"/>
              <a:miter lim="800000"/>
              <a:headEnd type="none" w="med" len="med"/>
              <a:tailEnd type="none" w="med" len="med"/>
            </a:ln>
            <a:effectLst/>
          </p:spPr>
        </p:cxnSp>
        <p:cxnSp>
          <p:nvCxnSpPr>
            <p:cNvPr id="250" name="直接连接符 53"/>
            <p:cNvCxnSpPr/>
            <p:nvPr/>
          </p:nvCxnSpPr>
          <p:spPr>
            <a:xfrm>
              <a:off x="3439808" y="3084639"/>
              <a:ext cx="0" cy="432284"/>
            </a:xfrm>
            <a:prstGeom prst="line">
              <a:avLst/>
            </a:prstGeom>
            <a:noFill/>
            <a:ln w="28575" cap="flat" cmpd="sng" algn="ctr">
              <a:solidFill>
                <a:sysClr val="windowText" lastClr="000000"/>
              </a:solidFill>
              <a:prstDash val="solid"/>
              <a:miter lim="800000"/>
              <a:headEnd type="none" w="med" len="med"/>
              <a:tailEnd type="none" w="med" len="med"/>
            </a:ln>
            <a:effectLst/>
          </p:spPr>
        </p:cxnSp>
      </p:grpSp>
      <p:sp>
        <p:nvSpPr>
          <p:cNvPr id="251" name="圆角矩形 5"/>
          <p:cNvSpPr/>
          <p:nvPr/>
        </p:nvSpPr>
        <p:spPr>
          <a:xfrm>
            <a:off x="9539903" y="4655754"/>
            <a:ext cx="1537177" cy="1188000"/>
          </a:xfrm>
          <a:prstGeom prst="roundRect">
            <a:avLst>
              <a:gd name="adj" fmla="val 1265"/>
            </a:avLst>
          </a:prstGeom>
          <a:solidFill>
            <a:srgbClr val="F3FBFE">
              <a:lumMod val="90000"/>
            </a:srgbClr>
          </a:solidFill>
          <a:ln w="28575" cap="flat" cmpd="sng" algn="ctr">
            <a:solidFill>
              <a:srgbClr val="BAE6F6"/>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252" name="圆角矩形 5"/>
          <p:cNvSpPr/>
          <p:nvPr/>
        </p:nvSpPr>
        <p:spPr>
          <a:xfrm>
            <a:off x="9539903" y="3360289"/>
            <a:ext cx="1537177" cy="1188000"/>
          </a:xfrm>
          <a:prstGeom prst="roundRect">
            <a:avLst>
              <a:gd name="adj" fmla="val 1265"/>
            </a:avLst>
          </a:prstGeom>
          <a:solidFill>
            <a:srgbClr val="FFF2CC"/>
          </a:solidFill>
          <a:ln w="28575" cap="flat" cmpd="sng" algn="ctr">
            <a:solidFill>
              <a:srgbClr val="BAE6F6"/>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253" name="圆角矩形 4"/>
          <p:cNvSpPr/>
          <p:nvPr/>
        </p:nvSpPr>
        <p:spPr>
          <a:xfrm>
            <a:off x="3817818" y="3345758"/>
            <a:ext cx="4557086" cy="2497996"/>
          </a:xfrm>
          <a:prstGeom prst="roundRect">
            <a:avLst>
              <a:gd name="adj" fmla="val 1265"/>
            </a:avLst>
          </a:prstGeom>
          <a:solidFill>
            <a:srgbClr val="F3FBFE"/>
          </a:solidFill>
          <a:ln w="28575"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smtClean="0">
              <a:ln>
                <a:noFill/>
              </a:ln>
              <a:solidFill>
                <a:srgbClr val="1D1D1A"/>
              </a:solidFill>
              <a:effectLst/>
              <a:uLnTx/>
              <a:uFillTx/>
              <a:latin typeface="Huawei Sans" panose="020C0503030203020204" pitchFamily="34" charset="0"/>
              <a:sym typeface="Huawei Sans" panose="020C0503030203020204" pitchFamily="34" charset="0"/>
            </a:endParaRPr>
          </a:p>
        </p:txBody>
      </p:sp>
      <p:grpSp>
        <p:nvGrpSpPr>
          <p:cNvPr id="254" name="Group 51"/>
          <p:cNvGrpSpPr/>
          <p:nvPr/>
        </p:nvGrpSpPr>
        <p:grpSpPr>
          <a:xfrm rot="16200000">
            <a:off x="8237466" y="3632016"/>
            <a:ext cx="1620000" cy="1907618"/>
            <a:chOff x="695792" y="4725144"/>
            <a:chExt cx="1098640" cy="936104"/>
          </a:xfrm>
        </p:grpSpPr>
        <p:cxnSp>
          <p:nvCxnSpPr>
            <p:cNvPr id="255" name="直接连接符 53"/>
            <p:cNvCxnSpPr/>
            <p:nvPr/>
          </p:nvCxnSpPr>
          <p:spPr>
            <a:xfrm>
              <a:off x="1245112" y="4725144"/>
              <a:ext cx="549320" cy="936104"/>
            </a:xfrm>
            <a:prstGeom prst="line">
              <a:avLst/>
            </a:prstGeom>
            <a:noFill/>
            <a:ln w="12700" cap="flat" cmpd="sng" algn="ctr">
              <a:solidFill>
                <a:sysClr val="windowText" lastClr="000000"/>
              </a:solidFill>
              <a:prstDash val="solid"/>
              <a:miter lim="800000"/>
              <a:headEnd type="none" w="med" len="med"/>
              <a:tailEnd type="none" w="med" len="med"/>
            </a:ln>
            <a:effectLst/>
          </p:spPr>
        </p:cxnSp>
        <p:cxnSp>
          <p:nvCxnSpPr>
            <p:cNvPr id="256" name="直接连接符 255"/>
            <p:cNvCxnSpPr/>
            <p:nvPr/>
          </p:nvCxnSpPr>
          <p:spPr>
            <a:xfrm flipH="1">
              <a:off x="695792" y="4725144"/>
              <a:ext cx="549320" cy="936104"/>
            </a:xfrm>
            <a:prstGeom prst="line">
              <a:avLst/>
            </a:prstGeom>
            <a:noFill/>
            <a:ln w="12700" cap="flat" cmpd="sng" algn="ctr">
              <a:solidFill>
                <a:sysClr val="windowText" lastClr="000000"/>
              </a:solidFill>
              <a:prstDash val="solid"/>
              <a:miter lim="800000"/>
              <a:headEnd type="none" w="med" len="med"/>
              <a:tailEnd type="none" w="med" len="med"/>
            </a:ln>
            <a:effectLst/>
          </p:spPr>
        </p:cxnSp>
      </p:grpSp>
      <p:sp>
        <p:nvSpPr>
          <p:cNvPr id="257" name="Text Box 19"/>
          <p:cNvSpPr txBox="1">
            <a:spLocks noChangeArrowheads="1"/>
          </p:cNvSpPr>
          <p:nvPr/>
        </p:nvSpPr>
        <p:spPr bwMode="auto">
          <a:xfrm rot="1256276">
            <a:off x="2818360" y="3841013"/>
            <a:ext cx="1388522" cy="461665"/>
          </a:xfrm>
          <a:prstGeom prst="rect">
            <a:avLst/>
          </a:prstGeom>
          <a:noFill/>
          <a:ln>
            <a:noFill/>
          </a:ln>
          <a:effectLs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GE0/0/1</a:t>
            </a:r>
          </a:p>
          <a:p>
            <a:pPr algn="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192.168.100.2/24</a:t>
            </a:r>
          </a:p>
        </p:txBody>
      </p:sp>
      <p:sp>
        <p:nvSpPr>
          <p:cNvPr id="258" name="圆角矩形 5"/>
          <p:cNvSpPr/>
          <p:nvPr/>
        </p:nvSpPr>
        <p:spPr>
          <a:xfrm>
            <a:off x="1114921" y="4655754"/>
            <a:ext cx="1537177" cy="1188000"/>
          </a:xfrm>
          <a:prstGeom prst="roundRect">
            <a:avLst>
              <a:gd name="adj" fmla="val 1265"/>
            </a:avLst>
          </a:prstGeom>
          <a:solidFill>
            <a:srgbClr val="F3FBFE">
              <a:lumMod val="90000"/>
            </a:srgbClr>
          </a:solidFill>
          <a:ln w="28575" cap="flat" cmpd="sng" algn="ctr">
            <a:solidFill>
              <a:srgbClr val="BAE6F6"/>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259" name="Text Box 19"/>
          <p:cNvSpPr txBox="1">
            <a:spLocks noChangeArrowheads="1"/>
          </p:cNvSpPr>
          <p:nvPr/>
        </p:nvSpPr>
        <p:spPr bwMode="auto">
          <a:xfrm>
            <a:off x="2352385" y="5392099"/>
            <a:ext cx="1203856" cy="461665"/>
          </a:xfrm>
          <a:prstGeom prst="rect">
            <a:avLst/>
          </a:prstGeom>
          <a:noFill/>
          <a:ln>
            <a:noFill/>
          </a:ln>
          <a:effectLst/>
          <a:extLst/>
        </p:spPr>
        <p:txBody>
          <a:bodyPr wrap="square" lIns="0" rIns="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GE0/0/0</a:t>
            </a:r>
          </a:p>
          <a:p>
            <a:pP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192.168.100.1/24</a:t>
            </a:r>
          </a:p>
        </p:txBody>
      </p:sp>
      <p:sp>
        <p:nvSpPr>
          <p:cNvPr id="260" name="圆角矩形 5"/>
          <p:cNvSpPr/>
          <p:nvPr/>
        </p:nvSpPr>
        <p:spPr>
          <a:xfrm>
            <a:off x="1114921" y="3360289"/>
            <a:ext cx="1537177" cy="1188000"/>
          </a:xfrm>
          <a:prstGeom prst="roundRect">
            <a:avLst>
              <a:gd name="adj" fmla="val 1265"/>
            </a:avLst>
          </a:prstGeom>
          <a:solidFill>
            <a:srgbClr val="FFF2CC"/>
          </a:solidFill>
          <a:ln w="28575" cap="flat" cmpd="sng" algn="ctr">
            <a:solidFill>
              <a:srgbClr val="BAE6F6"/>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261" name="Text Box 19"/>
          <p:cNvSpPr txBox="1">
            <a:spLocks noChangeArrowheads="1"/>
          </p:cNvSpPr>
          <p:nvPr/>
        </p:nvSpPr>
        <p:spPr bwMode="auto">
          <a:xfrm>
            <a:off x="2352385" y="3346431"/>
            <a:ext cx="1203856" cy="461665"/>
          </a:xfrm>
          <a:prstGeom prst="rect">
            <a:avLst/>
          </a:prstGeom>
          <a:noFill/>
          <a:ln>
            <a:noFill/>
          </a:ln>
          <a:effectLst/>
          <a:extLst/>
        </p:spPr>
        <p:txBody>
          <a:bodyPr wrap="square" lIns="0" rIns="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GE0/0/0</a:t>
            </a:r>
          </a:p>
          <a:p>
            <a:pP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192.168.100.1/24</a:t>
            </a:r>
          </a:p>
        </p:txBody>
      </p:sp>
      <p:sp>
        <p:nvSpPr>
          <p:cNvPr id="262" name="Text Box 19"/>
          <p:cNvSpPr txBox="1">
            <a:spLocks noChangeArrowheads="1"/>
          </p:cNvSpPr>
          <p:nvPr/>
        </p:nvSpPr>
        <p:spPr bwMode="auto">
          <a:xfrm>
            <a:off x="1056733" y="4085617"/>
            <a:ext cx="164543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dirty="0" smtClean="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Site A of customer X </a:t>
            </a:r>
            <a:endParaRPr lang="en-US" sz="1400" dirty="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63" name="直接连接符 53"/>
          <p:cNvCxnSpPr/>
          <p:nvPr/>
        </p:nvCxnSpPr>
        <p:spPr>
          <a:xfrm>
            <a:off x="4404812" y="4599815"/>
            <a:ext cx="3454292" cy="0"/>
          </a:xfrm>
          <a:prstGeom prst="line">
            <a:avLst/>
          </a:prstGeom>
          <a:noFill/>
          <a:ln w="12700" cap="flat" cmpd="sng" algn="ctr">
            <a:solidFill>
              <a:sysClr val="windowText" lastClr="000000"/>
            </a:solidFill>
            <a:prstDash val="solid"/>
            <a:miter lim="800000"/>
            <a:headEnd type="none" w="med" len="med"/>
            <a:tailEnd type="none" w="med" len="med"/>
          </a:ln>
          <a:effectLst/>
        </p:spPr>
      </p:cxnSp>
      <p:sp>
        <p:nvSpPr>
          <p:cNvPr id="264" name="Text Box 19"/>
          <p:cNvSpPr txBox="1">
            <a:spLocks noChangeArrowheads="1"/>
          </p:cNvSpPr>
          <p:nvPr/>
        </p:nvSpPr>
        <p:spPr bwMode="auto">
          <a:xfrm>
            <a:off x="1810024" y="3340360"/>
            <a:ext cx="502061"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CE1</a:t>
            </a:r>
          </a:p>
        </p:txBody>
      </p:sp>
      <p:grpSp>
        <p:nvGrpSpPr>
          <p:cNvPr id="265" name="Group 15"/>
          <p:cNvGrpSpPr/>
          <p:nvPr/>
        </p:nvGrpSpPr>
        <p:grpSpPr>
          <a:xfrm rot="5400000">
            <a:off x="2490290" y="3632016"/>
            <a:ext cx="1620000" cy="1907618"/>
            <a:chOff x="695792" y="4725144"/>
            <a:chExt cx="1098640" cy="936104"/>
          </a:xfrm>
        </p:grpSpPr>
        <p:cxnSp>
          <p:nvCxnSpPr>
            <p:cNvPr id="266" name="直接连接符 53"/>
            <p:cNvCxnSpPr/>
            <p:nvPr/>
          </p:nvCxnSpPr>
          <p:spPr>
            <a:xfrm>
              <a:off x="1245112" y="4725144"/>
              <a:ext cx="549320" cy="936104"/>
            </a:xfrm>
            <a:prstGeom prst="line">
              <a:avLst/>
            </a:prstGeom>
            <a:solidFill>
              <a:srgbClr val="1AABE2"/>
            </a:solidFill>
            <a:ln w="12700" cap="flat" cmpd="sng" algn="ctr">
              <a:solidFill>
                <a:sysClr val="windowText" lastClr="000000"/>
              </a:solidFill>
              <a:prstDash val="solid"/>
              <a:round/>
              <a:headEnd type="none" w="med" len="med"/>
              <a:tailEnd type="none" w="med" len="med"/>
            </a:ln>
            <a:effectLst/>
          </p:spPr>
        </p:cxnSp>
        <p:cxnSp>
          <p:nvCxnSpPr>
            <p:cNvPr id="267" name="直接连接符 53"/>
            <p:cNvCxnSpPr/>
            <p:nvPr/>
          </p:nvCxnSpPr>
          <p:spPr>
            <a:xfrm flipH="1">
              <a:off x="695792" y="4725144"/>
              <a:ext cx="549320" cy="936104"/>
            </a:xfrm>
            <a:prstGeom prst="line">
              <a:avLst/>
            </a:prstGeom>
            <a:solidFill>
              <a:srgbClr val="1AABE2"/>
            </a:solidFill>
            <a:ln w="12700" cap="flat" cmpd="sng" algn="ctr">
              <a:solidFill>
                <a:sysClr val="windowText" lastClr="000000"/>
              </a:solidFill>
              <a:prstDash val="solid"/>
              <a:round/>
              <a:headEnd type="none" w="med" len="med"/>
              <a:tailEnd type="none" w="med" len="med"/>
            </a:ln>
            <a:effectLst/>
          </p:spPr>
        </p:cxnSp>
      </p:grpSp>
      <p:sp>
        <p:nvSpPr>
          <p:cNvPr id="268" name="Text Box 19"/>
          <p:cNvSpPr txBox="1">
            <a:spLocks noChangeArrowheads="1"/>
          </p:cNvSpPr>
          <p:nvPr/>
        </p:nvSpPr>
        <p:spPr bwMode="auto">
          <a:xfrm>
            <a:off x="1779028" y="5557863"/>
            <a:ext cx="502061"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CE3</a:t>
            </a:r>
          </a:p>
        </p:txBody>
      </p:sp>
      <p:sp>
        <p:nvSpPr>
          <p:cNvPr id="269" name="Text Box 19"/>
          <p:cNvSpPr txBox="1">
            <a:spLocks noChangeArrowheads="1"/>
          </p:cNvSpPr>
          <p:nvPr/>
        </p:nvSpPr>
        <p:spPr bwMode="auto">
          <a:xfrm>
            <a:off x="1064202" y="4639533"/>
            <a:ext cx="1630496"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dirty="0" smtClean="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Site C of customer Y </a:t>
            </a:r>
            <a:endParaRPr lang="en-US" sz="1400" dirty="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0" name="Text Box 19"/>
          <p:cNvSpPr txBox="1">
            <a:spLocks noChangeArrowheads="1"/>
          </p:cNvSpPr>
          <p:nvPr/>
        </p:nvSpPr>
        <p:spPr bwMode="auto">
          <a:xfrm>
            <a:off x="4195448" y="4786031"/>
            <a:ext cx="49725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PE1</a:t>
            </a:r>
          </a:p>
        </p:txBody>
      </p:sp>
      <p:sp>
        <p:nvSpPr>
          <p:cNvPr id="271" name="Text Box 19"/>
          <p:cNvSpPr txBox="1">
            <a:spLocks noChangeArrowheads="1"/>
          </p:cNvSpPr>
          <p:nvPr/>
        </p:nvSpPr>
        <p:spPr bwMode="auto">
          <a:xfrm>
            <a:off x="4579278" y="4171750"/>
            <a:ext cx="104227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GE0/0/0</a:t>
            </a:r>
          </a:p>
          <a:p>
            <a:pP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10.0.12.1/24</a:t>
            </a:r>
          </a:p>
        </p:txBody>
      </p:sp>
      <p:sp>
        <p:nvSpPr>
          <p:cNvPr id="272" name="Text Box 19"/>
          <p:cNvSpPr txBox="1">
            <a:spLocks noChangeArrowheads="1"/>
          </p:cNvSpPr>
          <p:nvPr/>
        </p:nvSpPr>
        <p:spPr bwMode="auto">
          <a:xfrm>
            <a:off x="4886301" y="4583329"/>
            <a:ext cx="104227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GE0/0/0</a:t>
            </a:r>
          </a:p>
          <a:p>
            <a:pPr algn="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10.0.12.2/24</a:t>
            </a:r>
          </a:p>
        </p:txBody>
      </p:sp>
      <p:sp>
        <p:nvSpPr>
          <p:cNvPr id="273" name="Text Box 19"/>
          <p:cNvSpPr txBox="1">
            <a:spLocks noChangeArrowheads="1"/>
          </p:cNvSpPr>
          <p:nvPr/>
        </p:nvSpPr>
        <p:spPr bwMode="auto">
          <a:xfrm>
            <a:off x="6316444" y="4583329"/>
            <a:ext cx="104227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GE0/0/1</a:t>
            </a:r>
          </a:p>
          <a:p>
            <a:pP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10.0.23.2/24</a:t>
            </a:r>
          </a:p>
        </p:txBody>
      </p:sp>
      <p:sp>
        <p:nvSpPr>
          <p:cNvPr id="274" name="Text Box 19"/>
          <p:cNvSpPr txBox="1">
            <a:spLocks noChangeArrowheads="1"/>
          </p:cNvSpPr>
          <p:nvPr/>
        </p:nvSpPr>
        <p:spPr bwMode="auto">
          <a:xfrm>
            <a:off x="6561561" y="4128374"/>
            <a:ext cx="104227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GE0/0/0</a:t>
            </a:r>
          </a:p>
          <a:p>
            <a:pPr algn="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10.0.23.3/24</a:t>
            </a:r>
          </a:p>
        </p:txBody>
      </p:sp>
      <p:sp>
        <p:nvSpPr>
          <p:cNvPr id="275" name="Text Box 19"/>
          <p:cNvSpPr txBox="1">
            <a:spLocks noChangeArrowheads="1"/>
          </p:cNvSpPr>
          <p:nvPr/>
        </p:nvSpPr>
        <p:spPr bwMode="auto">
          <a:xfrm rot="20086244">
            <a:off x="2931907" y="4868253"/>
            <a:ext cx="1388522" cy="461665"/>
          </a:xfrm>
          <a:prstGeom prst="rect">
            <a:avLst/>
          </a:prstGeom>
          <a:noFill/>
          <a:ln>
            <a:noFill/>
          </a:ln>
          <a:effectLs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GE0/0/2</a:t>
            </a:r>
          </a:p>
          <a:p>
            <a:pP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192.168.100.2/24</a:t>
            </a:r>
          </a:p>
        </p:txBody>
      </p:sp>
      <p:sp>
        <p:nvSpPr>
          <p:cNvPr id="276" name="Text Box 19"/>
          <p:cNvSpPr txBox="1">
            <a:spLocks noChangeArrowheads="1"/>
          </p:cNvSpPr>
          <p:nvPr/>
        </p:nvSpPr>
        <p:spPr bwMode="auto">
          <a:xfrm rot="20124792">
            <a:off x="8023860" y="3934983"/>
            <a:ext cx="1203856" cy="461665"/>
          </a:xfrm>
          <a:prstGeom prst="rect">
            <a:avLst/>
          </a:prstGeom>
          <a:noFill/>
          <a:ln>
            <a:noFill/>
          </a:ln>
          <a:effectLst/>
          <a:extLst/>
        </p:spPr>
        <p:txBody>
          <a:bodyPr wrap="square" lIns="0" rIns="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ctr" hangingPunct="1"/>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GE0/0/1</a:t>
            </a:r>
          </a:p>
          <a:p>
            <a:pPr eaLnBrk="1" fontAlgn="ctr" hangingPunct="1"/>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192.168.200.2/24</a:t>
            </a:r>
          </a:p>
        </p:txBody>
      </p:sp>
      <p:sp>
        <p:nvSpPr>
          <p:cNvPr id="277" name="Text Box 19"/>
          <p:cNvSpPr txBox="1">
            <a:spLocks noChangeArrowheads="1"/>
          </p:cNvSpPr>
          <p:nvPr/>
        </p:nvSpPr>
        <p:spPr bwMode="auto">
          <a:xfrm rot="1418714">
            <a:off x="7985987" y="4816625"/>
            <a:ext cx="1203856" cy="461665"/>
          </a:xfrm>
          <a:prstGeom prst="rect">
            <a:avLst/>
          </a:prstGeom>
          <a:noFill/>
          <a:ln>
            <a:noFill/>
          </a:ln>
          <a:effectLst/>
          <a:extLst/>
        </p:spPr>
        <p:txBody>
          <a:bodyPr wrap="square" lIns="0" rIns="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ctr" hangingPunct="1"/>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GE0/0/2</a:t>
            </a:r>
          </a:p>
          <a:p>
            <a:pPr eaLnBrk="1" fontAlgn="ctr" hangingPunct="1"/>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192.168.200.2/24</a:t>
            </a:r>
          </a:p>
        </p:txBody>
      </p:sp>
      <p:sp>
        <p:nvSpPr>
          <p:cNvPr id="278" name="Text Box 19"/>
          <p:cNvSpPr txBox="1">
            <a:spLocks noChangeArrowheads="1"/>
          </p:cNvSpPr>
          <p:nvPr/>
        </p:nvSpPr>
        <p:spPr bwMode="auto">
          <a:xfrm>
            <a:off x="9685897" y="4024072"/>
            <a:ext cx="1226618"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dirty="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Site B of customer X</a:t>
            </a:r>
          </a:p>
        </p:txBody>
      </p:sp>
      <p:sp>
        <p:nvSpPr>
          <p:cNvPr id="279" name="Text Box 19"/>
          <p:cNvSpPr txBox="1">
            <a:spLocks noChangeArrowheads="1"/>
          </p:cNvSpPr>
          <p:nvPr/>
        </p:nvSpPr>
        <p:spPr bwMode="auto">
          <a:xfrm>
            <a:off x="9676281" y="4657117"/>
            <a:ext cx="1245855"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dirty="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Site D of customer Y</a:t>
            </a:r>
          </a:p>
        </p:txBody>
      </p:sp>
      <p:sp>
        <p:nvSpPr>
          <p:cNvPr id="280" name="Text Box 19"/>
          <p:cNvSpPr txBox="1">
            <a:spLocks noChangeArrowheads="1"/>
          </p:cNvSpPr>
          <p:nvPr/>
        </p:nvSpPr>
        <p:spPr bwMode="auto">
          <a:xfrm>
            <a:off x="9793703" y="3314414"/>
            <a:ext cx="50206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281" name="Text Box 19"/>
          <p:cNvSpPr txBox="1">
            <a:spLocks noChangeArrowheads="1"/>
          </p:cNvSpPr>
          <p:nvPr/>
        </p:nvSpPr>
        <p:spPr bwMode="auto">
          <a:xfrm>
            <a:off x="9824700" y="5557863"/>
            <a:ext cx="502061"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CE4</a:t>
            </a:r>
          </a:p>
        </p:txBody>
      </p:sp>
      <p:sp>
        <p:nvSpPr>
          <p:cNvPr id="282" name="Text Box 19"/>
          <p:cNvSpPr txBox="1">
            <a:spLocks noChangeArrowheads="1"/>
          </p:cNvSpPr>
          <p:nvPr/>
        </p:nvSpPr>
        <p:spPr bwMode="auto">
          <a:xfrm>
            <a:off x="8532095" y="3346431"/>
            <a:ext cx="1203856" cy="461665"/>
          </a:xfrm>
          <a:prstGeom prst="rect">
            <a:avLst/>
          </a:prstGeom>
          <a:noFill/>
          <a:ln>
            <a:noFill/>
          </a:ln>
          <a:effectLst/>
          <a:extLst/>
        </p:spPr>
        <p:txBody>
          <a:bodyPr wrap="square" lIns="0" rIns="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GE0/0/0</a:t>
            </a:r>
          </a:p>
          <a:p>
            <a:pP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192.168.200.1/24</a:t>
            </a:r>
          </a:p>
        </p:txBody>
      </p:sp>
      <p:sp>
        <p:nvSpPr>
          <p:cNvPr id="283" name="Text Box 19"/>
          <p:cNvSpPr txBox="1">
            <a:spLocks noChangeArrowheads="1"/>
          </p:cNvSpPr>
          <p:nvPr/>
        </p:nvSpPr>
        <p:spPr bwMode="auto">
          <a:xfrm>
            <a:off x="8558367" y="5392099"/>
            <a:ext cx="1203856" cy="461665"/>
          </a:xfrm>
          <a:prstGeom prst="rect">
            <a:avLst/>
          </a:prstGeom>
          <a:noFill/>
          <a:ln>
            <a:noFill/>
          </a:ln>
          <a:effectLst/>
          <a:extLst/>
        </p:spPr>
        <p:txBody>
          <a:bodyPr wrap="square" lIns="0" rIns="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GE0/0/0</a:t>
            </a:r>
          </a:p>
          <a:p>
            <a:pPr algn="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192.168.200.1/24</a:t>
            </a:r>
          </a:p>
        </p:txBody>
      </p:sp>
      <p:grpSp>
        <p:nvGrpSpPr>
          <p:cNvPr id="284" name="Group 81"/>
          <p:cNvGrpSpPr/>
          <p:nvPr/>
        </p:nvGrpSpPr>
        <p:grpSpPr>
          <a:xfrm>
            <a:off x="4155986" y="3587401"/>
            <a:ext cx="459376" cy="764187"/>
            <a:chOff x="3134093" y="3084639"/>
            <a:chExt cx="611430" cy="432284"/>
          </a:xfrm>
        </p:grpSpPr>
        <p:cxnSp>
          <p:nvCxnSpPr>
            <p:cNvPr id="285" name="直接连接符 53"/>
            <p:cNvCxnSpPr/>
            <p:nvPr/>
          </p:nvCxnSpPr>
          <p:spPr>
            <a:xfrm>
              <a:off x="3134093" y="3084639"/>
              <a:ext cx="611430" cy="0"/>
            </a:xfrm>
            <a:prstGeom prst="line">
              <a:avLst/>
            </a:prstGeom>
            <a:noFill/>
            <a:ln w="12700" cap="flat" cmpd="sng" algn="ctr">
              <a:solidFill>
                <a:sysClr val="windowText" lastClr="000000"/>
              </a:solidFill>
              <a:prstDash val="solid"/>
              <a:miter lim="800000"/>
              <a:headEnd type="none" w="med" len="med"/>
              <a:tailEnd type="none" w="med" len="med"/>
            </a:ln>
            <a:effectLst/>
          </p:spPr>
        </p:cxnSp>
        <p:cxnSp>
          <p:nvCxnSpPr>
            <p:cNvPr id="286" name="直接连接符 53"/>
            <p:cNvCxnSpPr/>
            <p:nvPr/>
          </p:nvCxnSpPr>
          <p:spPr>
            <a:xfrm>
              <a:off x="3439808" y="3084639"/>
              <a:ext cx="0" cy="432284"/>
            </a:xfrm>
            <a:prstGeom prst="line">
              <a:avLst/>
            </a:prstGeom>
            <a:noFill/>
            <a:ln w="12700" cap="flat" cmpd="sng" algn="ctr">
              <a:solidFill>
                <a:sysClr val="windowText" lastClr="000000"/>
              </a:solidFill>
              <a:prstDash val="solid"/>
              <a:miter lim="800000"/>
              <a:headEnd type="none" w="med" len="med"/>
              <a:tailEnd type="none" w="med" len="med"/>
            </a:ln>
            <a:effectLst/>
          </p:spPr>
        </p:cxnSp>
      </p:grpSp>
      <p:sp>
        <p:nvSpPr>
          <p:cNvPr id="287" name="Text Box 19"/>
          <p:cNvSpPr txBox="1">
            <a:spLocks noChangeArrowheads="1"/>
          </p:cNvSpPr>
          <p:nvPr/>
        </p:nvSpPr>
        <p:spPr bwMode="auto">
          <a:xfrm>
            <a:off x="3934495" y="3121887"/>
            <a:ext cx="93968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Loopback0</a:t>
            </a:r>
          </a:p>
          <a:p>
            <a:pPr algn="ctr" eaLnBrk="1" fontAlgn="ctr" hangingPunct="1"/>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1.1.1.1/32</a:t>
            </a:r>
          </a:p>
        </p:txBody>
      </p:sp>
      <p:grpSp>
        <p:nvGrpSpPr>
          <p:cNvPr id="288" name="Group 89"/>
          <p:cNvGrpSpPr/>
          <p:nvPr/>
        </p:nvGrpSpPr>
        <p:grpSpPr>
          <a:xfrm>
            <a:off x="7588597" y="3587401"/>
            <a:ext cx="459376" cy="764187"/>
            <a:chOff x="3134093" y="3084639"/>
            <a:chExt cx="611430" cy="432284"/>
          </a:xfrm>
        </p:grpSpPr>
        <p:cxnSp>
          <p:nvCxnSpPr>
            <p:cNvPr id="289" name="直接连接符 53"/>
            <p:cNvCxnSpPr/>
            <p:nvPr/>
          </p:nvCxnSpPr>
          <p:spPr>
            <a:xfrm>
              <a:off x="3134093" y="3084639"/>
              <a:ext cx="611430" cy="0"/>
            </a:xfrm>
            <a:prstGeom prst="line">
              <a:avLst/>
            </a:prstGeom>
            <a:noFill/>
            <a:ln w="12700" cap="flat" cmpd="sng" algn="ctr">
              <a:solidFill>
                <a:sysClr val="windowText" lastClr="000000"/>
              </a:solidFill>
              <a:prstDash val="solid"/>
              <a:miter lim="800000"/>
              <a:headEnd type="none" w="med" len="med"/>
              <a:tailEnd type="none" w="med" len="med"/>
            </a:ln>
            <a:effectLst/>
          </p:spPr>
        </p:cxnSp>
        <p:cxnSp>
          <p:nvCxnSpPr>
            <p:cNvPr id="290" name="直接连接符 53"/>
            <p:cNvCxnSpPr/>
            <p:nvPr/>
          </p:nvCxnSpPr>
          <p:spPr>
            <a:xfrm>
              <a:off x="3439808" y="3084639"/>
              <a:ext cx="0" cy="432284"/>
            </a:xfrm>
            <a:prstGeom prst="line">
              <a:avLst/>
            </a:prstGeom>
            <a:noFill/>
            <a:ln w="12700" cap="flat" cmpd="sng" algn="ctr">
              <a:solidFill>
                <a:sysClr val="windowText" lastClr="000000"/>
              </a:solidFill>
              <a:prstDash val="solid"/>
              <a:miter lim="800000"/>
              <a:headEnd type="none" w="med" len="med"/>
              <a:tailEnd type="none" w="med" len="med"/>
            </a:ln>
            <a:effectLst/>
          </p:spPr>
        </p:cxnSp>
      </p:grpSp>
      <p:sp>
        <p:nvSpPr>
          <p:cNvPr id="291" name="Text Box 19"/>
          <p:cNvSpPr txBox="1">
            <a:spLocks noChangeArrowheads="1"/>
          </p:cNvSpPr>
          <p:nvPr/>
        </p:nvSpPr>
        <p:spPr bwMode="auto">
          <a:xfrm>
            <a:off x="7367106" y="3121887"/>
            <a:ext cx="93968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Loopback0</a:t>
            </a:r>
          </a:p>
          <a:p>
            <a:pPr algn="ctr" eaLnBrk="1" fontAlgn="ctr" hangingPunct="1"/>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3.3.3.3/32</a:t>
            </a:r>
          </a:p>
        </p:txBody>
      </p:sp>
      <p:sp>
        <p:nvSpPr>
          <p:cNvPr id="292" name="Text Box 19"/>
          <p:cNvSpPr txBox="1">
            <a:spLocks noChangeArrowheads="1"/>
          </p:cNvSpPr>
          <p:nvPr/>
        </p:nvSpPr>
        <p:spPr bwMode="auto">
          <a:xfrm>
            <a:off x="5730842" y="5546020"/>
            <a:ext cx="776175"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AS 123</a:t>
            </a:r>
          </a:p>
        </p:txBody>
      </p:sp>
      <p:sp>
        <p:nvSpPr>
          <p:cNvPr id="293" name="Text Box 19"/>
          <p:cNvSpPr txBox="1">
            <a:spLocks noChangeArrowheads="1"/>
          </p:cNvSpPr>
          <p:nvPr/>
        </p:nvSpPr>
        <p:spPr bwMode="auto">
          <a:xfrm>
            <a:off x="576843" y="3663035"/>
            <a:ext cx="1245389"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oAutofit/>
          </a:bodyPr>
          <a:lstStyle>
            <a:defPPr>
              <a:defRPr lang="en-US"/>
            </a:defPPr>
            <a:lvl1pPr algn="ctr" defTabSz="784225" eaLnBrk="0" fontAlgn="base" hangingPunct="0">
              <a:spcBef>
                <a:spcPct val="50000"/>
              </a:spcBef>
              <a:defRPr sz="1200" b="1">
                <a:latin typeface="FrutigerNext LT Regular" pitchFamily="34" charset="0"/>
                <a:ea typeface="华文细黑" panose="02010600040101010101" pitchFamily="2" charset="-122"/>
              </a:defRPr>
            </a:lvl1pPr>
            <a:lvl2pPr defTabSz="784225" fontAlgn="base">
              <a:defRPr>
                <a:latin typeface="Arial" panose="020B0604020202020204" pitchFamily="34" charset="0"/>
                <a:ea typeface="宋体" panose="02010600030101010101" pitchFamily="2" charset="-122"/>
              </a:defRPr>
            </a:lvl2pPr>
            <a:lvl3pPr defTabSz="784225" fontAlgn="base">
              <a:defRPr>
                <a:latin typeface="Arial" panose="020B0604020202020204" pitchFamily="34" charset="0"/>
                <a:ea typeface="宋体" panose="02010600030101010101" pitchFamily="2" charset="-122"/>
              </a:defRPr>
            </a:lvl3pPr>
            <a:lvl4pPr defTabSz="784225" fontAlgn="base">
              <a:defRPr>
                <a:latin typeface="Arial" panose="020B0604020202020204" pitchFamily="34" charset="0"/>
                <a:ea typeface="宋体" panose="02010600030101010101" pitchFamily="2" charset="-122"/>
              </a:defRPr>
            </a:lvl4pPr>
            <a:lvl5pPr defTabSz="784225" fontAlgn="base">
              <a:defRPr>
                <a:latin typeface="Arial" panose="020B0604020202020204" pitchFamily="34" charset="0"/>
                <a:ea typeface="宋体" panose="02010600030101010101" pitchFamily="2" charset="-122"/>
              </a:defRPr>
            </a:lvl5pPr>
            <a:lvl6pPr defTabSz="784225" fontAlgn="base">
              <a:spcBef>
                <a:spcPct val="0"/>
              </a:spcBef>
              <a:spcAft>
                <a:spcPct val="0"/>
              </a:spcAft>
              <a:defRPr>
                <a:latin typeface="Arial" panose="020B0604020202020204" pitchFamily="34" charset="0"/>
                <a:ea typeface="宋体" panose="02010600030101010101" pitchFamily="2" charset="-122"/>
              </a:defRPr>
            </a:lvl6pPr>
            <a:lvl7pPr defTabSz="784225" fontAlgn="base">
              <a:spcBef>
                <a:spcPct val="0"/>
              </a:spcBef>
              <a:spcAft>
                <a:spcPct val="0"/>
              </a:spcAft>
              <a:defRPr>
                <a:latin typeface="Arial" panose="020B0604020202020204" pitchFamily="34" charset="0"/>
                <a:ea typeface="宋体" panose="02010600030101010101" pitchFamily="2" charset="-122"/>
              </a:defRPr>
            </a:lvl7pPr>
            <a:lvl8pPr defTabSz="784225" fontAlgn="base">
              <a:spcBef>
                <a:spcPct val="0"/>
              </a:spcBef>
              <a:spcAft>
                <a:spcPct val="0"/>
              </a:spcAft>
              <a:defRPr>
                <a:latin typeface="Arial" panose="020B0604020202020204" pitchFamily="34" charset="0"/>
                <a:ea typeface="宋体" panose="02010600030101010101" pitchFamily="2" charset="-122"/>
              </a:defRPr>
            </a:lvl8pPr>
            <a:lvl9pPr defTabSz="784225" fontAlgn="base">
              <a:spcBef>
                <a:spcPct val="0"/>
              </a:spcBef>
              <a:spcAft>
                <a:spcPct val="0"/>
              </a:spcAft>
              <a:defRPr>
                <a:latin typeface="Arial" panose="020B0604020202020204" pitchFamily="34" charset="0"/>
                <a:ea typeface="宋体" panose="02010600030101010101" pitchFamily="2" charset="-122"/>
              </a:defRPr>
            </a:lvl9pPr>
          </a:lstStyle>
          <a:p>
            <a:pPr fontAlgn="ctr"/>
            <a:r>
              <a:rPr lang="en-US">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294" name="Text Box 19"/>
          <p:cNvSpPr txBox="1">
            <a:spLocks noChangeArrowheads="1"/>
          </p:cNvSpPr>
          <p:nvPr/>
        </p:nvSpPr>
        <p:spPr bwMode="auto">
          <a:xfrm>
            <a:off x="10339694" y="3637325"/>
            <a:ext cx="127069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oAutofit/>
          </a:bodyPr>
          <a:lstStyle>
            <a:defPPr>
              <a:defRPr lang="en-US"/>
            </a:defPPr>
            <a:lvl1pPr algn="ctr" defTabSz="784225" eaLnBrk="0" fontAlgn="base" hangingPunct="0">
              <a:spcBef>
                <a:spcPct val="50000"/>
              </a:spcBef>
              <a:defRPr sz="1200" b="1">
                <a:latin typeface="FrutigerNext LT Regular" pitchFamily="34" charset="0"/>
                <a:ea typeface="华文细黑" panose="02010600040101010101" pitchFamily="2" charset="-122"/>
              </a:defRPr>
            </a:lvl1pPr>
            <a:lvl2pPr defTabSz="784225" fontAlgn="base">
              <a:defRPr>
                <a:latin typeface="Arial" panose="020B0604020202020204" pitchFamily="34" charset="0"/>
                <a:ea typeface="宋体" panose="02010600030101010101" pitchFamily="2" charset="-122"/>
              </a:defRPr>
            </a:lvl2pPr>
            <a:lvl3pPr defTabSz="784225" fontAlgn="base">
              <a:defRPr>
                <a:latin typeface="Arial" panose="020B0604020202020204" pitchFamily="34" charset="0"/>
                <a:ea typeface="宋体" panose="02010600030101010101" pitchFamily="2" charset="-122"/>
              </a:defRPr>
            </a:lvl3pPr>
            <a:lvl4pPr defTabSz="784225" fontAlgn="base">
              <a:defRPr>
                <a:latin typeface="Arial" panose="020B0604020202020204" pitchFamily="34" charset="0"/>
                <a:ea typeface="宋体" panose="02010600030101010101" pitchFamily="2" charset="-122"/>
              </a:defRPr>
            </a:lvl4pPr>
            <a:lvl5pPr defTabSz="784225" fontAlgn="base">
              <a:defRPr>
                <a:latin typeface="Arial" panose="020B0604020202020204" pitchFamily="34" charset="0"/>
                <a:ea typeface="宋体" panose="02010600030101010101" pitchFamily="2" charset="-122"/>
              </a:defRPr>
            </a:lvl5pPr>
            <a:lvl6pPr defTabSz="784225" fontAlgn="base">
              <a:spcBef>
                <a:spcPct val="0"/>
              </a:spcBef>
              <a:spcAft>
                <a:spcPct val="0"/>
              </a:spcAft>
              <a:defRPr>
                <a:latin typeface="Arial" panose="020B0604020202020204" pitchFamily="34" charset="0"/>
                <a:ea typeface="宋体" panose="02010600030101010101" pitchFamily="2" charset="-122"/>
              </a:defRPr>
            </a:lvl6pPr>
            <a:lvl7pPr defTabSz="784225" fontAlgn="base">
              <a:spcBef>
                <a:spcPct val="0"/>
              </a:spcBef>
              <a:spcAft>
                <a:spcPct val="0"/>
              </a:spcAft>
              <a:defRPr>
                <a:latin typeface="Arial" panose="020B0604020202020204" pitchFamily="34" charset="0"/>
                <a:ea typeface="宋体" panose="02010600030101010101" pitchFamily="2" charset="-122"/>
              </a:defRPr>
            </a:lvl7pPr>
            <a:lvl8pPr defTabSz="784225" fontAlgn="base">
              <a:spcBef>
                <a:spcPct val="0"/>
              </a:spcBef>
              <a:spcAft>
                <a:spcPct val="0"/>
              </a:spcAft>
              <a:defRPr>
                <a:latin typeface="Arial" panose="020B0604020202020204" pitchFamily="34" charset="0"/>
                <a:ea typeface="宋体" panose="02010600030101010101" pitchFamily="2" charset="-122"/>
              </a:defRPr>
            </a:lvl8pPr>
            <a:lvl9pPr defTabSz="784225" fontAlgn="base">
              <a:spcBef>
                <a:spcPct val="0"/>
              </a:spcBef>
              <a:spcAft>
                <a:spcPct val="0"/>
              </a:spcAft>
              <a:defRPr>
                <a:latin typeface="Arial" panose="020B0604020202020204" pitchFamily="34" charset="0"/>
                <a:ea typeface="宋体" panose="02010600030101010101" pitchFamily="2" charset="-122"/>
              </a:defRPr>
            </a:lvl9pPr>
          </a:lstStyle>
          <a:p>
            <a:pPr fontAlgn="ctr"/>
            <a:r>
              <a:rPr lang="en-US">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192.168.2.0/24</a:t>
            </a:r>
          </a:p>
        </p:txBody>
      </p:sp>
      <p:sp>
        <p:nvSpPr>
          <p:cNvPr id="295" name="Text Box 19"/>
          <p:cNvSpPr txBox="1">
            <a:spLocks noChangeArrowheads="1"/>
          </p:cNvSpPr>
          <p:nvPr/>
        </p:nvSpPr>
        <p:spPr bwMode="auto">
          <a:xfrm>
            <a:off x="10355199" y="5258901"/>
            <a:ext cx="1255187"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oAutofit/>
          </a:bodyPr>
          <a:lstStyle>
            <a:defPPr>
              <a:defRPr lang="en-US"/>
            </a:defPPr>
            <a:lvl1pPr algn="ctr" defTabSz="784225" eaLnBrk="0" fontAlgn="base" hangingPunct="0">
              <a:spcBef>
                <a:spcPct val="50000"/>
              </a:spcBef>
              <a:defRPr sz="1200" b="1">
                <a:latin typeface="FrutigerNext LT Regular" pitchFamily="34" charset="0"/>
                <a:ea typeface="华文细黑" panose="02010600040101010101" pitchFamily="2" charset="-122"/>
              </a:defRPr>
            </a:lvl1pPr>
            <a:lvl2pPr defTabSz="784225" fontAlgn="base">
              <a:defRPr>
                <a:latin typeface="Arial" panose="020B0604020202020204" pitchFamily="34" charset="0"/>
                <a:ea typeface="宋体" panose="02010600030101010101" pitchFamily="2" charset="-122"/>
              </a:defRPr>
            </a:lvl2pPr>
            <a:lvl3pPr defTabSz="784225" fontAlgn="base">
              <a:defRPr>
                <a:latin typeface="Arial" panose="020B0604020202020204" pitchFamily="34" charset="0"/>
                <a:ea typeface="宋体" panose="02010600030101010101" pitchFamily="2" charset="-122"/>
              </a:defRPr>
            </a:lvl3pPr>
            <a:lvl4pPr defTabSz="784225" fontAlgn="base">
              <a:defRPr>
                <a:latin typeface="Arial" panose="020B0604020202020204" pitchFamily="34" charset="0"/>
                <a:ea typeface="宋体" panose="02010600030101010101" pitchFamily="2" charset="-122"/>
              </a:defRPr>
            </a:lvl4pPr>
            <a:lvl5pPr defTabSz="784225" fontAlgn="base">
              <a:defRPr>
                <a:latin typeface="Arial" panose="020B0604020202020204" pitchFamily="34" charset="0"/>
                <a:ea typeface="宋体" panose="02010600030101010101" pitchFamily="2" charset="-122"/>
              </a:defRPr>
            </a:lvl5pPr>
            <a:lvl6pPr defTabSz="784225" fontAlgn="base">
              <a:spcBef>
                <a:spcPct val="0"/>
              </a:spcBef>
              <a:spcAft>
                <a:spcPct val="0"/>
              </a:spcAft>
              <a:defRPr>
                <a:latin typeface="Arial" panose="020B0604020202020204" pitchFamily="34" charset="0"/>
                <a:ea typeface="宋体" panose="02010600030101010101" pitchFamily="2" charset="-122"/>
              </a:defRPr>
            </a:lvl6pPr>
            <a:lvl7pPr defTabSz="784225" fontAlgn="base">
              <a:spcBef>
                <a:spcPct val="0"/>
              </a:spcBef>
              <a:spcAft>
                <a:spcPct val="0"/>
              </a:spcAft>
              <a:defRPr>
                <a:latin typeface="Arial" panose="020B0604020202020204" pitchFamily="34" charset="0"/>
                <a:ea typeface="宋体" panose="02010600030101010101" pitchFamily="2" charset="-122"/>
              </a:defRPr>
            </a:lvl7pPr>
            <a:lvl8pPr defTabSz="784225" fontAlgn="base">
              <a:spcBef>
                <a:spcPct val="0"/>
              </a:spcBef>
              <a:spcAft>
                <a:spcPct val="0"/>
              </a:spcAft>
              <a:defRPr>
                <a:latin typeface="Arial" panose="020B0604020202020204" pitchFamily="34" charset="0"/>
                <a:ea typeface="宋体" panose="02010600030101010101" pitchFamily="2" charset="-122"/>
              </a:defRPr>
            </a:lvl8pPr>
            <a:lvl9pPr defTabSz="784225" fontAlgn="base">
              <a:spcBef>
                <a:spcPct val="0"/>
              </a:spcBef>
              <a:spcAft>
                <a:spcPct val="0"/>
              </a:spcAft>
              <a:defRPr>
                <a:latin typeface="Arial" panose="020B0604020202020204" pitchFamily="34" charset="0"/>
                <a:ea typeface="宋体" panose="02010600030101010101" pitchFamily="2" charset="-122"/>
              </a:defRPr>
            </a:lvl9pPr>
          </a:lstStyle>
          <a:p>
            <a:pPr fontAlgn="ctr"/>
            <a:r>
              <a:rPr lang="en-US">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192.168.2.0/24</a:t>
            </a:r>
          </a:p>
        </p:txBody>
      </p:sp>
      <p:sp>
        <p:nvSpPr>
          <p:cNvPr id="296" name="Text Box 19"/>
          <p:cNvSpPr txBox="1">
            <a:spLocks noChangeArrowheads="1"/>
          </p:cNvSpPr>
          <p:nvPr/>
        </p:nvSpPr>
        <p:spPr bwMode="auto">
          <a:xfrm>
            <a:off x="1114921" y="5556514"/>
            <a:ext cx="705845" cy="288147"/>
          </a:xfrm>
          <a:prstGeom prst="rect">
            <a:avLst/>
          </a:prstGeom>
          <a:solidFill>
            <a:sysClr val="window" lastClr="FFFFFF"/>
          </a:solidFill>
          <a:ln>
            <a:noFill/>
          </a:ln>
          <a:effectLst/>
          <a:extLst/>
        </p:spPr>
        <p:txBody>
          <a:bodyPr wrap="square" lIns="36000" tIns="36000" rIns="36000" bIns="3600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AS 100</a:t>
            </a:r>
          </a:p>
        </p:txBody>
      </p:sp>
      <p:pic>
        <p:nvPicPr>
          <p:cNvPr id="297" name="图片 29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792393" y="3614188"/>
            <a:ext cx="540000" cy="442800"/>
          </a:xfrm>
          <a:prstGeom prst="rect">
            <a:avLst/>
          </a:prstGeom>
        </p:spPr>
      </p:pic>
      <p:pic>
        <p:nvPicPr>
          <p:cNvPr id="298" name="图片 29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787906" y="5154505"/>
            <a:ext cx="540000" cy="442800"/>
          </a:xfrm>
          <a:prstGeom prst="rect">
            <a:avLst/>
          </a:prstGeom>
        </p:spPr>
      </p:pic>
      <p:pic>
        <p:nvPicPr>
          <p:cNvPr id="299" name="图片 29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098125" y="4321762"/>
            <a:ext cx="540000" cy="442800"/>
          </a:xfrm>
          <a:prstGeom prst="rect">
            <a:avLst/>
          </a:prstGeom>
        </p:spPr>
      </p:pic>
      <p:pic>
        <p:nvPicPr>
          <p:cNvPr id="300" name="图片 29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823696" y="4321762"/>
            <a:ext cx="540000" cy="442800"/>
          </a:xfrm>
          <a:prstGeom prst="rect">
            <a:avLst/>
          </a:prstGeom>
        </p:spPr>
      </p:pic>
      <p:pic>
        <p:nvPicPr>
          <p:cNvPr id="301" name="图片 30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537891" y="4321762"/>
            <a:ext cx="540000" cy="442800"/>
          </a:xfrm>
          <a:prstGeom prst="rect">
            <a:avLst/>
          </a:prstGeom>
        </p:spPr>
      </p:pic>
      <p:pic>
        <p:nvPicPr>
          <p:cNvPr id="302" name="图片 30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800757" y="3560301"/>
            <a:ext cx="540000" cy="442800"/>
          </a:xfrm>
          <a:prstGeom prst="rect">
            <a:avLst/>
          </a:prstGeom>
        </p:spPr>
      </p:pic>
      <p:pic>
        <p:nvPicPr>
          <p:cNvPr id="303" name="图片 30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799534" y="5164794"/>
            <a:ext cx="540000" cy="442800"/>
          </a:xfrm>
          <a:prstGeom prst="rect">
            <a:avLst/>
          </a:prstGeom>
        </p:spPr>
      </p:pic>
      <p:sp>
        <p:nvSpPr>
          <p:cNvPr id="304" name="Text Box 19"/>
          <p:cNvSpPr txBox="1">
            <a:spLocks noChangeArrowheads="1"/>
          </p:cNvSpPr>
          <p:nvPr/>
        </p:nvSpPr>
        <p:spPr bwMode="auto">
          <a:xfrm>
            <a:off x="5969036" y="4752111"/>
            <a:ext cx="292067"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305" name="Text Box 19"/>
          <p:cNvSpPr txBox="1">
            <a:spLocks noChangeArrowheads="1"/>
          </p:cNvSpPr>
          <p:nvPr/>
        </p:nvSpPr>
        <p:spPr bwMode="auto">
          <a:xfrm>
            <a:off x="7554161" y="4701975"/>
            <a:ext cx="49725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PE2</a:t>
            </a:r>
          </a:p>
        </p:txBody>
      </p:sp>
      <p:sp>
        <p:nvSpPr>
          <p:cNvPr id="306" name="文本框 305"/>
          <p:cNvSpPr txBox="1"/>
          <p:nvPr/>
        </p:nvSpPr>
        <p:spPr>
          <a:xfrm rot="1613431">
            <a:off x="2678248" y="4117881"/>
            <a:ext cx="763351" cy="369332"/>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OSPF</a:t>
            </a:r>
          </a:p>
        </p:txBody>
      </p:sp>
      <p:sp>
        <p:nvSpPr>
          <p:cNvPr id="307" name="文本框 306"/>
          <p:cNvSpPr txBox="1"/>
          <p:nvPr/>
        </p:nvSpPr>
        <p:spPr>
          <a:xfrm rot="20002439">
            <a:off x="2895462" y="4675962"/>
            <a:ext cx="635110" cy="369332"/>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BGP</a:t>
            </a:r>
          </a:p>
        </p:txBody>
      </p:sp>
      <p:sp>
        <p:nvSpPr>
          <p:cNvPr id="308" name="文本框 307"/>
          <p:cNvSpPr txBox="1"/>
          <p:nvPr/>
        </p:nvSpPr>
        <p:spPr>
          <a:xfrm rot="20096477">
            <a:off x="8430865" y="4188059"/>
            <a:ext cx="1225849" cy="369332"/>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Static route</a:t>
            </a:r>
          </a:p>
        </p:txBody>
      </p:sp>
      <p:sp>
        <p:nvSpPr>
          <p:cNvPr id="309" name="文本框 308"/>
          <p:cNvSpPr txBox="1"/>
          <p:nvPr/>
        </p:nvSpPr>
        <p:spPr>
          <a:xfrm rot="1446207">
            <a:off x="8727596" y="4673983"/>
            <a:ext cx="679994" cy="369332"/>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IS-IS</a:t>
            </a:r>
          </a:p>
        </p:txBody>
      </p:sp>
      <p:sp>
        <p:nvSpPr>
          <p:cNvPr id="310" name="Text Box 19"/>
          <p:cNvSpPr txBox="1">
            <a:spLocks noChangeArrowheads="1"/>
          </p:cNvSpPr>
          <p:nvPr/>
        </p:nvSpPr>
        <p:spPr bwMode="auto">
          <a:xfrm>
            <a:off x="511801" y="5253599"/>
            <a:ext cx="1245389"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oAutofit/>
          </a:bodyPr>
          <a:lstStyle>
            <a:defPPr>
              <a:defRPr lang="en-US"/>
            </a:defPPr>
            <a:lvl1pPr algn="ctr" defTabSz="784225" eaLnBrk="0" fontAlgn="base" hangingPunct="0">
              <a:spcBef>
                <a:spcPct val="50000"/>
              </a:spcBef>
              <a:defRPr sz="1200" b="1">
                <a:latin typeface="FrutigerNext LT Regular" pitchFamily="34" charset="0"/>
                <a:ea typeface="华文细黑" panose="02010600040101010101" pitchFamily="2" charset="-122"/>
              </a:defRPr>
            </a:lvl1pPr>
            <a:lvl2pPr defTabSz="784225" fontAlgn="base">
              <a:defRPr>
                <a:latin typeface="Arial" panose="020B0604020202020204" pitchFamily="34" charset="0"/>
                <a:ea typeface="宋体" panose="02010600030101010101" pitchFamily="2" charset="-122"/>
              </a:defRPr>
            </a:lvl2pPr>
            <a:lvl3pPr defTabSz="784225" fontAlgn="base">
              <a:defRPr>
                <a:latin typeface="Arial" panose="020B0604020202020204" pitchFamily="34" charset="0"/>
                <a:ea typeface="宋体" panose="02010600030101010101" pitchFamily="2" charset="-122"/>
              </a:defRPr>
            </a:lvl3pPr>
            <a:lvl4pPr defTabSz="784225" fontAlgn="base">
              <a:defRPr>
                <a:latin typeface="Arial" panose="020B0604020202020204" pitchFamily="34" charset="0"/>
                <a:ea typeface="宋体" panose="02010600030101010101" pitchFamily="2" charset="-122"/>
              </a:defRPr>
            </a:lvl4pPr>
            <a:lvl5pPr defTabSz="784225" fontAlgn="base">
              <a:defRPr>
                <a:latin typeface="Arial" panose="020B0604020202020204" pitchFamily="34" charset="0"/>
                <a:ea typeface="宋体" panose="02010600030101010101" pitchFamily="2" charset="-122"/>
              </a:defRPr>
            </a:lvl5pPr>
            <a:lvl6pPr defTabSz="784225" fontAlgn="base">
              <a:spcBef>
                <a:spcPct val="0"/>
              </a:spcBef>
              <a:spcAft>
                <a:spcPct val="0"/>
              </a:spcAft>
              <a:defRPr>
                <a:latin typeface="Arial" panose="020B0604020202020204" pitchFamily="34" charset="0"/>
                <a:ea typeface="宋体" panose="02010600030101010101" pitchFamily="2" charset="-122"/>
              </a:defRPr>
            </a:lvl6pPr>
            <a:lvl7pPr defTabSz="784225" fontAlgn="base">
              <a:spcBef>
                <a:spcPct val="0"/>
              </a:spcBef>
              <a:spcAft>
                <a:spcPct val="0"/>
              </a:spcAft>
              <a:defRPr>
                <a:latin typeface="Arial" panose="020B0604020202020204" pitchFamily="34" charset="0"/>
                <a:ea typeface="宋体" panose="02010600030101010101" pitchFamily="2" charset="-122"/>
              </a:defRPr>
            </a:lvl7pPr>
            <a:lvl8pPr defTabSz="784225" fontAlgn="base">
              <a:spcBef>
                <a:spcPct val="0"/>
              </a:spcBef>
              <a:spcAft>
                <a:spcPct val="0"/>
              </a:spcAft>
              <a:defRPr>
                <a:latin typeface="Arial" panose="020B0604020202020204" pitchFamily="34" charset="0"/>
                <a:ea typeface="宋体" panose="02010600030101010101" pitchFamily="2" charset="-122"/>
              </a:defRPr>
            </a:lvl8pPr>
            <a:lvl9pPr defTabSz="784225" fontAlgn="base">
              <a:spcBef>
                <a:spcPct val="0"/>
              </a:spcBef>
              <a:spcAft>
                <a:spcPct val="0"/>
              </a:spcAft>
              <a:defRPr>
                <a:latin typeface="Arial" panose="020B0604020202020204" pitchFamily="34" charset="0"/>
                <a:ea typeface="宋体" panose="02010600030101010101" pitchFamily="2" charset="-122"/>
              </a:defRPr>
            </a:lvl9pPr>
          </a:lstStyle>
          <a:p>
            <a:pPr fontAlgn="ctr"/>
            <a:r>
              <a:rPr lang="en-US"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5" name="标题 4"/>
          <p:cNvSpPr>
            <a:spLocks noGrp="1"/>
          </p:cNvSpPr>
          <p:nvPr>
            <p:ph type="title"/>
          </p:nvPr>
        </p:nvSpPr>
        <p:spPr/>
        <p:txBody>
          <a:bodyPr/>
          <a:lstStyle/>
          <a:p>
            <a:r>
              <a:rPr lang="en-US" altLang="zh-CN" sz="3200" dirty="0">
                <a:latin typeface="Huawei Sans" panose="020C0503030203020204" pitchFamily="34" charset="0"/>
                <a:ea typeface="方正兰亭黑简体" panose="02000000000000000000" pitchFamily="2" charset="-122"/>
                <a:sym typeface="Huawei Sans" panose="020C0503030203020204" pitchFamily="34" charset="0"/>
              </a:rPr>
              <a:t>Deploying MPLS VPN in the Intranet </a:t>
            </a:r>
            <a:r>
              <a:rPr lang="en-US" altLang="zh-CN" sz="3200" dirty="0" smtClean="0">
                <a:latin typeface="Huawei Sans" panose="020C0503030203020204" pitchFamily="34" charset="0"/>
                <a:ea typeface="方正兰亭黑简体" panose="02000000000000000000" pitchFamily="2" charset="-122"/>
                <a:sym typeface="Huawei Sans" panose="020C0503030203020204" pitchFamily="34" charset="0"/>
              </a:rPr>
              <a:t>Scenario</a:t>
            </a:r>
            <a:endParaRPr lang="zh-CN" altLang="en-US" sz="3200" dirty="0"/>
          </a:p>
        </p:txBody>
      </p:sp>
    </p:spTree>
    <p:extLst>
      <p:ext uri="{BB962C8B-B14F-4D97-AF65-F5344CB8AC3E}">
        <p14:creationId xmlns:p14="http://schemas.microsoft.com/office/powerpoint/2010/main" val="88635922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pPr marL="342900" indent="-342900">
              <a:buSzPct val="100000"/>
              <a:buFont typeface="+mj-lt"/>
              <a:buAutoNum type="arabicPeriod"/>
            </a:pPr>
            <a:r>
              <a:rPr lang="en-US" sz="1800" dirty="0">
                <a:latin typeface="Huawei Sans" panose="020C0503030203020204" pitchFamily="34" charset="0"/>
                <a:ea typeface="方正兰亭黑简体" panose="02000000000000000000" pitchFamily="2" charset="-122"/>
                <a:sym typeface="Huawei Sans" panose="020C0503030203020204" pitchFamily="34" charset="0"/>
              </a:rPr>
              <a:t>MPLS VPN </a:t>
            </a:r>
            <a:r>
              <a:rPr lang="en-US" sz="1800" dirty="0" smtClean="0">
                <a:latin typeface="Huawei Sans" panose="020C0503030203020204" pitchFamily="34" charset="0"/>
                <a:ea typeface="方正兰亭黑简体" panose="02000000000000000000" pitchFamily="2" charset="-122"/>
                <a:sym typeface="Huawei Sans" panose="020C0503030203020204" pitchFamily="34" charset="0"/>
              </a:rPr>
              <a:t>backbone network configuration</a:t>
            </a:r>
            <a:endParaRPr lang="en-US" sz="1800" dirty="0">
              <a:latin typeface="Huawei Sans" panose="020C0503030203020204" pitchFamily="34" charset="0"/>
              <a:ea typeface="方正兰亭黑简体" panose="02000000000000000000" pitchFamily="2" charset="-122"/>
              <a:sym typeface="Huawei Sans" panose="020C0503030203020204" pitchFamily="34" charset="0"/>
            </a:endParaRPr>
          </a:p>
          <a:p>
            <a:pPr marL="703263" lvl="1" indent="-333375">
              <a:buNone/>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1.1 Configure an IGP to implement IP connectivity on the backbone network.</a:t>
            </a:r>
          </a:p>
          <a:p>
            <a:pPr marL="703263" lvl="1" indent="-333375">
              <a:buNone/>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1.2 Configure MPLS and MPLS Label Distribution Protocol (LDP) </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and </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establish an MPLS LSP public network tunnel to transmit VPN data.</a:t>
            </a:r>
          </a:p>
          <a:p>
            <a:pPr marL="703263" lvl="1" indent="-333375">
              <a:buNone/>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1.3 Configure MP-BGP to establish MP-BGP peer relationships for transmitting VPNv4 routes.</a:t>
            </a:r>
          </a:p>
          <a:p>
            <a:pPr marL="342900" indent="-342900">
              <a:buSzPct val="100000"/>
              <a:buFont typeface="+mj-lt"/>
              <a:buAutoNum type="arabicPeriod"/>
            </a:pPr>
            <a:r>
              <a:rPr lang="en-US" sz="1800" dirty="0">
                <a:latin typeface="Huawei Sans" panose="020C0503030203020204" pitchFamily="34" charset="0"/>
                <a:ea typeface="方正兰亭黑简体" panose="02000000000000000000" pitchFamily="2" charset="-122"/>
                <a:sym typeface="Huawei Sans" panose="020C0503030203020204" pitchFamily="34" charset="0"/>
              </a:rPr>
              <a:t>VPN </a:t>
            </a:r>
            <a:r>
              <a:rPr lang="en-US" sz="1800" dirty="0" smtClean="0">
                <a:latin typeface="Huawei Sans" panose="020C0503030203020204" pitchFamily="34" charset="0"/>
                <a:ea typeface="方正兰亭黑简体" panose="02000000000000000000" pitchFamily="2" charset="-122"/>
                <a:sym typeface="Huawei Sans" panose="020C0503030203020204" pitchFamily="34" charset="0"/>
              </a:rPr>
              <a:t>user access configuration</a:t>
            </a:r>
            <a:endParaRPr lang="en-US" sz="1800" dirty="0">
              <a:latin typeface="Huawei Sans" panose="020C0503030203020204" pitchFamily="34" charset="0"/>
              <a:ea typeface="方正兰亭黑简体" panose="02000000000000000000" pitchFamily="2" charset="-122"/>
              <a:sym typeface="Huawei Sans" panose="020C0503030203020204" pitchFamily="34" charset="0"/>
            </a:endParaRPr>
          </a:p>
          <a:p>
            <a:pPr marL="369888" lvl="1" indent="0">
              <a:buNone/>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2.1 Create a VPN instance and set parameters (RTs and RDs).</a:t>
            </a:r>
          </a:p>
          <a:p>
            <a:pPr marL="369888" lvl="1" indent="0">
              <a:buNone/>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2.2 Bind an interface to the VPN instance.</a:t>
            </a:r>
          </a:p>
          <a:p>
            <a:pPr marL="369888" lvl="1" indent="0">
              <a:buNone/>
            </a:pPr>
            <a:r>
              <a:rPr lang="en-US" sz="16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2.3 Configure route exchange between PEs and CEs</a:t>
            </a:r>
            <a:r>
              <a:rPr lang="en-US" sz="16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a:t>
            </a:r>
            <a:endParaRPr lang="en-US" sz="16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p:txBody>
          <a:bodyPr wrap="square">
            <a:noAutofit/>
          </a:bodyPr>
          <a:lstStyle/>
          <a:p>
            <a:r>
              <a:rPr lang="en-US" dirty="0">
                <a:latin typeface="Huawei Sans" panose="020C0503030203020204" pitchFamily="34" charset="0"/>
                <a:ea typeface="方正兰亭黑简体" panose="02000000000000000000" pitchFamily="2" charset="-122"/>
                <a:sym typeface="Huawei Sans" panose="020C0503030203020204" pitchFamily="34" charset="0"/>
              </a:rPr>
              <a:t>Deployment </a:t>
            </a: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Roadmap</a:t>
            </a: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68483388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标题 1"/>
          <p:cNvSpPr txBox="1">
            <a:spLocks/>
          </p:cNvSpPr>
          <p:nvPr/>
        </p:nvSpPr>
        <p:spPr bwMode="auto">
          <a:xfrm>
            <a:off x="1594177" y="410400"/>
            <a:ext cx="9827761" cy="640800"/>
          </a:xfrm>
          <a:prstGeom prst="rect">
            <a:avLst/>
          </a:prstGeom>
          <a:noFill/>
          <a:ln w="9525">
            <a:noFill/>
            <a:miter lim="800000"/>
            <a:headEnd/>
            <a:tailEnd/>
          </a:ln>
        </p:spPr>
        <p:txBody>
          <a:bodyPr vert="horz" wrap="square" lIns="100800" tIns="50400" rIns="100800" bIns="50400" numCol="1" anchor="ctr" anchorCtr="0" compatLnSpc="1">
            <a:prstTxWarp prst="textNoShape">
              <a:avLst/>
            </a:prstTxWarp>
            <a:noAutofit/>
          </a:bodyPr>
          <a:lstStyle>
            <a:lvl1pPr algn="l" defTabSz="914034" rtl="0" eaLnBrk="1" fontAlgn="auto" latinLnBrk="0" hangingPunct="1">
              <a:lnSpc>
                <a:spcPct val="90000"/>
              </a:lnSpc>
              <a:spcBef>
                <a:spcPct val="0"/>
              </a:spcBef>
              <a:buNone/>
              <a:defRPr sz="3499" b="1" kern="1200">
                <a:solidFill>
                  <a:schemeClr val="tx1"/>
                </a:solidFill>
                <a:latin typeface="+mn-lt"/>
                <a:ea typeface="+mn-ea"/>
                <a:cs typeface="+mj-cs"/>
              </a:defRPr>
            </a:lvl1pPr>
          </a:lstStyle>
          <a:p>
            <a:pPr fontAlgn="ctr"/>
            <a:r>
              <a:rPr lang="en-US" smtClean="0">
                <a:latin typeface="Huawei Sans" panose="020C0503030203020204" pitchFamily="34" charset="0"/>
                <a:ea typeface="方正兰亭黑简体" panose="02000000000000000000" pitchFamily="2" charset="-122"/>
                <a:sym typeface="Huawei Sans" panose="020C0503030203020204" pitchFamily="34" charset="0"/>
              </a:rPr>
              <a:t>Deploying OSPF Between PEs and CEs (1)</a:t>
            </a: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Rectangle 55"/>
          <p:cNvSpPr/>
          <p:nvPr/>
        </p:nvSpPr>
        <p:spPr>
          <a:xfrm>
            <a:off x="3488123" y="4128266"/>
            <a:ext cx="5181600" cy="1260000"/>
          </a:xfrm>
          <a:prstGeom prst="rect">
            <a:avLst/>
          </a:prstGeom>
          <a:solidFill>
            <a:srgbClr val="F3FBFE"/>
          </a:solidFill>
          <a:ln>
            <a:solidFill>
              <a:srgbClr val="99DFF9"/>
            </a:solidFill>
          </a:ln>
        </p:spPr>
        <p:txBody>
          <a:bodyPr wrap="square">
            <a:noAutofit/>
          </a:bodyPr>
          <a:lstStyle/>
          <a:p>
            <a:pPr marL="0" marR="0" lvl="0" indent="0" defTabSz="914400" eaLnBrk="1" fontAlgn="ctr" latinLnBrk="0" hangingPunct="1">
              <a:lnSpc>
                <a:spcPts val="22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[CE1] </a:t>
            </a:r>
            <a:r>
              <a:rPr kumimoji="0" lang="en-US" sz="1400" b="1" i="0" u="none" strike="noStrike" kern="0" cap="none" spc="0" normalizeH="0" baseline="0" noProof="0" dirty="0" err="1" smtClean="0">
                <a:ln>
                  <a:noFill/>
                </a:ln>
                <a:solidFill>
                  <a:prstClr val="black"/>
                </a:solidFill>
                <a:effectLst/>
                <a:uLnTx/>
                <a:uFillTx/>
                <a:latin typeface="Huawei Sans" panose="020C0503030203020204" pitchFamily="34" charset="0"/>
                <a:sym typeface="Huawei Sans" panose="020C0503030203020204" pitchFamily="34" charset="0"/>
              </a:rPr>
              <a:t>ospf</a:t>
            </a:r>
            <a:r>
              <a:rPr kumimoji="0" lang="en-US" sz="1400" b="1"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 </a:t>
            </a: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1</a:t>
            </a:r>
          </a:p>
          <a:p>
            <a:pPr marL="0" marR="0" lvl="0" indent="0" defTabSz="914400" eaLnBrk="1" fontAlgn="ctr" latinLnBrk="0" hangingPunct="1">
              <a:lnSpc>
                <a:spcPts val="22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[CE1-ospf-1] </a:t>
            </a:r>
            <a:r>
              <a:rPr kumimoji="0" lang="en-US" sz="1400" b="1"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area</a:t>
            </a: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 0</a:t>
            </a:r>
          </a:p>
          <a:p>
            <a:pPr marL="0" marR="0" lvl="0" indent="0" defTabSz="914400" eaLnBrk="1" fontAlgn="ctr" latinLnBrk="0" hangingPunct="1">
              <a:lnSpc>
                <a:spcPts val="22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[CE1-ospf-1-area-0.0.0.0] </a:t>
            </a:r>
            <a:r>
              <a:rPr kumimoji="0" lang="en-US" sz="1400" b="1"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network</a:t>
            </a: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 192.168.100.0 0.0.0.255</a:t>
            </a:r>
          </a:p>
          <a:p>
            <a:pPr marL="0" marR="0" lvl="0" indent="0" defTabSz="914400" eaLnBrk="1" fontAlgn="ctr" latinLnBrk="0" hangingPunct="1">
              <a:lnSpc>
                <a:spcPts val="22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[CE1-ospf-1-area-0.0.0.0] </a:t>
            </a:r>
            <a:r>
              <a:rPr kumimoji="0" lang="en-US" sz="1400" b="1"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network</a:t>
            </a: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 192.168.1.0 0.0.0.255</a:t>
            </a:r>
          </a:p>
        </p:txBody>
      </p:sp>
      <p:sp>
        <p:nvSpPr>
          <p:cNvPr id="87" name="Text Box 19"/>
          <p:cNvSpPr txBox="1">
            <a:spLocks noChangeArrowheads="1"/>
          </p:cNvSpPr>
          <p:nvPr/>
        </p:nvSpPr>
        <p:spPr bwMode="auto">
          <a:xfrm>
            <a:off x="3489801" y="5456042"/>
            <a:ext cx="5179922" cy="632785"/>
          </a:xfrm>
          <a:prstGeom prst="rect">
            <a:avLst/>
          </a:prstGeom>
          <a:solidFill>
            <a:sysClr val="window" lastClr="FFFFFF"/>
          </a:solidFill>
          <a:ln>
            <a:noFill/>
          </a:ln>
          <a:effectLs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marL="0" marR="0" lvl="0" indent="0" defTabSz="914400" eaLnBrk="1" fontAlgn="ctr" latinLnBrk="0" hangingPunct="1">
              <a:lnSpc>
                <a:spcPct val="130000"/>
              </a:lnSpc>
              <a:spcBef>
                <a:spcPts val="0"/>
              </a:spcBef>
              <a:spcAft>
                <a:spcPts val="0"/>
              </a:spcAft>
              <a:buClrTx/>
              <a:buSzTx/>
              <a:buFontTx/>
              <a:buNone/>
              <a:tabLst/>
              <a:defRPr/>
            </a:pPr>
            <a:r>
              <a:rPr kumimoji="0" lang="en-US" sz="1400" b="0" i="0" u="none" strike="noStrike" kern="0" cap="none" spc="0" normalizeH="0" baseline="0" noProof="0">
                <a:ln>
                  <a:noFill/>
                </a:ln>
                <a:solidFill>
                  <a:srgbClr val="EC7061"/>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The OSPF configuration on CE1 is similar to the traditional OSPF configuration. CE1 does not need to support VRF.</a:t>
            </a:r>
          </a:p>
        </p:txBody>
      </p:sp>
      <p:grpSp>
        <p:nvGrpSpPr>
          <p:cNvPr id="88" name="Group 111"/>
          <p:cNvGrpSpPr/>
          <p:nvPr/>
        </p:nvGrpSpPr>
        <p:grpSpPr>
          <a:xfrm rot="16200000" flipV="1">
            <a:off x="10154127" y="1437873"/>
            <a:ext cx="259305" cy="557470"/>
            <a:chOff x="3134093" y="3084639"/>
            <a:chExt cx="611430" cy="432284"/>
          </a:xfrm>
        </p:grpSpPr>
        <p:cxnSp>
          <p:nvCxnSpPr>
            <p:cNvPr id="89" name="直接连接符 53"/>
            <p:cNvCxnSpPr/>
            <p:nvPr/>
          </p:nvCxnSpPr>
          <p:spPr>
            <a:xfrm>
              <a:off x="3134093" y="3084639"/>
              <a:ext cx="611430" cy="0"/>
            </a:xfrm>
            <a:prstGeom prst="line">
              <a:avLst/>
            </a:prstGeom>
            <a:noFill/>
            <a:ln w="28575" cap="flat" cmpd="sng" algn="ctr">
              <a:solidFill>
                <a:sysClr val="windowText" lastClr="000000"/>
              </a:solidFill>
              <a:prstDash val="solid"/>
              <a:miter lim="800000"/>
              <a:headEnd type="none" w="med" len="med"/>
              <a:tailEnd type="none" w="med" len="med"/>
            </a:ln>
            <a:effectLst/>
          </p:spPr>
        </p:cxnSp>
        <p:cxnSp>
          <p:nvCxnSpPr>
            <p:cNvPr id="90" name="直接连接符 53"/>
            <p:cNvCxnSpPr/>
            <p:nvPr/>
          </p:nvCxnSpPr>
          <p:spPr>
            <a:xfrm>
              <a:off x="3439808" y="3084639"/>
              <a:ext cx="0" cy="432284"/>
            </a:xfrm>
            <a:prstGeom prst="line">
              <a:avLst/>
            </a:prstGeom>
            <a:noFill/>
            <a:ln w="28575" cap="flat" cmpd="sng" algn="ctr">
              <a:solidFill>
                <a:sysClr val="windowText" lastClr="000000"/>
              </a:solidFill>
              <a:prstDash val="solid"/>
              <a:miter lim="800000"/>
              <a:headEnd type="none" w="med" len="med"/>
              <a:tailEnd type="none" w="med" len="med"/>
            </a:ln>
            <a:effectLst/>
          </p:spPr>
        </p:cxnSp>
      </p:grpSp>
      <p:grpSp>
        <p:nvGrpSpPr>
          <p:cNvPr id="91" name="Group 96"/>
          <p:cNvGrpSpPr/>
          <p:nvPr/>
        </p:nvGrpSpPr>
        <p:grpSpPr>
          <a:xfrm rot="16200000">
            <a:off x="1875234" y="1334515"/>
            <a:ext cx="259305" cy="764187"/>
            <a:chOff x="3134093" y="3084639"/>
            <a:chExt cx="611430" cy="432284"/>
          </a:xfrm>
        </p:grpSpPr>
        <p:cxnSp>
          <p:nvCxnSpPr>
            <p:cNvPr id="92" name="直接连接符 53"/>
            <p:cNvCxnSpPr/>
            <p:nvPr/>
          </p:nvCxnSpPr>
          <p:spPr>
            <a:xfrm>
              <a:off x="3134093" y="3084639"/>
              <a:ext cx="611430" cy="0"/>
            </a:xfrm>
            <a:prstGeom prst="line">
              <a:avLst/>
            </a:prstGeom>
            <a:noFill/>
            <a:ln w="28575" cap="flat" cmpd="sng" algn="ctr">
              <a:solidFill>
                <a:sysClr val="windowText" lastClr="000000"/>
              </a:solidFill>
              <a:prstDash val="solid"/>
              <a:miter lim="800000"/>
              <a:headEnd type="none" w="med" len="med"/>
              <a:tailEnd type="none" w="med" len="med"/>
            </a:ln>
            <a:effectLst/>
          </p:spPr>
        </p:cxnSp>
        <p:cxnSp>
          <p:nvCxnSpPr>
            <p:cNvPr id="93" name="直接连接符 53"/>
            <p:cNvCxnSpPr/>
            <p:nvPr/>
          </p:nvCxnSpPr>
          <p:spPr>
            <a:xfrm>
              <a:off x="3439808" y="3084639"/>
              <a:ext cx="0" cy="432284"/>
            </a:xfrm>
            <a:prstGeom prst="line">
              <a:avLst/>
            </a:prstGeom>
            <a:noFill/>
            <a:ln w="28575" cap="flat" cmpd="sng" algn="ctr">
              <a:solidFill>
                <a:sysClr val="windowText" lastClr="000000"/>
              </a:solidFill>
              <a:prstDash val="solid"/>
              <a:miter lim="800000"/>
              <a:headEnd type="none" w="med" len="med"/>
              <a:tailEnd type="none" w="med" len="med"/>
            </a:ln>
            <a:effectLst/>
          </p:spPr>
        </p:cxnSp>
      </p:grpSp>
      <p:sp>
        <p:nvSpPr>
          <p:cNvPr id="94" name="圆角矩形 5"/>
          <p:cNvSpPr/>
          <p:nvPr/>
        </p:nvSpPr>
        <p:spPr>
          <a:xfrm>
            <a:off x="9569163" y="1287232"/>
            <a:ext cx="1537177" cy="1188000"/>
          </a:xfrm>
          <a:prstGeom prst="roundRect">
            <a:avLst>
              <a:gd name="adj" fmla="val 1265"/>
            </a:avLst>
          </a:prstGeom>
          <a:solidFill>
            <a:srgbClr val="FFF2CC"/>
          </a:solidFill>
          <a:ln w="28575" cap="flat" cmpd="sng" algn="ctr">
            <a:solidFill>
              <a:srgbClr val="BAE6F6"/>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lumMod val="50000"/>
                </a:prstClr>
              </a:solidFill>
              <a:effectLst/>
              <a:uLnTx/>
              <a:uFillTx/>
              <a:latin typeface="Huawei Sans" panose="020C0503030203020204" pitchFamily="34" charset="0"/>
              <a:sym typeface="Huawei Sans" panose="020C0503030203020204" pitchFamily="34" charset="0"/>
            </a:endParaRPr>
          </a:p>
        </p:txBody>
      </p:sp>
      <p:sp>
        <p:nvSpPr>
          <p:cNvPr id="95" name="圆角矩形 4"/>
          <p:cNvSpPr/>
          <p:nvPr/>
        </p:nvSpPr>
        <p:spPr>
          <a:xfrm>
            <a:off x="3864499" y="1273374"/>
            <a:ext cx="4557086" cy="1840653"/>
          </a:xfrm>
          <a:prstGeom prst="roundRect">
            <a:avLst>
              <a:gd name="adj" fmla="val 1265"/>
            </a:avLst>
          </a:prstGeom>
          <a:solidFill>
            <a:srgbClr val="F3FBFE"/>
          </a:solidFill>
          <a:ln w="28575"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smtClean="0">
              <a:ln>
                <a:noFill/>
              </a:ln>
              <a:solidFill>
                <a:srgbClr val="1D1D1A"/>
              </a:solidFill>
              <a:effectLst/>
              <a:uLnTx/>
              <a:uFillTx/>
              <a:latin typeface="Huawei Sans" panose="020C0503030203020204" pitchFamily="34" charset="0"/>
              <a:sym typeface="Huawei Sans" panose="020C0503030203020204" pitchFamily="34" charset="0"/>
            </a:endParaRPr>
          </a:p>
        </p:txBody>
      </p:sp>
      <p:cxnSp>
        <p:nvCxnSpPr>
          <p:cNvPr id="96" name="直接连接符 53"/>
          <p:cNvCxnSpPr/>
          <p:nvPr/>
        </p:nvCxnSpPr>
        <p:spPr>
          <a:xfrm rot="16200000">
            <a:off x="8671726" y="1153959"/>
            <a:ext cx="810000" cy="1907618"/>
          </a:xfrm>
          <a:prstGeom prst="line">
            <a:avLst/>
          </a:prstGeom>
          <a:noFill/>
          <a:ln w="12700" cap="flat" cmpd="sng" algn="ctr">
            <a:solidFill>
              <a:sysClr val="windowText" lastClr="000000"/>
            </a:solidFill>
            <a:prstDash val="solid"/>
            <a:miter lim="800000"/>
            <a:headEnd type="none" w="med" len="med"/>
            <a:tailEnd type="none" w="med" len="med"/>
          </a:ln>
          <a:effectLst/>
        </p:spPr>
      </p:cxnSp>
      <p:sp>
        <p:nvSpPr>
          <p:cNvPr id="97" name="Text Box 19"/>
          <p:cNvSpPr txBox="1">
            <a:spLocks noChangeArrowheads="1"/>
          </p:cNvSpPr>
          <p:nvPr/>
        </p:nvSpPr>
        <p:spPr bwMode="auto">
          <a:xfrm rot="1256276">
            <a:off x="2847620" y="1767956"/>
            <a:ext cx="1388522" cy="461665"/>
          </a:xfrm>
          <a:prstGeom prst="rect">
            <a:avLst/>
          </a:prstGeom>
          <a:noFill/>
          <a:ln>
            <a:noFill/>
          </a:ln>
          <a:effectLs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GE0/0/1</a:t>
            </a:r>
          </a:p>
          <a:p>
            <a:pPr algn="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192.168.100.2/24</a:t>
            </a:r>
          </a:p>
        </p:txBody>
      </p:sp>
      <p:sp>
        <p:nvSpPr>
          <p:cNvPr id="98" name="圆角矩形 5"/>
          <p:cNvSpPr/>
          <p:nvPr/>
        </p:nvSpPr>
        <p:spPr>
          <a:xfrm>
            <a:off x="1144181" y="1287232"/>
            <a:ext cx="1537177" cy="1188000"/>
          </a:xfrm>
          <a:prstGeom prst="roundRect">
            <a:avLst>
              <a:gd name="adj" fmla="val 1265"/>
            </a:avLst>
          </a:prstGeom>
          <a:solidFill>
            <a:srgbClr val="FFF2CC"/>
          </a:solidFill>
          <a:ln w="28575" cap="flat" cmpd="sng" algn="ctr">
            <a:solidFill>
              <a:srgbClr val="BAE6F6"/>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99" name="Text Box 19"/>
          <p:cNvSpPr txBox="1">
            <a:spLocks noChangeArrowheads="1"/>
          </p:cNvSpPr>
          <p:nvPr/>
        </p:nvSpPr>
        <p:spPr bwMode="auto">
          <a:xfrm>
            <a:off x="2381645" y="1273374"/>
            <a:ext cx="1203856" cy="461665"/>
          </a:xfrm>
          <a:prstGeom prst="rect">
            <a:avLst/>
          </a:prstGeom>
          <a:noFill/>
          <a:ln>
            <a:noFill/>
          </a:ln>
          <a:effectLst/>
          <a:extLst/>
        </p:spPr>
        <p:txBody>
          <a:bodyPr wrap="square" lIns="0" rIns="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GE0/0/0</a:t>
            </a:r>
          </a:p>
          <a:p>
            <a:pP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192.168.100.1/24</a:t>
            </a:r>
          </a:p>
        </p:txBody>
      </p:sp>
      <p:sp>
        <p:nvSpPr>
          <p:cNvPr id="100" name="Text Box 19"/>
          <p:cNvSpPr txBox="1">
            <a:spLocks noChangeArrowheads="1"/>
          </p:cNvSpPr>
          <p:nvPr/>
        </p:nvSpPr>
        <p:spPr bwMode="auto">
          <a:xfrm>
            <a:off x="1299383" y="1968599"/>
            <a:ext cx="1236237"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dirty="0" smtClean="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Site A of customer X </a:t>
            </a:r>
            <a:endParaRPr lang="en-US" sz="1400" dirty="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1" name="直接连接符 53"/>
          <p:cNvCxnSpPr/>
          <p:nvPr/>
        </p:nvCxnSpPr>
        <p:spPr>
          <a:xfrm>
            <a:off x="4434072" y="2526758"/>
            <a:ext cx="3454292" cy="0"/>
          </a:xfrm>
          <a:prstGeom prst="line">
            <a:avLst/>
          </a:prstGeom>
          <a:noFill/>
          <a:ln w="12700" cap="flat" cmpd="sng" algn="ctr">
            <a:solidFill>
              <a:sysClr val="windowText" lastClr="000000"/>
            </a:solidFill>
            <a:prstDash val="solid"/>
            <a:miter lim="800000"/>
            <a:headEnd type="none" w="med" len="med"/>
            <a:tailEnd type="none" w="med" len="med"/>
          </a:ln>
          <a:effectLst/>
        </p:spPr>
      </p:cxnSp>
      <p:sp>
        <p:nvSpPr>
          <p:cNvPr id="102" name="Text Box 19"/>
          <p:cNvSpPr txBox="1">
            <a:spLocks noChangeArrowheads="1"/>
          </p:cNvSpPr>
          <p:nvPr/>
        </p:nvSpPr>
        <p:spPr bwMode="auto">
          <a:xfrm>
            <a:off x="1839284" y="1267303"/>
            <a:ext cx="502061"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CE1</a:t>
            </a:r>
          </a:p>
        </p:txBody>
      </p:sp>
      <p:cxnSp>
        <p:nvCxnSpPr>
          <p:cNvPr id="103" name="直接连接符 53"/>
          <p:cNvCxnSpPr/>
          <p:nvPr/>
        </p:nvCxnSpPr>
        <p:spPr>
          <a:xfrm rot="5400000" flipH="1">
            <a:off x="2924550" y="1153959"/>
            <a:ext cx="810000" cy="1907618"/>
          </a:xfrm>
          <a:prstGeom prst="line">
            <a:avLst/>
          </a:prstGeom>
          <a:solidFill>
            <a:srgbClr val="1AABE2"/>
          </a:solidFill>
          <a:ln w="12700" cap="flat" cmpd="sng" algn="ctr">
            <a:solidFill>
              <a:sysClr val="windowText" lastClr="000000"/>
            </a:solidFill>
            <a:prstDash val="solid"/>
            <a:round/>
            <a:headEnd type="none" w="med" len="med"/>
            <a:tailEnd type="none" w="med" len="med"/>
          </a:ln>
          <a:effectLst/>
        </p:spPr>
      </p:cxnSp>
      <p:sp>
        <p:nvSpPr>
          <p:cNvPr id="104" name="Text Box 19"/>
          <p:cNvSpPr txBox="1">
            <a:spLocks noChangeArrowheads="1"/>
          </p:cNvSpPr>
          <p:nvPr/>
        </p:nvSpPr>
        <p:spPr bwMode="auto">
          <a:xfrm>
            <a:off x="4224708" y="2712974"/>
            <a:ext cx="49725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PE1</a:t>
            </a:r>
          </a:p>
        </p:txBody>
      </p:sp>
      <p:sp>
        <p:nvSpPr>
          <p:cNvPr id="105" name="Text Box 19"/>
          <p:cNvSpPr txBox="1">
            <a:spLocks noChangeArrowheads="1"/>
          </p:cNvSpPr>
          <p:nvPr/>
        </p:nvSpPr>
        <p:spPr bwMode="auto">
          <a:xfrm rot="20124792">
            <a:off x="8053120" y="1861926"/>
            <a:ext cx="1203856" cy="461665"/>
          </a:xfrm>
          <a:prstGeom prst="rect">
            <a:avLst/>
          </a:prstGeom>
          <a:noFill/>
          <a:ln>
            <a:noFill/>
          </a:ln>
          <a:effectLst/>
          <a:extLst/>
        </p:spPr>
        <p:txBody>
          <a:bodyPr wrap="square" lIns="0" rIns="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ctr" hangingPunct="1"/>
            <a:r>
              <a:rPr lang="en-US" sz="120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GE0/0/1</a:t>
            </a:r>
          </a:p>
          <a:p>
            <a:pPr eaLnBrk="1" fontAlgn="ctr" hangingPunct="1"/>
            <a:r>
              <a:rPr lang="en-US" sz="120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192.168.200.2/24</a:t>
            </a:r>
          </a:p>
        </p:txBody>
      </p:sp>
      <p:sp>
        <p:nvSpPr>
          <p:cNvPr id="106" name="Text Box 19"/>
          <p:cNvSpPr txBox="1">
            <a:spLocks noChangeArrowheads="1"/>
          </p:cNvSpPr>
          <p:nvPr/>
        </p:nvSpPr>
        <p:spPr bwMode="auto">
          <a:xfrm>
            <a:off x="9715157" y="1959806"/>
            <a:ext cx="1226618"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dirty="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Site B of customer X</a:t>
            </a:r>
          </a:p>
        </p:txBody>
      </p:sp>
      <p:sp>
        <p:nvSpPr>
          <p:cNvPr id="107" name="Text Box 19"/>
          <p:cNvSpPr txBox="1">
            <a:spLocks noChangeArrowheads="1"/>
          </p:cNvSpPr>
          <p:nvPr/>
        </p:nvSpPr>
        <p:spPr bwMode="auto">
          <a:xfrm>
            <a:off x="9822963" y="1241357"/>
            <a:ext cx="50206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108" name="Text Box 19"/>
          <p:cNvSpPr txBox="1">
            <a:spLocks noChangeArrowheads="1"/>
          </p:cNvSpPr>
          <p:nvPr/>
        </p:nvSpPr>
        <p:spPr bwMode="auto">
          <a:xfrm>
            <a:off x="8561355" y="1273374"/>
            <a:ext cx="1203856" cy="461665"/>
          </a:xfrm>
          <a:prstGeom prst="rect">
            <a:avLst/>
          </a:prstGeom>
          <a:noFill/>
          <a:ln>
            <a:noFill/>
          </a:ln>
          <a:effectLst/>
          <a:extLst/>
        </p:spPr>
        <p:txBody>
          <a:bodyPr wrap="square" lIns="0" rIns="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fontAlgn="ctr" hangingPunct="1"/>
            <a:r>
              <a:rPr lang="en-US" sz="120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GE0/0/0</a:t>
            </a:r>
          </a:p>
          <a:p>
            <a:pPr eaLnBrk="1" fontAlgn="ctr" hangingPunct="1"/>
            <a:r>
              <a:rPr lang="en-US" sz="120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192.168.200.1/24</a:t>
            </a:r>
          </a:p>
        </p:txBody>
      </p:sp>
      <p:sp>
        <p:nvSpPr>
          <p:cNvPr id="109" name="Text Box 19"/>
          <p:cNvSpPr txBox="1">
            <a:spLocks noChangeArrowheads="1"/>
          </p:cNvSpPr>
          <p:nvPr/>
        </p:nvSpPr>
        <p:spPr bwMode="auto">
          <a:xfrm>
            <a:off x="5694067" y="1267303"/>
            <a:ext cx="776175"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AS 123</a:t>
            </a:r>
          </a:p>
        </p:txBody>
      </p:sp>
      <p:sp>
        <p:nvSpPr>
          <p:cNvPr id="110" name="Text Box 19"/>
          <p:cNvSpPr txBox="1">
            <a:spLocks noChangeArrowheads="1"/>
          </p:cNvSpPr>
          <p:nvPr/>
        </p:nvSpPr>
        <p:spPr bwMode="auto">
          <a:xfrm>
            <a:off x="606103" y="1589978"/>
            <a:ext cx="1245389"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oAutofit/>
          </a:bodyPr>
          <a:lstStyle>
            <a:defPPr>
              <a:defRPr lang="en-US"/>
            </a:defPPr>
            <a:lvl1pPr algn="ctr" defTabSz="784225" eaLnBrk="0" fontAlgn="base" hangingPunct="0">
              <a:spcBef>
                <a:spcPct val="50000"/>
              </a:spcBef>
              <a:defRPr sz="1200" b="1">
                <a:latin typeface="FrutigerNext LT Regular" pitchFamily="34" charset="0"/>
                <a:ea typeface="华文细黑" panose="02010600040101010101" pitchFamily="2" charset="-122"/>
              </a:defRPr>
            </a:lvl1pPr>
            <a:lvl2pPr defTabSz="784225" fontAlgn="base">
              <a:defRPr>
                <a:latin typeface="Arial" panose="020B0604020202020204" pitchFamily="34" charset="0"/>
                <a:ea typeface="宋体" panose="02010600030101010101" pitchFamily="2" charset="-122"/>
              </a:defRPr>
            </a:lvl2pPr>
            <a:lvl3pPr defTabSz="784225" fontAlgn="base">
              <a:defRPr>
                <a:latin typeface="Arial" panose="020B0604020202020204" pitchFamily="34" charset="0"/>
                <a:ea typeface="宋体" panose="02010600030101010101" pitchFamily="2" charset="-122"/>
              </a:defRPr>
            </a:lvl3pPr>
            <a:lvl4pPr defTabSz="784225" fontAlgn="base">
              <a:defRPr>
                <a:latin typeface="Arial" panose="020B0604020202020204" pitchFamily="34" charset="0"/>
                <a:ea typeface="宋体" panose="02010600030101010101" pitchFamily="2" charset="-122"/>
              </a:defRPr>
            </a:lvl4pPr>
            <a:lvl5pPr defTabSz="784225" fontAlgn="base">
              <a:defRPr>
                <a:latin typeface="Arial" panose="020B0604020202020204" pitchFamily="34" charset="0"/>
                <a:ea typeface="宋体" panose="02010600030101010101" pitchFamily="2" charset="-122"/>
              </a:defRPr>
            </a:lvl5pPr>
            <a:lvl6pPr defTabSz="784225" fontAlgn="base">
              <a:spcBef>
                <a:spcPct val="0"/>
              </a:spcBef>
              <a:spcAft>
                <a:spcPct val="0"/>
              </a:spcAft>
              <a:defRPr>
                <a:latin typeface="Arial" panose="020B0604020202020204" pitchFamily="34" charset="0"/>
                <a:ea typeface="宋体" panose="02010600030101010101" pitchFamily="2" charset="-122"/>
              </a:defRPr>
            </a:lvl6pPr>
            <a:lvl7pPr defTabSz="784225" fontAlgn="base">
              <a:spcBef>
                <a:spcPct val="0"/>
              </a:spcBef>
              <a:spcAft>
                <a:spcPct val="0"/>
              </a:spcAft>
              <a:defRPr>
                <a:latin typeface="Arial" panose="020B0604020202020204" pitchFamily="34" charset="0"/>
                <a:ea typeface="宋体" panose="02010600030101010101" pitchFamily="2" charset="-122"/>
              </a:defRPr>
            </a:lvl7pPr>
            <a:lvl8pPr defTabSz="784225" fontAlgn="base">
              <a:spcBef>
                <a:spcPct val="0"/>
              </a:spcBef>
              <a:spcAft>
                <a:spcPct val="0"/>
              </a:spcAft>
              <a:defRPr>
                <a:latin typeface="Arial" panose="020B0604020202020204" pitchFamily="34" charset="0"/>
                <a:ea typeface="宋体" panose="02010600030101010101" pitchFamily="2" charset="-122"/>
              </a:defRPr>
            </a:lvl8pPr>
            <a:lvl9pPr defTabSz="784225" fontAlgn="base">
              <a:spcBef>
                <a:spcPct val="0"/>
              </a:spcBef>
              <a:spcAft>
                <a:spcPct val="0"/>
              </a:spcAft>
              <a:defRPr>
                <a:latin typeface="Arial" panose="020B0604020202020204" pitchFamily="34" charset="0"/>
                <a:ea typeface="宋体" panose="02010600030101010101" pitchFamily="2" charset="-122"/>
              </a:defRPr>
            </a:lvl9pPr>
          </a:lstStyle>
          <a:p>
            <a:pPr fontAlgn="ctr"/>
            <a:r>
              <a:rPr lang="en-US">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111" name="Text Box 19"/>
          <p:cNvSpPr txBox="1">
            <a:spLocks noChangeArrowheads="1"/>
          </p:cNvSpPr>
          <p:nvPr/>
        </p:nvSpPr>
        <p:spPr bwMode="auto">
          <a:xfrm>
            <a:off x="10368954" y="1564268"/>
            <a:ext cx="127069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oAutofit/>
          </a:bodyPr>
          <a:lstStyle>
            <a:defPPr>
              <a:defRPr lang="en-US"/>
            </a:defPPr>
            <a:lvl1pPr algn="ctr" defTabSz="784225" eaLnBrk="0" fontAlgn="base" hangingPunct="0">
              <a:spcBef>
                <a:spcPct val="50000"/>
              </a:spcBef>
              <a:defRPr sz="1200" b="1">
                <a:latin typeface="FrutigerNext LT Regular" pitchFamily="34" charset="0"/>
                <a:ea typeface="华文细黑" panose="02010600040101010101" pitchFamily="2" charset="-122"/>
              </a:defRPr>
            </a:lvl1pPr>
            <a:lvl2pPr defTabSz="784225" fontAlgn="base">
              <a:defRPr>
                <a:latin typeface="Arial" panose="020B0604020202020204" pitchFamily="34" charset="0"/>
                <a:ea typeface="宋体" panose="02010600030101010101" pitchFamily="2" charset="-122"/>
              </a:defRPr>
            </a:lvl2pPr>
            <a:lvl3pPr defTabSz="784225" fontAlgn="base">
              <a:defRPr>
                <a:latin typeface="Arial" panose="020B0604020202020204" pitchFamily="34" charset="0"/>
                <a:ea typeface="宋体" panose="02010600030101010101" pitchFamily="2" charset="-122"/>
              </a:defRPr>
            </a:lvl3pPr>
            <a:lvl4pPr defTabSz="784225" fontAlgn="base">
              <a:defRPr>
                <a:latin typeface="Arial" panose="020B0604020202020204" pitchFamily="34" charset="0"/>
                <a:ea typeface="宋体" panose="02010600030101010101" pitchFamily="2" charset="-122"/>
              </a:defRPr>
            </a:lvl4pPr>
            <a:lvl5pPr defTabSz="784225" fontAlgn="base">
              <a:defRPr>
                <a:latin typeface="Arial" panose="020B0604020202020204" pitchFamily="34" charset="0"/>
                <a:ea typeface="宋体" panose="02010600030101010101" pitchFamily="2" charset="-122"/>
              </a:defRPr>
            </a:lvl5pPr>
            <a:lvl6pPr defTabSz="784225" fontAlgn="base">
              <a:spcBef>
                <a:spcPct val="0"/>
              </a:spcBef>
              <a:spcAft>
                <a:spcPct val="0"/>
              </a:spcAft>
              <a:defRPr>
                <a:latin typeface="Arial" panose="020B0604020202020204" pitchFamily="34" charset="0"/>
                <a:ea typeface="宋体" panose="02010600030101010101" pitchFamily="2" charset="-122"/>
              </a:defRPr>
            </a:lvl6pPr>
            <a:lvl7pPr defTabSz="784225" fontAlgn="base">
              <a:spcBef>
                <a:spcPct val="0"/>
              </a:spcBef>
              <a:spcAft>
                <a:spcPct val="0"/>
              </a:spcAft>
              <a:defRPr>
                <a:latin typeface="Arial" panose="020B0604020202020204" pitchFamily="34" charset="0"/>
                <a:ea typeface="宋体" panose="02010600030101010101" pitchFamily="2" charset="-122"/>
              </a:defRPr>
            </a:lvl7pPr>
            <a:lvl8pPr defTabSz="784225" fontAlgn="base">
              <a:spcBef>
                <a:spcPct val="0"/>
              </a:spcBef>
              <a:spcAft>
                <a:spcPct val="0"/>
              </a:spcAft>
              <a:defRPr>
                <a:latin typeface="Arial" panose="020B0604020202020204" pitchFamily="34" charset="0"/>
                <a:ea typeface="宋体" panose="02010600030101010101" pitchFamily="2" charset="-122"/>
              </a:defRPr>
            </a:lvl8pPr>
            <a:lvl9pPr defTabSz="784225" fontAlgn="base">
              <a:spcBef>
                <a:spcPct val="0"/>
              </a:spcBef>
              <a:spcAft>
                <a:spcPct val="0"/>
              </a:spcAft>
              <a:defRPr>
                <a:latin typeface="Arial" panose="020B0604020202020204" pitchFamily="34" charset="0"/>
                <a:ea typeface="宋体" panose="02010600030101010101" pitchFamily="2" charset="-122"/>
              </a:defRPr>
            </a:lvl9pPr>
          </a:lstStyle>
          <a:p>
            <a:pPr fontAlgn="ctr"/>
            <a:r>
              <a:rPr lang="en-US">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192.168.2.0/24</a:t>
            </a:r>
          </a:p>
        </p:txBody>
      </p:sp>
      <p:pic>
        <p:nvPicPr>
          <p:cNvPr id="112" name="图片 11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821653" y="1541131"/>
            <a:ext cx="540000" cy="442800"/>
          </a:xfrm>
          <a:prstGeom prst="rect">
            <a:avLst/>
          </a:prstGeom>
        </p:spPr>
      </p:pic>
      <p:pic>
        <p:nvPicPr>
          <p:cNvPr id="113" name="图片 11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127385" y="2248705"/>
            <a:ext cx="540000" cy="442800"/>
          </a:xfrm>
          <a:prstGeom prst="rect">
            <a:avLst/>
          </a:prstGeom>
        </p:spPr>
      </p:pic>
      <p:pic>
        <p:nvPicPr>
          <p:cNvPr id="114" name="图片 11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852956" y="2248705"/>
            <a:ext cx="540000" cy="442800"/>
          </a:xfrm>
          <a:prstGeom prst="rect">
            <a:avLst/>
          </a:prstGeom>
        </p:spPr>
      </p:pic>
      <p:pic>
        <p:nvPicPr>
          <p:cNvPr id="115" name="图片 11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567151" y="2248705"/>
            <a:ext cx="540000" cy="442800"/>
          </a:xfrm>
          <a:prstGeom prst="rect">
            <a:avLst/>
          </a:prstGeom>
        </p:spPr>
      </p:pic>
      <p:pic>
        <p:nvPicPr>
          <p:cNvPr id="116" name="图片 11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830017" y="1487244"/>
            <a:ext cx="540000" cy="442800"/>
          </a:xfrm>
          <a:prstGeom prst="rect">
            <a:avLst/>
          </a:prstGeom>
        </p:spPr>
      </p:pic>
      <p:sp>
        <p:nvSpPr>
          <p:cNvPr id="117" name="Text Box 19"/>
          <p:cNvSpPr txBox="1">
            <a:spLocks noChangeArrowheads="1"/>
          </p:cNvSpPr>
          <p:nvPr/>
        </p:nvSpPr>
        <p:spPr bwMode="auto">
          <a:xfrm>
            <a:off x="5998296" y="2679054"/>
            <a:ext cx="292067"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118" name="Text Box 19"/>
          <p:cNvSpPr txBox="1">
            <a:spLocks noChangeArrowheads="1"/>
          </p:cNvSpPr>
          <p:nvPr/>
        </p:nvSpPr>
        <p:spPr bwMode="auto">
          <a:xfrm>
            <a:off x="7583421" y="2628918"/>
            <a:ext cx="49725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PE2</a:t>
            </a:r>
          </a:p>
        </p:txBody>
      </p:sp>
      <p:sp>
        <p:nvSpPr>
          <p:cNvPr id="119" name="文本框 118"/>
          <p:cNvSpPr txBox="1"/>
          <p:nvPr/>
        </p:nvSpPr>
        <p:spPr>
          <a:xfrm rot="1613431">
            <a:off x="2760261" y="2071200"/>
            <a:ext cx="763351" cy="369332"/>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OSPF</a:t>
            </a:r>
          </a:p>
        </p:txBody>
      </p:sp>
      <p:sp>
        <p:nvSpPr>
          <p:cNvPr id="120" name="文本框 119"/>
          <p:cNvSpPr txBox="1"/>
          <p:nvPr/>
        </p:nvSpPr>
        <p:spPr>
          <a:xfrm rot="20096477">
            <a:off x="8424954" y="2150172"/>
            <a:ext cx="1225849" cy="369332"/>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solidFill>
                  <a:prstClr val="white">
                    <a:lumMod val="50000"/>
                  </a:prstClr>
                </a:solidFill>
                <a:effectLst/>
                <a:uLnTx/>
                <a:uFillTx/>
                <a:latin typeface="Huawei Sans" panose="020C0503030203020204" pitchFamily="34" charset="0"/>
                <a:sym typeface="Huawei Sans" panose="020C0503030203020204" pitchFamily="34" charset="0"/>
              </a:rPr>
              <a:t>Static route</a:t>
            </a:r>
          </a:p>
        </p:txBody>
      </p:sp>
      <p:sp>
        <p:nvSpPr>
          <p:cNvPr id="121" name="Oval 90"/>
          <p:cNvSpPr/>
          <p:nvPr/>
        </p:nvSpPr>
        <p:spPr>
          <a:xfrm>
            <a:off x="3979569" y="2353128"/>
            <a:ext cx="183784" cy="183600"/>
          </a:xfrm>
          <a:prstGeom prst="ellipse">
            <a:avLst/>
          </a:prstGeom>
          <a:solidFill>
            <a:srgbClr val="FFCC66"/>
          </a:solidFill>
          <a:ln w="19050" cap="flat" cmpd="sng" algn="ctr">
            <a:solidFill>
              <a:sysClr val="windowText" lastClr="000000"/>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a:cs typeface="+mn-cs"/>
              <a:sym typeface="Huawei Sans" panose="020C0503030203020204" pitchFamily="34" charset="0"/>
            </a:endParaRPr>
          </a:p>
        </p:txBody>
      </p:sp>
      <p:sp>
        <p:nvSpPr>
          <p:cNvPr id="122" name="Oval 90"/>
          <p:cNvSpPr/>
          <p:nvPr/>
        </p:nvSpPr>
        <p:spPr>
          <a:xfrm>
            <a:off x="8591157" y="3026353"/>
            <a:ext cx="183784" cy="183600"/>
          </a:xfrm>
          <a:prstGeom prst="ellipse">
            <a:avLst/>
          </a:prstGeom>
          <a:solidFill>
            <a:srgbClr val="FFCC66"/>
          </a:solidFill>
          <a:ln w="19050" cap="flat" cmpd="sng" algn="ctr">
            <a:solidFill>
              <a:sysClr val="windowText" lastClr="000000"/>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a:cs typeface="+mn-cs"/>
              <a:sym typeface="Huawei Sans" panose="020C0503030203020204" pitchFamily="34" charset="0"/>
            </a:endParaRPr>
          </a:p>
        </p:txBody>
      </p:sp>
      <p:sp>
        <p:nvSpPr>
          <p:cNvPr id="123" name="Text Box 19"/>
          <p:cNvSpPr txBox="1">
            <a:spLocks noChangeArrowheads="1"/>
          </p:cNvSpPr>
          <p:nvPr/>
        </p:nvSpPr>
        <p:spPr bwMode="auto">
          <a:xfrm>
            <a:off x="8774941" y="2968557"/>
            <a:ext cx="2718466"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ctr" hangingPunct="1"/>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interface has been bound to the corresponding VRF.</a:t>
            </a:r>
          </a:p>
        </p:txBody>
      </p:sp>
    </p:spTree>
    <p:extLst>
      <p:ext uri="{BB962C8B-B14F-4D97-AF65-F5344CB8AC3E}">
        <p14:creationId xmlns:p14="http://schemas.microsoft.com/office/powerpoint/2010/main" val="130646332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 name="标题 1"/>
          <p:cNvSpPr txBox="1">
            <a:spLocks/>
          </p:cNvSpPr>
          <p:nvPr/>
        </p:nvSpPr>
        <p:spPr bwMode="auto">
          <a:xfrm>
            <a:off x="1594177" y="410400"/>
            <a:ext cx="9827761" cy="640800"/>
          </a:xfrm>
          <a:prstGeom prst="rect">
            <a:avLst/>
          </a:prstGeom>
          <a:noFill/>
          <a:ln w="9525">
            <a:noFill/>
            <a:miter lim="800000"/>
            <a:headEnd/>
            <a:tailEnd/>
          </a:ln>
        </p:spPr>
        <p:txBody>
          <a:bodyPr vert="horz" wrap="square" lIns="100800" tIns="50400" rIns="100800" bIns="50400" numCol="1" anchor="ctr" anchorCtr="0" compatLnSpc="1">
            <a:prstTxWarp prst="textNoShape">
              <a:avLst/>
            </a:prstTxWarp>
            <a:noAutofit/>
          </a:bodyPr>
          <a:lstStyle>
            <a:lvl1pPr algn="l" defTabSz="914034" rtl="0" eaLnBrk="1" fontAlgn="auto" latinLnBrk="0" hangingPunct="1">
              <a:lnSpc>
                <a:spcPct val="90000"/>
              </a:lnSpc>
              <a:spcBef>
                <a:spcPct val="0"/>
              </a:spcBef>
              <a:buNone/>
              <a:defRPr sz="3499" b="1" kern="1200">
                <a:solidFill>
                  <a:schemeClr val="tx1"/>
                </a:solidFill>
                <a:latin typeface="+mn-lt"/>
                <a:ea typeface="+mn-ea"/>
                <a:cs typeface="+mj-cs"/>
              </a:defRPr>
            </a:lvl1pPr>
          </a:lstStyle>
          <a:p>
            <a:pPr fontAlgn="ctr"/>
            <a:r>
              <a:rPr lang="en-US" smtClean="0">
                <a:latin typeface="Huawei Sans" panose="020C0503030203020204" pitchFamily="34" charset="0"/>
                <a:ea typeface="方正兰亭黑简体" panose="02000000000000000000" pitchFamily="2" charset="-122"/>
                <a:sym typeface="Huawei Sans" panose="020C0503030203020204" pitchFamily="34" charset="0"/>
              </a:rPr>
              <a:t>Deploying OSPF Between PEs and CEs (2)</a:t>
            </a: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5" name="Rectangle 60"/>
          <p:cNvSpPr/>
          <p:nvPr/>
        </p:nvSpPr>
        <p:spPr>
          <a:xfrm>
            <a:off x="550702" y="3490296"/>
            <a:ext cx="5684259" cy="1502976"/>
          </a:xfrm>
          <a:prstGeom prst="rect">
            <a:avLst/>
          </a:prstGeom>
          <a:solidFill>
            <a:srgbClr val="F3FBFE"/>
          </a:solidFill>
          <a:ln>
            <a:solidFill>
              <a:srgbClr val="99DFF9"/>
            </a:solidFill>
          </a:ln>
        </p:spPr>
        <p:txBody>
          <a:bodyPr wrap="square">
            <a:noAutofit/>
          </a:bodyPr>
          <a:lstStyle/>
          <a:p>
            <a:pPr marL="0" marR="0" lvl="0" indent="0" defTabSz="914400" eaLnBrk="1" fontAlgn="ctr" latinLnBrk="0" hangingPunct="1">
              <a:lnSpc>
                <a:spcPts val="22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[PE1] </a:t>
            </a:r>
            <a:r>
              <a:rPr kumimoji="0" lang="en-US" sz="1400" b="1" i="0" u="none" strike="noStrike" kern="0" cap="none" spc="0" normalizeH="0" baseline="0" noProof="0" dirty="0" err="1" smtClean="0">
                <a:ln>
                  <a:noFill/>
                </a:ln>
                <a:solidFill>
                  <a:srgbClr val="EC7061"/>
                </a:solidFill>
                <a:effectLst/>
                <a:uLnTx/>
                <a:uFillTx/>
                <a:latin typeface="Huawei Sans" panose="020C0503030203020204" pitchFamily="34" charset="0"/>
                <a:sym typeface="Huawei Sans" panose="020C0503030203020204" pitchFamily="34" charset="0"/>
              </a:rPr>
              <a:t>ospf</a:t>
            </a:r>
            <a:r>
              <a:rPr kumimoji="0" lang="en-US" sz="1400" b="1" i="0" u="none" strike="noStrike" kern="0" cap="none" spc="0" normalizeH="0" baseline="0" noProof="0" dirty="0" smtClean="0">
                <a:ln>
                  <a:noFill/>
                </a:ln>
                <a:solidFill>
                  <a:srgbClr val="EC7061"/>
                </a:solidFill>
                <a:effectLst/>
                <a:uLnTx/>
                <a:uFillTx/>
                <a:latin typeface="Huawei Sans" panose="020C0503030203020204" pitchFamily="34" charset="0"/>
                <a:sym typeface="Huawei Sans" panose="020C0503030203020204" pitchFamily="34" charset="0"/>
              </a:rPr>
              <a:t> 1 </a:t>
            </a:r>
            <a:r>
              <a:rPr kumimoji="0" lang="en-US" sz="1400" b="1" i="0" u="none" strike="noStrike" kern="0" cap="none" spc="0" normalizeH="0" baseline="0" noProof="0" dirty="0" err="1" smtClean="0">
                <a:ln>
                  <a:noFill/>
                </a:ln>
                <a:solidFill>
                  <a:srgbClr val="EC7061"/>
                </a:solidFill>
                <a:effectLst/>
                <a:uLnTx/>
                <a:uFillTx/>
                <a:latin typeface="Huawei Sans" panose="020C0503030203020204" pitchFamily="34" charset="0"/>
                <a:sym typeface="Huawei Sans" panose="020C0503030203020204" pitchFamily="34" charset="0"/>
              </a:rPr>
              <a:t>vpn</a:t>
            </a:r>
            <a:r>
              <a:rPr kumimoji="0" lang="en-US" sz="1400" b="1" i="0" u="none" strike="noStrike" kern="0" cap="none" spc="0" normalizeH="0" baseline="0" noProof="0" dirty="0" smtClean="0">
                <a:ln>
                  <a:noFill/>
                </a:ln>
                <a:solidFill>
                  <a:srgbClr val="EC7061"/>
                </a:solidFill>
                <a:effectLst/>
                <a:uLnTx/>
                <a:uFillTx/>
                <a:latin typeface="Huawei Sans" panose="020C0503030203020204" pitchFamily="34" charset="0"/>
                <a:sym typeface="Huawei Sans" panose="020C0503030203020204" pitchFamily="34" charset="0"/>
              </a:rPr>
              <a:t>-instance</a:t>
            </a:r>
            <a:r>
              <a:rPr kumimoji="0" lang="en-US" sz="1400" b="0" i="0" u="none" strike="noStrike" kern="0" cap="none" spc="0" normalizeH="0" baseline="0" noProof="0" dirty="0" smtClean="0">
                <a:ln>
                  <a:noFill/>
                </a:ln>
                <a:solidFill>
                  <a:srgbClr val="EC7061"/>
                </a:solidFill>
                <a:effectLst/>
                <a:uLnTx/>
                <a:uFillTx/>
                <a:latin typeface="Huawei Sans" panose="020C0503030203020204" pitchFamily="34" charset="0"/>
                <a:sym typeface="Huawei Sans" panose="020C0503030203020204" pitchFamily="34" charset="0"/>
              </a:rPr>
              <a:t> VPNX</a:t>
            </a:r>
          </a:p>
          <a:p>
            <a:pPr marL="0" marR="0" lvl="0" indent="0" defTabSz="914400" eaLnBrk="1" fontAlgn="ctr" latinLnBrk="0" hangingPunct="1">
              <a:lnSpc>
                <a:spcPts val="22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[PE1-ospf-1] </a:t>
            </a:r>
            <a:r>
              <a:rPr kumimoji="0" lang="en-US" sz="1400" b="1"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area</a:t>
            </a: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 0</a:t>
            </a:r>
          </a:p>
          <a:p>
            <a:pPr marL="0" marR="0" lvl="0" indent="0" defTabSz="914400" eaLnBrk="1" fontAlgn="ctr" latinLnBrk="0" hangingPunct="1">
              <a:lnSpc>
                <a:spcPts val="22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[PE1-ospf-1-area-0.0.0.0] </a:t>
            </a:r>
            <a:r>
              <a:rPr kumimoji="0" lang="en-US" sz="1400" b="1"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network</a:t>
            </a: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 192.168.100.0 0.0.0.255</a:t>
            </a:r>
          </a:p>
          <a:p>
            <a:pPr marL="0" marR="0" lvl="0" indent="0" defTabSz="914400" eaLnBrk="1" fontAlgn="ctr" latinLnBrk="0" hangingPunct="1">
              <a:lnSpc>
                <a:spcPts val="22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[PE1-ospf-1-area-0.0.0.0] </a:t>
            </a:r>
            <a:r>
              <a:rPr kumimoji="0" lang="en-US" sz="1400" b="1"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quit</a:t>
            </a:r>
          </a:p>
          <a:p>
            <a:pPr marL="0" marR="0" lvl="0" indent="0" defTabSz="914400" eaLnBrk="1" fontAlgn="ctr" latinLnBrk="0" hangingPunct="1">
              <a:lnSpc>
                <a:spcPts val="22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[PE1-ospf-1] </a:t>
            </a:r>
            <a:r>
              <a:rPr kumimoji="0" lang="en-US" sz="1400" b="1" i="0" u="none" strike="noStrike" kern="0" cap="none" spc="0" normalizeH="0" baseline="0" noProof="0" dirty="0" smtClean="0">
                <a:ln>
                  <a:noFill/>
                </a:ln>
                <a:solidFill>
                  <a:srgbClr val="EC7061"/>
                </a:solidFill>
                <a:effectLst/>
                <a:uLnTx/>
                <a:uFillTx/>
                <a:latin typeface="Huawei Sans" panose="020C0503030203020204" pitchFamily="34" charset="0"/>
                <a:sym typeface="Huawei Sans" panose="020C0503030203020204" pitchFamily="34" charset="0"/>
              </a:rPr>
              <a:t>import </a:t>
            </a:r>
            <a:r>
              <a:rPr kumimoji="0" lang="en-US" sz="1400" b="1" i="0" u="none" strike="noStrike" kern="0" cap="none" spc="0" normalizeH="0" baseline="0" noProof="0" dirty="0" err="1" smtClean="0">
                <a:ln>
                  <a:noFill/>
                </a:ln>
                <a:solidFill>
                  <a:srgbClr val="EC7061"/>
                </a:solidFill>
                <a:effectLst/>
                <a:uLnTx/>
                <a:uFillTx/>
                <a:latin typeface="Huawei Sans" panose="020C0503030203020204" pitchFamily="34" charset="0"/>
                <a:sym typeface="Huawei Sans" panose="020C0503030203020204" pitchFamily="34" charset="0"/>
              </a:rPr>
              <a:t>bgp</a:t>
            </a:r>
            <a:endParaRPr kumimoji="0" lang="en-US" sz="1400" b="1" i="0" u="none" strike="noStrike" kern="0" cap="none" spc="0" normalizeH="0" baseline="0" noProof="0" dirty="0" smtClean="0">
              <a:ln>
                <a:noFill/>
              </a:ln>
              <a:solidFill>
                <a:srgbClr val="EC7061"/>
              </a:solidFill>
              <a:effectLst/>
              <a:uLnTx/>
              <a:uFillTx/>
              <a:latin typeface="Huawei Sans" panose="020C0503030203020204" pitchFamily="34" charset="0"/>
              <a:sym typeface="Huawei Sans" panose="020C0503030203020204" pitchFamily="34" charset="0"/>
            </a:endParaRPr>
          </a:p>
        </p:txBody>
      </p:sp>
      <p:sp>
        <p:nvSpPr>
          <p:cNvPr id="116" name="Rectangle 86"/>
          <p:cNvSpPr/>
          <p:nvPr/>
        </p:nvSpPr>
        <p:spPr>
          <a:xfrm>
            <a:off x="6473542" y="3490296"/>
            <a:ext cx="4752001" cy="938719"/>
          </a:xfrm>
          <a:prstGeom prst="rect">
            <a:avLst/>
          </a:prstGeom>
          <a:solidFill>
            <a:srgbClr val="F3FBFE"/>
          </a:solidFill>
          <a:ln>
            <a:solidFill>
              <a:srgbClr val="99DFF9"/>
            </a:solidFill>
          </a:ln>
        </p:spPr>
        <p:txBody>
          <a:bodyPr wrap="square">
            <a:noAutofit/>
          </a:bodyPr>
          <a:lstStyle/>
          <a:p>
            <a:pPr marL="0" marR="0" lvl="0" indent="0" defTabSz="914400" eaLnBrk="1" fontAlgn="ctr" latinLnBrk="0" hangingPunct="1">
              <a:lnSpc>
                <a:spcPts val="22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[PE1] </a:t>
            </a:r>
            <a:r>
              <a:rPr kumimoji="0" lang="en-US" sz="1400" b="1" i="0" u="none" strike="noStrike" kern="0" cap="none" spc="0" normalizeH="0" baseline="0" noProof="0" dirty="0" err="1" smtClean="0">
                <a:ln>
                  <a:noFill/>
                </a:ln>
                <a:solidFill>
                  <a:prstClr val="black"/>
                </a:solidFill>
                <a:effectLst/>
                <a:uLnTx/>
                <a:uFillTx/>
                <a:latin typeface="Huawei Sans" panose="020C0503030203020204" pitchFamily="34" charset="0"/>
                <a:sym typeface="Huawei Sans" panose="020C0503030203020204" pitchFamily="34" charset="0"/>
              </a:rPr>
              <a:t>bgp</a:t>
            </a: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 123</a:t>
            </a:r>
          </a:p>
          <a:p>
            <a:pPr marL="0" marR="0" lvl="0" indent="0" defTabSz="914400" eaLnBrk="1" fontAlgn="ctr" latinLnBrk="0" hangingPunct="1">
              <a:lnSpc>
                <a:spcPts val="22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[PE1-bgp] </a:t>
            </a:r>
            <a:r>
              <a:rPr kumimoji="0" lang="en-US" sz="1400" b="1" i="0" u="none" strike="noStrike" kern="0" cap="none" spc="0" normalizeH="0" baseline="0" noProof="0" dirty="0" smtClean="0">
                <a:ln>
                  <a:noFill/>
                </a:ln>
                <a:solidFill>
                  <a:srgbClr val="EC7061"/>
                </a:solidFill>
                <a:effectLst/>
                <a:uLnTx/>
                <a:uFillTx/>
                <a:latin typeface="Huawei Sans" panose="020C0503030203020204" pitchFamily="34" charset="0"/>
                <a:sym typeface="Huawei Sans" panose="020C0503030203020204" pitchFamily="34" charset="0"/>
              </a:rPr>
              <a:t>ipv4-family </a:t>
            </a:r>
            <a:r>
              <a:rPr kumimoji="0" lang="en-US" sz="1400" b="1" i="0" u="none" strike="noStrike" kern="0" cap="none" spc="0" normalizeH="0" baseline="0" noProof="0" dirty="0" err="1" smtClean="0">
                <a:ln>
                  <a:noFill/>
                </a:ln>
                <a:solidFill>
                  <a:srgbClr val="EC7061"/>
                </a:solidFill>
                <a:effectLst/>
                <a:uLnTx/>
                <a:uFillTx/>
                <a:latin typeface="Huawei Sans" panose="020C0503030203020204" pitchFamily="34" charset="0"/>
                <a:sym typeface="Huawei Sans" panose="020C0503030203020204" pitchFamily="34" charset="0"/>
              </a:rPr>
              <a:t>vpn</a:t>
            </a:r>
            <a:r>
              <a:rPr kumimoji="0" lang="en-US" sz="1400" b="1" i="0" u="none" strike="noStrike" kern="0" cap="none" spc="0" normalizeH="0" baseline="0" noProof="0" dirty="0" smtClean="0">
                <a:ln>
                  <a:noFill/>
                </a:ln>
                <a:solidFill>
                  <a:srgbClr val="EC7061"/>
                </a:solidFill>
                <a:effectLst/>
                <a:uLnTx/>
                <a:uFillTx/>
                <a:latin typeface="Huawei Sans" panose="020C0503030203020204" pitchFamily="34" charset="0"/>
                <a:sym typeface="Huawei Sans" panose="020C0503030203020204" pitchFamily="34" charset="0"/>
              </a:rPr>
              <a:t>-instance </a:t>
            </a:r>
            <a:r>
              <a:rPr kumimoji="0" lang="en-US" sz="1400" b="0" i="0" u="none" strike="noStrike" kern="0" cap="none" spc="0" normalizeH="0" baseline="0" noProof="0" dirty="0" smtClean="0">
                <a:ln>
                  <a:noFill/>
                </a:ln>
                <a:solidFill>
                  <a:srgbClr val="EC7061"/>
                </a:solidFill>
                <a:effectLst/>
                <a:uLnTx/>
                <a:uFillTx/>
                <a:latin typeface="Huawei Sans" panose="020C0503030203020204" pitchFamily="34" charset="0"/>
                <a:sym typeface="Huawei Sans" panose="020C0503030203020204" pitchFamily="34" charset="0"/>
              </a:rPr>
              <a:t>VPNX</a:t>
            </a:r>
          </a:p>
          <a:p>
            <a:pPr marL="0" marR="0" lvl="0" indent="0" defTabSz="914400" eaLnBrk="1" fontAlgn="ctr" latinLnBrk="0" hangingPunct="1">
              <a:lnSpc>
                <a:spcPts val="22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[PE1-bgp] </a:t>
            </a:r>
            <a:r>
              <a:rPr kumimoji="0" lang="en-US" sz="1400" b="1" i="0" u="none" strike="noStrike" kern="0" cap="none" spc="0" normalizeH="0" baseline="0" noProof="0" dirty="0" smtClean="0">
                <a:ln>
                  <a:noFill/>
                </a:ln>
                <a:solidFill>
                  <a:srgbClr val="EC7061"/>
                </a:solidFill>
                <a:effectLst/>
                <a:uLnTx/>
                <a:uFillTx/>
                <a:latin typeface="Huawei Sans" panose="020C0503030203020204" pitchFamily="34" charset="0"/>
                <a:sym typeface="Huawei Sans" panose="020C0503030203020204" pitchFamily="34" charset="0"/>
              </a:rPr>
              <a:t>import-route </a:t>
            </a:r>
            <a:r>
              <a:rPr kumimoji="0" lang="en-US" sz="1400" b="1" i="0" u="none" strike="noStrike" kern="0" cap="none" spc="0" normalizeH="0" baseline="0" noProof="0" dirty="0" err="1" smtClean="0">
                <a:ln>
                  <a:noFill/>
                </a:ln>
                <a:solidFill>
                  <a:srgbClr val="EC7061"/>
                </a:solidFill>
                <a:effectLst/>
                <a:uLnTx/>
                <a:uFillTx/>
                <a:latin typeface="Huawei Sans" panose="020C0503030203020204" pitchFamily="34" charset="0"/>
                <a:sym typeface="Huawei Sans" panose="020C0503030203020204" pitchFamily="34" charset="0"/>
              </a:rPr>
              <a:t>ospf</a:t>
            </a:r>
            <a:r>
              <a:rPr kumimoji="0" lang="en-US" sz="1400" b="1" i="0" u="none" strike="noStrike" kern="0" cap="none" spc="0" normalizeH="0" baseline="0" noProof="0" dirty="0" smtClean="0">
                <a:ln>
                  <a:noFill/>
                </a:ln>
                <a:solidFill>
                  <a:srgbClr val="EC7061"/>
                </a:solidFill>
                <a:effectLst/>
                <a:uLnTx/>
                <a:uFillTx/>
                <a:latin typeface="Huawei Sans" panose="020C0503030203020204" pitchFamily="34" charset="0"/>
                <a:sym typeface="Huawei Sans" panose="020C0503030203020204" pitchFamily="34" charset="0"/>
              </a:rPr>
              <a:t> 1</a:t>
            </a:r>
          </a:p>
        </p:txBody>
      </p:sp>
      <p:sp>
        <p:nvSpPr>
          <p:cNvPr id="117" name="Text Box 19"/>
          <p:cNvSpPr txBox="1">
            <a:spLocks noChangeArrowheads="1"/>
          </p:cNvSpPr>
          <p:nvPr/>
        </p:nvSpPr>
        <p:spPr bwMode="auto">
          <a:xfrm>
            <a:off x="6473541" y="4538725"/>
            <a:ext cx="4752002" cy="932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just" eaLnBrk="1" fontAlgn="ctr" hangingPunct="1"/>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Import the OSPF routes learned by OSPF process 1 in the routing table of VPNX on PE1 to BGP. Then, convert the </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customer </a:t>
            </a: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routes destined for site A to BGP VPNv4 routes and advertise them to PE2.</a:t>
            </a:r>
          </a:p>
        </p:txBody>
      </p:sp>
      <p:sp>
        <p:nvSpPr>
          <p:cNvPr id="118" name="Text Box 19"/>
          <p:cNvSpPr txBox="1">
            <a:spLocks noChangeArrowheads="1"/>
          </p:cNvSpPr>
          <p:nvPr/>
        </p:nvSpPr>
        <p:spPr bwMode="auto">
          <a:xfrm>
            <a:off x="550703" y="5025259"/>
            <a:ext cx="5684258" cy="12126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just" eaLnBrk="1" fontAlgn="ctr" hangingPunct="1"/>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OSPF process used by PE1 to interconnect with CE1 must be bound to the corresponding VPN instance.</a:t>
            </a:r>
          </a:p>
          <a:p>
            <a:pPr algn="just" eaLnBrk="1" fontAlgn="ctr" hangingPunct="1"/>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Import the BGP routes in the routing table of VPNX on PE1 (mainly the customer routes learned by PE1 through BGP and destined for site B) into OSPF so that these routes can be advertised to CE1 through OSPF.</a:t>
            </a:r>
          </a:p>
        </p:txBody>
      </p:sp>
      <p:grpSp>
        <p:nvGrpSpPr>
          <p:cNvPr id="43" name="Group 111"/>
          <p:cNvGrpSpPr/>
          <p:nvPr/>
        </p:nvGrpSpPr>
        <p:grpSpPr>
          <a:xfrm rot="16200000" flipV="1">
            <a:off x="10154127" y="1437873"/>
            <a:ext cx="259305" cy="557470"/>
            <a:chOff x="3134093" y="3084639"/>
            <a:chExt cx="611430" cy="432284"/>
          </a:xfrm>
        </p:grpSpPr>
        <p:cxnSp>
          <p:nvCxnSpPr>
            <p:cNvPr id="44" name="直接连接符 53"/>
            <p:cNvCxnSpPr/>
            <p:nvPr/>
          </p:nvCxnSpPr>
          <p:spPr>
            <a:xfrm>
              <a:off x="3134093" y="3084639"/>
              <a:ext cx="611430" cy="0"/>
            </a:xfrm>
            <a:prstGeom prst="line">
              <a:avLst/>
            </a:prstGeom>
            <a:noFill/>
            <a:ln w="28575" cap="flat" cmpd="sng" algn="ctr">
              <a:solidFill>
                <a:sysClr val="windowText" lastClr="000000"/>
              </a:solidFill>
              <a:prstDash val="solid"/>
              <a:miter lim="800000"/>
              <a:headEnd type="none" w="med" len="med"/>
              <a:tailEnd type="none" w="med" len="med"/>
            </a:ln>
            <a:effectLst/>
          </p:spPr>
        </p:cxnSp>
        <p:cxnSp>
          <p:nvCxnSpPr>
            <p:cNvPr id="45" name="直接连接符 53"/>
            <p:cNvCxnSpPr/>
            <p:nvPr/>
          </p:nvCxnSpPr>
          <p:spPr>
            <a:xfrm>
              <a:off x="3439808" y="3084639"/>
              <a:ext cx="0" cy="432284"/>
            </a:xfrm>
            <a:prstGeom prst="line">
              <a:avLst/>
            </a:prstGeom>
            <a:noFill/>
            <a:ln w="28575" cap="flat" cmpd="sng" algn="ctr">
              <a:solidFill>
                <a:sysClr val="windowText" lastClr="000000"/>
              </a:solidFill>
              <a:prstDash val="solid"/>
              <a:miter lim="800000"/>
              <a:headEnd type="none" w="med" len="med"/>
              <a:tailEnd type="none" w="med" len="med"/>
            </a:ln>
            <a:effectLst/>
          </p:spPr>
        </p:cxnSp>
      </p:grpSp>
      <p:grpSp>
        <p:nvGrpSpPr>
          <p:cNvPr id="46" name="Group 96"/>
          <p:cNvGrpSpPr/>
          <p:nvPr/>
        </p:nvGrpSpPr>
        <p:grpSpPr>
          <a:xfrm rot="16200000">
            <a:off x="1875234" y="1334515"/>
            <a:ext cx="259305" cy="764187"/>
            <a:chOff x="3134093" y="3084639"/>
            <a:chExt cx="611430" cy="432284"/>
          </a:xfrm>
        </p:grpSpPr>
        <p:cxnSp>
          <p:nvCxnSpPr>
            <p:cNvPr id="47" name="直接连接符 53"/>
            <p:cNvCxnSpPr/>
            <p:nvPr/>
          </p:nvCxnSpPr>
          <p:spPr>
            <a:xfrm>
              <a:off x="3134093" y="3084639"/>
              <a:ext cx="611430" cy="0"/>
            </a:xfrm>
            <a:prstGeom prst="line">
              <a:avLst/>
            </a:prstGeom>
            <a:noFill/>
            <a:ln w="28575" cap="flat" cmpd="sng" algn="ctr">
              <a:solidFill>
                <a:sysClr val="windowText" lastClr="000000"/>
              </a:solidFill>
              <a:prstDash val="solid"/>
              <a:miter lim="800000"/>
              <a:headEnd type="none" w="med" len="med"/>
              <a:tailEnd type="none" w="med" len="med"/>
            </a:ln>
            <a:effectLst/>
          </p:spPr>
        </p:cxnSp>
        <p:cxnSp>
          <p:nvCxnSpPr>
            <p:cNvPr id="48" name="直接连接符 53"/>
            <p:cNvCxnSpPr/>
            <p:nvPr/>
          </p:nvCxnSpPr>
          <p:spPr>
            <a:xfrm>
              <a:off x="3439808" y="3084639"/>
              <a:ext cx="0" cy="432284"/>
            </a:xfrm>
            <a:prstGeom prst="line">
              <a:avLst/>
            </a:prstGeom>
            <a:noFill/>
            <a:ln w="28575" cap="flat" cmpd="sng" algn="ctr">
              <a:solidFill>
                <a:sysClr val="windowText" lastClr="000000"/>
              </a:solidFill>
              <a:prstDash val="solid"/>
              <a:miter lim="800000"/>
              <a:headEnd type="none" w="med" len="med"/>
              <a:tailEnd type="none" w="med" len="med"/>
            </a:ln>
            <a:effectLst/>
          </p:spPr>
        </p:cxnSp>
      </p:grpSp>
      <p:sp>
        <p:nvSpPr>
          <p:cNvPr id="49" name="圆角矩形 5"/>
          <p:cNvSpPr/>
          <p:nvPr/>
        </p:nvSpPr>
        <p:spPr>
          <a:xfrm>
            <a:off x="9569163" y="1287232"/>
            <a:ext cx="1537177" cy="1188000"/>
          </a:xfrm>
          <a:prstGeom prst="roundRect">
            <a:avLst>
              <a:gd name="adj" fmla="val 1265"/>
            </a:avLst>
          </a:prstGeom>
          <a:solidFill>
            <a:srgbClr val="FFF2CC"/>
          </a:solidFill>
          <a:ln w="28575" cap="flat" cmpd="sng" algn="ctr">
            <a:solidFill>
              <a:srgbClr val="BAE6F6"/>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lumMod val="50000"/>
                </a:prstClr>
              </a:solidFill>
              <a:effectLst/>
              <a:uLnTx/>
              <a:uFillTx/>
              <a:latin typeface="Huawei Sans" panose="020C0503030203020204" pitchFamily="34" charset="0"/>
              <a:sym typeface="Huawei Sans" panose="020C0503030203020204" pitchFamily="34" charset="0"/>
            </a:endParaRPr>
          </a:p>
        </p:txBody>
      </p:sp>
      <p:sp>
        <p:nvSpPr>
          <p:cNvPr id="50" name="圆角矩形 4"/>
          <p:cNvSpPr/>
          <p:nvPr/>
        </p:nvSpPr>
        <p:spPr>
          <a:xfrm>
            <a:off x="3864499" y="1273374"/>
            <a:ext cx="4557086" cy="1840653"/>
          </a:xfrm>
          <a:prstGeom prst="roundRect">
            <a:avLst>
              <a:gd name="adj" fmla="val 1265"/>
            </a:avLst>
          </a:prstGeom>
          <a:solidFill>
            <a:srgbClr val="F3FBFE"/>
          </a:solidFill>
          <a:ln w="28575"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smtClean="0">
              <a:ln>
                <a:noFill/>
              </a:ln>
              <a:solidFill>
                <a:srgbClr val="1D1D1A"/>
              </a:solidFill>
              <a:effectLst/>
              <a:uLnTx/>
              <a:uFillTx/>
              <a:latin typeface="Huawei Sans" panose="020C0503030203020204" pitchFamily="34" charset="0"/>
              <a:sym typeface="Huawei Sans" panose="020C0503030203020204" pitchFamily="34" charset="0"/>
            </a:endParaRPr>
          </a:p>
        </p:txBody>
      </p:sp>
      <p:cxnSp>
        <p:nvCxnSpPr>
          <p:cNvPr id="51" name="直接连接符 53"/>
          <p:cNvCxnSpPr/>
          <p:nvPr/>
        </p:nvCxnSpPr>
        <p:spPr>
          <a:xfrm rot="16200000">
            <a:off x="8671726" y="1153959"/>
            <a:ext cx="810000" cy="1907618"/>
          </a:xfrm>
          <a:prstGeom prst="line">
            <a:avLst/>
          </a:prstGeom>
          <a:noFill/>
          <a:ln w="12700" cap="flat" cmpd="sng" algn="ctr">
            <a:solidFill>
              <a:sysClr val="windowText" lastClr="000000"/>
            </a:solidFill>
            <a:prstDash val="solid"/>
            <a:miter lim="800000"/>
            <a:headEnd type="none" w="med" len="med"/>
            <a:tailEnd type="none" w="med" len="med"/>
          </a:ln>
          <a:effectLst/>
        </p:spPr>
      </p:cxnSp>
      <p:sp>
        <p:nvSpPr>
          <p:cNvPr id="52" name="Text Box 19"/>
          <p:cNvSpPr txBox="1">
            <a:spLocks noChangeArrowheads="1"/>
          </p:cNvSpPr>
          <p:nvPr/>
        </p:nvSpPr>
        <p:spPr bwMode="auto">
          <a:xfrm rot="1256276">
            <a:off x="2847620" y="1767956"/>
            <a:ext cx="1388522" cy="461665"/>
          </a:xfrm>
          <a:prstGeom prst="rect">
            <a:avLst/>
          </a:prstGeom>
          <a:noFill/>
          <a:ln>
            <a:noFill/>
          </a:ln>
          <a:effectLs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GE0/0/1</a:t>
            </a:r>
          </a:p>
          <a:p>
            <a:pPr algn="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192.168.100.2/24</a:t>
            </a:r>
          </a:p>
        </p:txBody>
      </p:sp>
      <p:sp>
        <p:nvSpPr>
          <p:cNvPr id="53" name="圆角矩形 5"/>
          <p:cNvSpPr/>
          <p:nvPr/>
        </p:nvSpPr>
        <p:spPr>
          <a:xfrm>
            <a:off x="1144181" y="1287232"/>
            <a:ext cx="1537177" cy="1188000"/>
          </a:xfrm>
          <a:prstGeom prst="roundRect">
            <a:avLst>
              <a:gd name="adj" fmla="val 1265"/>
            </a:avLst>
          </a:prstGeom>
          <a:solidFill>
            <a:srgbClr val="FFF2CC"/>
          </a:solidFill>
          <a:ln w="28575" cap="flat" cmpd="sng" algn="ctr">
            <a:solidFill>
              <a:srgbClr val="BAE6F6"/>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54" name="Text Box 19"/>
          <p:cNvSpPr txBox="1">
            <a:spLocks noChangeArrowheads="1"/>
          </p:cNvSpPr>
          <p:nvPr/>
        </p:nvSpPr>
        <p:spPr bwMode="auto">
          <a:xfrm>
            <a:off x="2381645" y="1273374"/>
            <a:ext cx="1203856" cy="461665"/>
          </a:xfrm>
          <a:prstGeom prst="rect">
            <a:avLst/>
          </a:prstGeom>
          <a:noFill/>
          <a:ln>
            <a:noFill/>
          </a:ln>
          <a:effectLst/>
          <a:extLst/>
        </p:spPr>
        <p:txBody>
          <a:bodyPr wrap="square" lIns="0" rIns="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GE0/0/0</a:t>
            </a:r>
          </a:p>
          <a:p>
            <a:pP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192.168.100.1/24</a:t>
            </a:r>
          </a:p>
        </p:txBody>
      </p:sp>
      <p:sp>
        <p:nvSpPr>
          <p:cNvPr id="55" name="Text Box 19"/>
          <p:cNvSpPr txBox="1">
            <a:spLocks noChangeArrowheads="1"/>
          </p:cNvSpPr>
          <p:nvPr/>
        </p:nvSpPr>
        <p:spPr bwMode="auto">
          <a:xfrm>
            <a:off x="1299383" y="1968599"/>
            <a:ext cx="1236237"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dirty="0" smtClean="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Site A of customer X </a:t>
            </a:r>
            <a:endParaRPr lang="en-US" sz="1400" dirty="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6" name="直接连接符 53"/>
          <p:cNvCxnSpPr/>
          <p:nvPr/>
        </p:nvCxnSpPr>
        <p:spPr>
          <a:xfrm>
            <a:off x="4434072" y="2526758"/>
            <a:ext cx="3454292" cy="0"/>
          </a:xfrm>
          <a:prstGeom prst="line">
            <a:avLst/>
          </a:prstGeom>
          <a:noFill/>
          <a:ln w="12700" cap="flat" cmpd="sng" algn="ctr">
            <a:solidFill>
              <a:sysClr val="windowText" lastClr="000000"/>
            </a:solidFill>
            <a:prstDash val="solid"/>
            <a:miter lim="800000"/>
            <a:headEnd type="none" w="med" len="med"/>
            <a:tailEnd type="none" w="med" len="med"/>
          </a:ln>
          <a:effectLst/>
        </p:spPr>
      </p:cxnSp>
      <p:sp>
        <p:nvSpPr>
          <p:cNvPr id="57" name="Text Box 19"/>
          <p:cNvSpPr txBox="1">
            <a:spLocks noChangeArrowheads="1"/>
          </p:cNvSpPr>
          <p:nvPr/>
        </p:nvSpPr>
        <p:spPr bwMode="auto">
          <a:xfrm>
            <a:off x="1839284" y="1267303"/>
            <a:ext cx="502061"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CE1</a:t>
            </a:r>
          </a:p>
        </p:txBody>
      </p:sp>
      <p:cxnSp>
        <p:nvCxnSpPr>
          <p:cNvPr id="58" name="直接连接符 53"/>
          <p:cNvCxnSpPr/>
          <p:nvPr/>
        </p:nvCxnSpPr>
        <p:spPr>
          <a:xfrm rot="5400000" flipH="1">
            <a:off x="2924550" y="1153959"/>
            <a:ext cx="810000" cy="1907618"/>
          </a:xfrm>
          <a:prstGeom prst="line">
            <a:avLst/>
          </a:prstGeom>
          <a:solidFill>
            <a:srgbClr val="1AABE2"/>
          </a:solidFill>
          <a:ln w="12700" cap="flat" cmpd="sng" algn="ctr">
            <a:solidFill>
              <a:sysClr val="windowText" lastClr="000000"/>
            </a:solidFill>
            <a:prstDash val="solid"/>
            <a:round/>
            <a:headEnd type="none" w="med" len="med"/>
            <a:tailEnd type="none" w="med" len="med"/>
          </a:ln>
          <a:effectLst/>
        </p:spPr>
      </p:cxnSp>
      <p:sp>
        <p:nvSpPr>
          <p:cNvPr id="59" name="Text Box 19"/>
          <p:cNvSpPr txBox="1">
            <a:spLocks noChangeArrowheads="1"/>
          </p:cNvSpPr>
          <p:nvPr/>
        </p:nvSpPr>
        <p:spPr bwMode="auto">
          <a:xfrm>
            <a:off x="4224708" y="2712974"/>
            <a:ext cx="49725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PE1</a:t>
            </a:r>
          </a:p>
        </p:txBody>
      </p:sp>
      <p:sp>
        <p:nvSpPr>
          <p:cNvPr id="60" name="Text Box 19"/>
          <p:cNvSpPr txBox="1">
            <a:spLocks noChangeArrowheads="1"/>
          </p:cNvSpPr>
          <p:nvPr/>
        </p:nvSpPr>
        <p:spPr bwMode="auto">
          <a:xfrm rot="20124792">
            <a:off x="8053120" y="1861926"/>
            <a:ext cx="1203856" cy="461665"/>
          </a:xfrm>
          <a:prstGeom prst="rect">
            <a:avLst/>
          </a:prstGeom>
          <a:noFill/>
          <a:ln>
            <a:noFill/>
          </a:ln>
          <a:effectLst/>
          <a:extLst/>
        </p:spPr>
        <p:txBody>
          <a:bodyPr wrap="square" lIns="0" rIns="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ctr" hangingPunct="1"/>
            <a:r>
              <a:rPr lang="en-US" sz="120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GE0/0/1</a:t>
            </a:r>
          </a:p>
          <a:p>
            <a:pPr eaLnBrk="1" fontAlgn="ctr" hangingPunct="1"/>
            <a:r>
              <a:rPr lang="en-US" sz="120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192.168.200.2/24</a:t>
            </a:r>
          </a:p>
        </p:txBody>
      </p:sp>
      <p:sp>
        <p:nvSpPr>
          <p:cNvPr id="61" name="Text Box 19"/>
          <p:cNvSpPr txBox="1">
            <a:spLocks noChangeArrowheads="1"/>
          </p:cNvSpPr>
          <p:nvPr/>
        </p:nvSpPr>
        <p:spPr bwMode="auto">
          <a:xfrm>
            <a:off x="9715157" y="1959806"/>
            <a:ext cx="1226618"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dirty="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Site B of customer X</a:t>
            </a:r>
          </a:p>
        </p:txBody>
      </p:sp>
      <p:sp>
        <p:nvSpPr>
          <p:cNvPr id="62" name="Text Box 19"/>
          <p:cNvSpPr txBox="1">
            <a:spLocks noChangeArrowheads="1"/>
          </p:cNvSpPr>
          <p:nvPr/>
        </p:nvSpPr>
        <p:spPr bwMode="auto">
          <a:xfrm>
            <a:off x="9822963" y="1241357"/>
            <a:ext cx="50206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63" name="Text Box 19"/>
          <p:cNvSpPr txBox="1">
            <a:spLocks noChangeArrowheads="1"/>
          </p:cNvSpPr>
          <p:nvPr/>
        </p:nvSpPr>
        <p:spPr bwMode="auto">
          <a:xfrm>
            <a:off x="8561355" y="1273374"/>
            <a:ext cx="1203856" cy="461665"/>
          </a:xfrm>
          <a:prstGeom prst="rect">
            <a:avLst/>
          </a:prstGeom>
          <a:noFill/>
          <a:ln>
            <a:noFill/>
          </a:ln>
          <a:effectLst/>
          <a:extLst/>
        </p:spPr>
        <p:txBody>
          <a:bodyPr wrap="square" lIns="0" rIns="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fontAlgn="ctr" hangingPunct="1"/>
            <a:r>
              <a:rPr lang="en-US" sz="120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GE0/0/0</a:t>
            </a:r>
          </a:p>
          <a:p>
            <a:pPr eaLnBrk="1" fontAlgn="ctr" hangingPunct="1"/>
            <a:r>
              <a:rPr lang="en-US" sz="120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192.168.200.1/24</a:t>
            </a:r>
          </a:p>
        </p:txBody>
      </p:sp>
      <p:sp>
        <p:nvSpPr>
          <p:cNvPr id="64" name="Text Box 19"/>
          <p:cNvSpPr txBox="1">
            <a:spLocks noChangeArrowheads="1"/>
          </p:cNvSpPr>
          <p:nvPr/>
        </p:nvSpPr>
        <p:spPr bwMode="auto">
          <a:xfrm>
            <a:off x="5694067" y="1267303"/>
            <a:ext cx="776175"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AS 123</a:t>
            </a:r>
          </a:p>
        </p:txBody>
      </p:sp>
      <p:sp>
        <p:nvSpPr>
          <p:cNvPr id="65" name="Text Box 19"/>
          <p:cNvSpPr txBox="1">
            <a:spLocks noChangeArrowheads="1"/>
          </p:cNvSpPr>
          <p:nvPr/>
        </p:nvSpPr>
        <p:spPr bwMode="auto">
          <a:xfrm>
            <a:off x="606103" y="1589978"/>
            <a:ext cx="1245389"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oAutofit/>
          </a:bodyPr>
          <a:lstStyle>
            <a:defPPr>
              <a:defRPr lang="en-US"/>
            </a:defPPr>
            <a:lvl1pPr algn="ctr" defTabSz="784225" eaLnBrk="0" fontAlgn="base" hangingPunct="0">
              <a:spcBef>
                <a:spcPct val="50000"/>
              </a:spcBef>
              <a:defRPr sz="1200" b="1">
                <a:latin typeface="FrutigerNext LT Regular" pitchFamily="34" charset="0"/>
                <a:ea typeface="华文细黑" panose="02010600040101010101" pitchFamily="2" charset="-122"/>
              </a:defRPr>
            </a:lvl1pPr>
            <a:lvl2pPr defTabSz="784225" fontAlgn="base">
              <a:defRPr>
                <a:latin typeface="Arial" panose="020B0604020202020204" pitchFamily="34" charset="0"/>
                <a:ea typeface="宋体" panose="02010600030101010101" pitchFamily="2" charset="-122"/>
              </a:defRPr>
            </a:lvl2pPr>
            <a:lvl3pPr defTabSz="784225" fontAlgn="base">
              <a:defRPr>
                <a:latin typeface="Arial" panose="020B0604020202020204" pitchFamily="34" charset="0"/>
                <a:ea typeface="宋体" panose="02010600030101010101" pitchFamily="2" charset="-122"/>
              </a:defRPr>
            </a:lvl3pPr>
            <a:lvl4pPr defTabSz="784225" fontAlgn="base">
              <a:defRPr>
                <a:latin typeface="Arial" panose="020B0604020202020204" pitchFamily="34" charset="0"/>
                <a:ea typeface="宋体" panose="02010600030101010101" pitchFamily="2" charset="-122"/>
              </a:defRPr>
            </a:lvl4pPr>
            <a:lvl5pPr defTabSz="784225" fontAlgn="base">
              <a:defRPr>
                <a:latin typeface="Arial" panose="020B0604020202020204" pitchFamily="34" charset="0"/>
                <a:ea typeface="宋体" panose="02010600030101010101" pitchFamily="2" charset="-122"/>
              </a:defRPr>
            </a:lvl5pPr>
            <a:lvl6pPr defTabSz="784225" fontAlgn="base">
              <a:spcBef>
                <a:spcPct val="0"/>
              </a:spcBef>
              <a:spcAft>
                <a:spcPct val="0"/>
              </a:spcAft>
              <a:defRPr>
                <a:latin typeface="Arial" panose="020B0604020202020204" pitchFamily="34" charset="0"/>
                <a:ea typeface="宋体" panose="02010600030101010101" pitchFamily="2" charset="-122"/>
              </a:defRPr>
            </a:lvl6pPr>
            <a:lvl7pPr defTabSz="784225" fontAlgn="base">
              <a:spcBef>
                <a:spcPct val="0"/>
              </a:spcBef>
              <a:spcAft>
                <a:spcPct val="0"/>
              </a:spcAft>
              <a:defRPr>
                <a:latin typeface="Arial" panose="020B0604020202020204" pitchFamily="34" charset="0"/>
                <a:ea typeface="宋体" panose="02010600030101010101" pitchFamily="2" charset="-122"/>
              </a:defRPr>
            </a:lvl7pPr>
            <a:lvl8pPr defTabSz="784225" fontAlgn="base">
              <a:spcBef>
                <a:spcPct val="0"/>
              </a:spcBef>
              <a:spcAft>
                <a:spcPct val="0"/>
              </a:spcAft>
              <a:defRPr>
                <a:latin typeface="Arial" panose="020B0604020202020204" pitchFamily="34" charset="0"/>
                <a:ea typeface="宋体" panose="02010600030101010101" pitchFamily="2" charset="-122"/>
              </a:defRPr>
            </a:lvl8pPr>
            <a:lvl9pPr defTabSz="784225" fontAlgn="base">
              <a:spcBef>
                <a:spcPct val="0"/>
              </a:spcBef>
              <a:spcAft>
                <a:spcPct val="0"/>
              </a:spcAft>
              <a:defRPr>
                <a:latin typeface="Arial" panose="020B0604020202020204" pitchFamily="34" charset="0"/>
                <a:ea typeface="宋体" panose="02010600030101010101" pitchFamily="2" charset="-122"/>
              </a:defRPr>
            </a:lvl9pPr>
          </a:lstStyle>
          <a:p>
            <a:pPr fontAlgn="ctr"/>
            <a:r>
              <a:rPr lang="en-US">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66" name="Text Box 19"/>
          <p:cNvSpPr txBox="1">
            <a:spLocks noChangeArrowheads="1"/>
          </p:cNvSpPr>
          <p:nvPr/>
        </p:nvSpPr>
        <p:spPr bwMode="auto">
          <a:xfrm>
            <a:off x="10368954" y="1564268"/>
            <a:ext cx="127069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oAutofit/>
          </a:bodyPr>
          <a:lstStyle>
            <a:defPPr>
              <a:defRPr lang="en-US"/>
            </a:defPPr>
            <a:lvl1pPr algn="ctr" defTabSz="784225" eaLnBrk="0" fontAlgn="base" hangingPunct="0">
              <a:spcBef>
                <a:spcPct val="50000"/>
              </a:spcBef>
              <a:defRPr sz="1200" b="1">
                <a:latin typeface="FrutigerNext LT Regular" pitchFamily="34" charset="0"/>
                <a:ea typeface="华文细黑" panose="02010600040101010101" pitchFamily="2" charset="-122"/>
              </a:defRPr>
            </a:lvl1pPr>
            <a:lvl2pPr defTabSz="784225" fontAlgn="base">
              <a:defRPr>
                <a:latin typeface="Arial" panose="020B0604020202020204" pitchFamily="34" charset="0"/>
                <a:ea typeface="宋体" panose="02010600030101010101" pitchFamily="2" charset="-122"/>
              </a:defRPr>
            </a:lvl2pPr>
            <a:lvl3pPr defTabSz="784225" fontAlgn="base">
              <a:defRPr>
                <a:latin typeface="Arial" panose="020B0604020202020204" pitchFamily="34" charset="0"/>
                <a:ea typeface="宋体" panose="02010600030101010101" pitchFamily="2" charset="-122"/>
              </a:defRPr>
            </a:lvl3pPr>
            <a:lvl4pPr defTabSz="784225" fontAlgn="base">
              <a:defRPr>
                <a:latin typeface="Arial" panose="020B0604020202020204" pitchFamily="34" charset="0"/>
                <a:ea typeface="宋体" panose="02010600030101010101" pitchFamily="2" charset="-122"/>
              </a:defRPr>
            </a:lvl4pPr>
            <a:lvl5pPr defTabSz="784225" fontAlgn="base">
              <a:defRPr>
                <a:latin typeface="Arial" panose="020B0604020202020204" pitchFamily="34" charset="0"/>
                <a:ea typeface="宋体" panose="02010600030101010101" pitchFamily="2" charset="-122"/>
              </a:defRPr>
            </a:lvl5pPr>
            <a:lvl6pPr defTabSz="784225" fontAlgn="base">
              <a:spcBef>
                <a:spcPct val="0"/>
              </a:spcBef>
              <a:spcAft>
                <a:spcPct val="0"/>
              </a:spcAft>
              <a:defRPr>
                <a:latin typeface="Arial" panose="020B0604020202020204" pitchFamily="34" charset="0"/>
                <a:ea typeface="宋体" panose="02010600030101010101" pitchFamily="2" charset="-122"/>
              </a:defRPr>
            </a:lvl6pPr>
            <a:lvl7pPr defTabSz="784225" fontAlgn="base">
              <a:spcBef>
                <a:spcPct val="0"/>
              </a:spcBef>
              <a:spcAft>
                <a:spcPct val="0"/>
              </a:spcAft>
              <a:defRPr>
                <a:latin typeface="Arial" panose="020B0604020202020204" pitchFamily="34" charset="0"/>
                <a:ea typeface="宋体" panose="02010600030101010101" pitchFamily="2" charset="-122"/>
              </a:defRPr>
            </a:lvl7pPr>
            <a:lvl8pPr defTabSz="784225" fontAlgn="base">
              <a:spcBef>
                <a:spcPct val="0"/>
              </a:spcBef>
              <a:spcAft>
                <a:spcPct val="0"/>
              </a:spcAft>
              <a:defRPr>
                <a:latin typeface="Arial" panose="020B0604020202020204" pitchFamily="34" charset="0"/>
                <a:ea typeface="宋体" panose="02010600030101010101" pitchFamily="2" charset="-122"/>
              </a:defRPr>
            </a:lvl8pPr>
            <a:lvl9pPr defTabSz="784225" fontAlgn="base">
              <a:spcBef>
                <a:spcPct val="0"/>
              </a:spcBef>
              <a:spcAft>
                <a:spcPct val="0"/>
              </a:spcAft>
              <a:defRPr>
                <a:latin typeface="Arial" panose="020B0604020202020204" pitchFamily="34" charset="0"/>
                <a:ea typeface="宋体" panose="02010600030101010101" pitchFamily="2" charset="-122"/>
              </a:defRPr>
            </a:lvl9pPr>
          </a:lstStyle>
          <a:p>
            <a:pPr fontAlgn="ctr"/>
            <a:r>
              <a:rPr lang="en-US">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192.168.2.0/24</a:t>
            </a:r>
          </a:p>
        </p:txBody>
      </p:sp>
      <p:pic>
        <p:nvPicPr>
          <p:cNvPr id="67" name="图片 6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821653" y="1541131"/>
            <a:ext cx="540000" cy="442800"/>
          </a:xfrm>
          <a:prstGeom prst="rect">
            <a:avLst/>
          </a:prstGeom>
        </p:spPr>
      </p:pic>
      <p:pic>
        <p:nvPicPr>
          <p:cNvPr id="68" name="图片 6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127385" y="2248705"/>
            <a:ext cx="540000" cy="442800"/>
          </a:xfrm>
          <a:prstGeom prst="rect">
            <a:avLst/>
          </a:prstGeom>
        </p:spPr>
      </p:pic>
      <p:pic>
        <p:nvPicPr>
          <p:cNvPr id="69" name="图片 6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852956" y="2248705"/>
            <a:ext cx="540000" cy="442800"/>
          </a:xfrm>
          <a:prstGeom prst="rect">
            <a:avLst/>
          </a:prstGeom>
        </p:spPr>
      </p:pic>
      <p:pic>
        <p:nvPicPr>
          <p:cNvPr id="70" name="图片 6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567151" y="2248705"/>
            <a:ext cx="540000" cy="442800"/>
          </a:xfrm>
          <a:prstGeom prst="rect">
            <a:avLst/>
          </a:prstGeom>
        </p:spPr>
      </p:pic>
      <p:pic>
        <p:nvPicPr>
          <p:cNvPr id="71" name="图片 7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830017" y="1487244"/>
            <a:ext cx="540000" cy="442800"/>
          </a:xfrm>
          <a:prstGeom prst="rect">
            <a:avLst/>
          </a:prstGeom>
        </p:spPr>
      </p:pic>
      <p:sp>
        <p:nvSpPr>
          <p:cNvPr id="72" name="Text Box 19"/>
          <p:cNvSpPr txBox="1">
            <a:spLocks noChangeArrowheads="1"/>
          </p:cNvSpPr>
          <p:nvPr/>
        </p:nvSpPr>
        <p:spPr bwMode="auto">
          <a:xfrm>
            <a:off x="5998296" y="2679054"/>
            <a:ext cx="292067"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73" name="Text Box 19"/>
          <p:cNvSpPr txBox="1">
            <a:spLocks noChangeArrowheads="1"/>
          </p:cNvSpPr>
          <p:nvPr/>
        </p:nvSpPr>
        <p:spPr bwMode="auto">
          <a:xfrm>
            <a:off x="7583421" y="2628918"/>
            <a:ext cx="49725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PE2</a:t>
            </a:r>
          </a:p>
        </p:txBody>
      </p:sp>
      <p:sp>
        <p:nvSpPr>
          <p:cNvPr id="74" name="文本框 73"/>
          <p:cNvSpPr txBox="1"/>
          <p:nvPr/>
        </p:nvSpPr>
        <p:spPr>
          <a:xfrm rot="1613431">
            <a:off x="2760261" y="2071200"/>
            <a:ext cx="763351" cy="369332"/>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OSPF</a:t>
            </a:r>
          </a:p>
        </p:txBody>
      </p:sp>
      <p:sp>
        <p:nvSpPr>
          <p:cNvPr id="75" name="文本框 74"/>
          <p:cNvSpPr txBox="1"/>
          <p:nvPr/>
        </p:nvSpPr>
        <p:spPr>
          <a:xfrm rot="20096477">
            <a:off x="8424954" y="2150172"/>
            <a:ext cx="1225849" cy="369332"/>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solidFill>
                  <a:prstClr val="white">
                    <a:lumMod val="50000"/>
                  </a:prstClr>
                </a:solidFill>
                <a:effectLst/>
                <a:uLnTx/>
                <a:uFillTx/>
                <a:latin typeface="Huawei Sans" panose="020C0503030203020204" pitchFamily="34" charset="0"/>
                <a:sym typeface="Huawei Sans" panose="020C0503030203020204" pitchFamily="34" charset="0"/>
              </a:rPr>
              <a:t>Static route</a:t>
            </a:r>
          </a:p>
        </p:txBody>
      </p:sp>
      <p:sp>
        <p:nvSpPr>
          <p:cNvPr id="76" name="Oval 90"/>
          <p:cNvSpPr/>
          <p:nvPr/>
        </p:nvSpPr>
        <p:spPr>
          <a:xfrm>
            <a:off x="3979569" y="2353128"/>
            <a:ext cx="183784" cy="183600"/>
          </a:xfrm>
          <a:prstGeom prst="ellipse">
            <a:avLst/>
          </a:prstGeom>
          <a:solidFill>
            <a:srgbClr val="FFCC66"/>
          </a:solidFill>
          <a:ln w="19050" cap="flat" cmpd="sng" algn="ctr">
            <a:solidFill>
              <a:sysClr val="windowText" lastClr="000000"/>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a:cs typeface="+mn-cs"/>
              <a:sym typeface="Huawei Sans" panose="020C0503030203020204" pitchFamily="34" charset="0"/>
            </a:endParaRPr>
          </a:p>
        </p:txBody>
      </p:sp>
      <p:sp>
        <p:nvSpPr>
          <p:cNvPr id="77" name="Oval 90"/>
          <p:cNvSpPr/>
          <p:nvPr/>
        </p:nvSpPr>
        <p:spPr>
          <a:xfrm>
            <a:off x="8591157" y="3026353"/>
            <a:ext cx="183784" cy="183600"/>
          </a:xfrm>
          <a:prstGeom prst="ellipse">
            <a:avLst/>
          </a:prstGeom>
          <a:solidFill>
            <a:srgbClr val="FFCC66"/>
          </a:solidFill>
          <a:ln w="19050" cap="flat" cmpd="sng" algn="ctr">
            <a:solidFill>
              <a:sysClr val="windowText" lastClr="000000"/>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a:cs typeface="+mn-cs"/>
              <a:sym typeface="Huawei Sans" panose="020C0503030203020204" pitchFamily="34" charset="0"/>
            </a:endParaRPr>
          </a:p>
        </p:txBody>
      </p:sp>
      <p:sp>
        <p:nvSpPr>
          <p:cNvPr id="78" name="Text Box 19"/>
          <p:cNvSpPr txBox="1">
            <a:spLocks noChangeArrowheads="1"/>
          </p:cNvSpPr>
          <p:nvPr/>
        </p:nvSpPr>
        <p:spPr bwMode="auto">
          <a:xfrm>
            <a:off x="8774941" y="2968557"/>
            <a:ext cx="2718466"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ctr" hangingPunct="1"/>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interface has been bound to the corresponding VRF.</a:t>
            </a:r>
          </a:p>
        </p:txBody>
      </p:sp>
    </p:spTree>
    <p:extLst>
      <p:ext uri="{BB962C8B-B14F-4D97-AF65-F5344CB8AC3E}">
        <p14:creationId xmlns:p14="http://schemas.microsoft.com/office/powerpoint/2010/main" val="199969183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 name="标题 1"/>
          <p:cNvSpPr txBox="1">
            <a:spLocks/>
          </p:cNvSpPr>
          <p:nvPr/>
        </p:nvSpPr>
        <p:spPr bwMode="auto">
          <a:xfrm>
            <a:off x="1594177" y="410400"/>
            <a:ext cx="10045469" cy="640800"/>
          </a:xfrm>
          <a:prstGeom prst="rect">
            <a:avLst/>
          </a:prstGeom>
          <a:noFill/>
          <a:ln w="9525">
            <a:noFill/>
            <a:miter lim="800000"/>
            <a:headEnd/>
            <a:tailEnd/>
          </a:ln>
        </p:spPr>
        <p:txBody>
          <a:bodyPr vert="horz" wrap="square" lIns="100800" tIns="50400" rIns="100800" bIns="50400" numCol="1" anchor="ctr" anchorCtr="0" compatLnSpc="1">
            <a:prstTxWarp prst="textNoShape">
              <a:avLst/>
            </a:prstTxWarp>
            <a:noAutofit/>
          </a:bodyPr>
          <a:lstStyle>
            <a:lvl1pPr algn="l" defTabSz="914034" rtl="0" eaLnBrk="1" fontAlgn="auto" latinLnBrk="0" hangingPunct="1">
              <a:lnSpc>
                <a:spcPct val="90000"/>
              </a:lnSpc>
              <a:spcBef>
                <a:spcPct val="0"/>
              </a:spcBef>
              <a:buNone/>
              <a:defRPr sz="3499" b="1" kern="1200">
                <a:solidFill>
                  <a:schemeClr val="tx1"/>
                </a:solidFill>
                <a:latin typeface="+mn-lt"/>
                <a:ea typeface="+mn-ea"/>
                <a:cs typeface="+mj-cs"/>
              </a:defRPr>
            </a:lvl1p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Deploying Static Routes Between PEs and CEs</a:t>
            </a: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2" name="Oval 90"/>
          <p:cNvSpPr/>
          <p:nvPr/>
        </p:nvSpPr>
        <p:spPr>
          <a:xfrm>
            <a:off x="8591157" y="3051084"/>
            <a:ext cx="183784" cy="183600"/>
          </a:xfrm>
          <a:prstGeom prst="ellipse">
            <a:avLst/>
          </a:prstGeom>
          <a:solidFill>
            <a:srgbClr val="FFCC66"/>
          </a:solidFill>
          <a:ln w="19050" cap="flat" cmpd="sng" algn="ctr">
            <a:solidFill>
              <a:sysClr val="windowText" lastClr="000000"/>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a:cs typeface="+mn-cs"/>
              <a:sym typeface="Huawei Sans" panose="020C0503030203020204" pitchFamily="34" charset="0"/>
            </a:endParaRPr>
          </a:p>
        </p:txBody>
      </p:sp>
      <p:sp>
        <p:nvSpPr>
          <p:cNvPr id="133" name="Text Box 19"/>
          <p:cNvSpPr txBox="1">
            <a:spLocks noChangeArrowheads="1"/>
          </p:cNvSpPr>
          <p:nvPr/>
        </p:nvSpPr>
        <p:spPr bwMode="auto">
          <a:xfrm>
            <a:off x="8774941" y="2984496"/>
            <a:ext cx="2718466"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ctr" hangingPunct="1"/>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interface has been bound to the corresponding VRF.</a:t>
            </a:r>
          </a:p>
        </p:txBody>
      </p:sp>
      <p:grpSp>
        <p:nvGrpSpPr>
          <p:cNvPr id="134" name="Group 111"/>
          <p:cNvGrpSpPr/>
          <p:nvPr/>
        </p:nvGrpSpPr>
        <p:grpSpPr>
          <a:xfrm rot="16200000" flipV="1">
            <a:off x="10154127" y="1462604"/>
            <a:ext cx="259305" cy="557470"/>
            <a:chOff x="3134093" y="3084639"/>
            <a:chExt cx="611430" cy="432284"/>
          </a:xfrm>
        </p:grpSpPr>
        <p:cxnSp>
          <p:nvCxnSpPr>
            <p:cNvPr id="135" name="直接连接符 53"/>
            <p:cNvCxnSpPr/>
            <p:nvPr/>
          </p:nvCxnSpPr>
          <p:spPr>
            <a:xfrm>
              <a:off x="3134093" y="3084639"/>
              <a:ext cx="611430" cy="0"/>
            </a:xfrm>
            <a:prstGeom prst="line">
              <a:avLst/>
            </a:prstGeom>
            <a:noFill/>
            <a:ln w="28575" cap="flat" cmpd="sng" algn="ctr">
              <a:solidFill>
                <a:sysClr val="windowText" lastClr="000000"/>
              </a:solidFill>
              <a:prstDash val="solid"/>
              <a:miter lim="800000"/>
              <a:headEnd type="none" w="med" len="med"/>
              <a:tailEnd type="none" w="med" len="med"/>
            </a:ln>
            <a:effectLst/>
          </p:spPr>
        </p:cxnSp>
        <p:cxnSp>
          <p:nvCxnSpPr>
            <p:cNvPr id="136" name="直接连接符 53"/>
            <p:cNvCxnSpPr/>
            <p:nvPr/>
          </p:nvCxnSpPr>
          <p:spPr>
            <a:xfrm>
              <a:off x="3439808" y="3084639"/>
              <a:ext cx="0" cy="432284"/>
            </a:xfrm>
            <a:prstGeom prst="line">
              <a:avLst/>
            </a:prstGeom>
            <a:noFill/>
            <a:ln w="28575" cap="flat" cmpd="sng" algn="ctr">
              <a:solidFill>
                <a:sysClr val="windowText" lastClr="000000"/>
              </a:solidFill>
              <a:prstDash val="solid"/>
              <a:miter lim="800000"/>
              <a:headEnd type="none" w="med" len="med"/>
              <a:tailEnd type="none" w="med" len="med"/>
            </a:ln>
            <a:effectLst/>
          </p:spPr>
        </p:cxnSp>
      </p:grpSp>
      <p:grpSp>
        <p:nvGrpSpPr>
          <p:cNvPr id="137" name="Group 96"/>
          <p:cNvGrpSpPr/>
          <p:nvPr/>
        </p:nvGrpSpPr>
        <p:grpSpPr>
          <a:xfrm rot="16200000">
            <a:off x="1875234" y="1359246"/>
            <a:ext cx="259305" cy="764187"/>
            <a:chOff x="3134093" y="3084639"/>
            <a:chExt cx="611430" cy="432284"/>
          </a:xfrm>
        </p:grpSpPr>
        <p:cxnSp>
          <p:nvCxnSpPr>
            <p:cNvPr id="138" name="直接连接符 53"/>
            <p:cNvCxnSpPr/>
            <p:nvPr/>
          </p:nvCxnSpPr>
          <p:spPr>
            <a:xfrm>
              <a:off x="3134093" y="3084639"/>
              <a:ext cx="611430" cy="0"/>
            </a:xfrm>
            <a:prstGeom prst="line">
              <a:avLst/>
            </a:prstGeom>
            <a:noFill/>
            <a:ln w="28575" cap="flat" cmpd="sng" algn="ctr">
              <a:solidFill>
                <a:sysClr val="windowText" lastClr="000000"/>
              </a:solidFill>
              <a:prstDash val="solid"/>
              <a:miter lim="800000"/>
              <a:headEnd type="none" w="med" len="med"/>
              <a:tailEnd type="none" w="med" len="med"/>
            </a:ln>
            <a:effectLst/>
          </p:spPr>
        </p:cxnSp>
        <p:cxnSp>
          <p:nvCxnSpPr>
            <p:cNvPr id="139" name="直接连接符 53"/>
            <p:cNvCxnSpPr/>
            <p:nvPr/>
          </p:nvCxnSpPr>
          <p:spPr>
            <a:xfrm>
              <a:off x="3439808" y="3084639"/>
              <a:ext cx="0" cy="432284"/>
            </a:xfrm>
            <a:prstGeom prst="line">
              <a:avLst/>
            </a:prstGeom>
            <a:noFill/>
            <a:ln w="28575" cap="flat" cmpd="sng" algn="ctr">
              <a:solidFill>
                <a:sysClr val="windowText" lastClr="000000"/>
              </a:solidFill>
              <a:prstDash val="solid"/>
              <a:miter lim="800000"/>
              <a:headEnd type="none" w="med" len="med"/>
              <a:tailEnd type="none" w="med" len="med"/>
            </a:ln>
            <a:effectLst/>
          </p:spPr>
        </p:cxnSp>
      </p:grpSp>
      <p:sp>
        <p:nvSpPr>
          <p:cNvPr id="140" name="圆角矩形 5"/>
          <p:cNvSpPr/>
          <p:nvPr/>
        </p:nvSpPr>
        <p:spPr>
          <a:xfrm>
            <a:off x="9569163" y="1311963"/>
            <a:ext cx="1537177" cy="1188000"/>
          </a:xfrm>
          <a:prstGeom prst="roundRect">
            <a:avLst>
              <a:gd name="adj" fmla="val 1265"/>
            </a:avLst>
          </a:prstGeom>
          <a:solidFill>
            <a:srgbClr val="FFF2CC"/>
          </a:solidFill>
          <a:ln w="28575" cap="flat" cmpd="sng" algn="ctr">
            <a:solidFill>
              <a:srgbClr val="BAE6F6"/>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141" name="圆角矩形 4"/>
          <p:cNvSpPr/>
          <p:nvPr/>
        </p:nvSpPr>
        <p:spPr>
          <a:xfrm>
            <a:off x="3864499" y="1298105"/>
            <a:ext cx="4557086" cy="1840653"/>
          </a:xfrm>
          <a:prstGeom prst="roundRect">
            <a:avLst>
              <a:gd name="adj" fmla="val 1265"/>
            </a:avLst>
          </a:prstGeom>
          <a:solidFill>
            <a:srgbClr val="F3FBFE"/>
          </a:solidFill>
          <a:ln w="28575"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smtClean="0">
              <a:ln>
                <a:noFill/>
              </a:ln>
              <a:solidFill>
                <a:srgbClr val="1D1D1A"/>
              </a:solidFill>
              <a:effectLst/>
              <a:uLnTx/>
              <a:uFillTx/>
              <a:latin typeface="Huawei Sans" panose="020C0503030203020204" pitchFamily="34" charset="0"/>
              <a:sym typeface="Huawei Sans" panose="020C0503030203020204" pitchFamily="34" charset="0"/>
            </a:endParaRPr>
          </a:p>
        </p:txBody>
      </p:sp>
      <p:cxnSp>
        <p:nvCxnSpPr>
          <p:cNvPr id="142" name="直接连接符 53"/>
          <p:cNvCxnSpPr/>
          <p:nvPr/>
        </p:nvCxnSpPr>
        <p:spPr>
          <a:xfrm rot="16200000">
            <a:off x="8671726" y="1178690"/>
            <a:ext cx="810000" cy="1907618"/>
          </a:xfrm>
          <a:prstGeom prst="line">
            <a:avLst/>
          </a:prstGeom>
          <a:noFill/>
          <a:ln w="12700" cap="flat" cmpd="sng" algn="ctr">
            <a:solidFill>
              <a:sysClr val="windowText" lastClr="000000"/>
            </a:solidFill>
            <a:prstDash val="solid"/>
            <a:miter lim="800000"/>
            <a:headEnd type="none" w="med" len="med"/>
            <a:tailEnd type="none" w="med" len="med"/>
          </a:ln>
          <a:effectLst/>
        </p:spPr>
      </p:cxnSp>
      <p:sp>
        <p:nvSpPr>
          <p:cNvPr id="143" name="Text Box 19"/>
          <p:cNvSpPr txBox="1">
            <a:spLocks noChangeArrowheads="1"/>
          </p:cNvSpPr>
          <p:nvPr/>
        </p:nvSpPr>
        <p:spPr bwMode="auto">
          <a:xfrm rot="1256276">
            <a:off x="2847620" y="1792687"/>
            <a:ext cx="1388522" cy="461665"/>
          </a:xfrm>
          <a:prstGeom prst="rect">
            <a:avLst/>
          </a:prstGeom>
          <a:noFill/>
          <a:ln>
            <a:noFill/>
          </a:ln>
          <a:effectLs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fontAlgn="ctr" hangingPunct="1"/>
            <a:r>
              <a:rPr lang="en-US" sz="120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GE0/0/1</a:t>
            </a:r>
          </a:p>
          <a:p>
            <a:pPr algn="r" eaLnBrk="1" fontAlgn="ctr" hangingPunct="1"/>
            <a:r>
              <a:rPr lang="en-US" sz="120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192.168.100.2/24</a:t>
            </a:r>
          </a:p>
        </p:txBody>
      </p:sp>
      <p:sp>
        <p:nvSpPr>
          <p:cNvPr id="144" name="圆角矩形 5"/>
          <p:cNvSpPr/>
          <p:nvPr/>
        </p:nvSpPr>
        <p:spPr>
          <a:xfrm>
            <a:off x="1144181" y="1311963"/>
            <a:ext cx="1537177" cy="1188000"/>
          </a:xfrm>
          <a:prstGeom prst="roundRect">
            <a:avLst>
              <a:gd name="adj" fmla="val 1265"/>
            </a:avLst>
          </a:prstGeom>
          <a:solidFill>
            <a:srgbClr val="FFF2CC"/>
          </a:solidFill>
          <a:ln w="28575" cap="flat" cmpd="sng" algn="ctr">
            <a:solidFill>
              <a:srgbClr val="BAE6F6"/>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lumMod val="50000"/>
                </a:prstClr>
              </a:solidFill>
              <a:effectLst/>
              <a:uLnTx/>
              <a:uFillTx/>
              <a:latin typeface="Huawei Sans" panose="020C0503030203020204" pitchFamily="34" charset="0"/>
              <a:sym typeface="Huawei Sans" panose="020C0503030203020204" pitchFamily="34" charset="0"/>
            </a:endParaRPr>
          </a:p>
        </p:txBody>
      </p:sp>
      <p:sp>
        <p:nvSpPr>
          <p:cNvPr id="145" name="Text Box 19"/>
          <p:cNvSpPr txBox="1">
            <a:spLocks noChangeArrowheads="1"/>
          </p:cNvSpPr>
          <p:nvPr/>
        </p:nvSpPr>
        <p:spPr bwMode="auto">
          <a:xfrm>
            <a:off x="2381645" y="1298105"/>
            <a:ext cx="1203856" cy="461665"/>
          </a:xfrm>
          <a:prstGeom prst="rect">
            <a:avLst/>
          </a:prstGeom>
          <a:noFill/>
          <a:ln>
            <a:noFill/>
          </a:ln>
          <a:effectLst/>
          <a:extLst/>
        </p:spPr>
        <p:txBody>
          <a:bodyPr wrap="square" lIns="0" rIns="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ctr" hangingPunct="1"/>
            <a:r>
              <a:rPr lang="en-US" sz="120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GE0/0/0</a:t>
            </a:r>
          </a:p>
          <a:p>
            <a:pPr eaLnBrk="1" fontAlgn="ctr" hangingPunct="1"/>
            <a:r>
              <a:rPr lang="en-US" sz="120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192.168.100.1/24</a:t>
            </a:r>
          </a:p>
        </p:txBody>
      </p:sp>
      <p:sp>
        <p:nvSpPr>
          <p:cNvPr id="146" name="Text Box 19"/>
          <p:cNvSpPr txBox="1">
            <a:spLocks noChangeArrowheads="1"/>
          </p:cNvSpPr>
          <p:nvPr/>
        </p:nvSpPr>
        <p:spPr bwMode="auto">
          <a:xfrm>
            <a:off x="1255423" y="2008662"/>
            <a:ext cx="1236237"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dirty="0" smtClean="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Site A of customer X </a:t>
            </a:r>
            <a:endParaRPr lang="en-US" sz="1400" dirty="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47" name="直接连接符 53"/>
          <p:cNvCxnSpPr/>
          <p:nvPr/>
        </p:nvCxnSpPr>
        <p:spPr>
          <a:xfrm>
            <a:off x="4434072" y="2551489"/>
            <a:ext cx="3454292" cy="0"/>
          </a:xfrm>
          <a:prstGeom prst="line">
            <a:avLst/>
          </a:prstGeom>
          <a:noFill/>
          <a:ln w="12700" cap="flat" cmpd="sng" algn="ctr">
            <a:solidFill>
              <a:sysClr val="windowText" lastClr="000000"/>
            </a:solidFill>
            <a:prstDash val="solid"/>
            <a:miter lim="800000"/>
            <a:headEnd type="none" w="med" len="med"/>
            <a:tailEnd type="none" w="med" len="med"/>
          </a:ln>
          <a:effectLst/>
        </p:spPr>
      </p:cxnSp>
      <p:sp>
        <p:nvSpPr>
          <p:cNvPr id="148" name="Text Box 19"/>
          <p:cNvSpPr txBox="1">
            <a:spLocks noChangeArrowheads="1"/>
          </p:cNvSpPr>
          <p:nvPr/>
        </p:nvSpPr>
        <p:spPr bwMode="auto">
          <a:xfrm>
            <a:off x="1839284" y="1292034"/>
            <a:ext cx="502061"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CE1</a:t>
            </a:r>
          </a:p>
        </p:txBody>
      </p:sp>
      <p:cxnSp>
        <p:nvCxnSpPr>
          <p:cNvPr id="149" name="直接连接符 53"/>
          <p:cNvCxnSpPr/>
          <p:nvPr/>
        </p:nvCxnSpPr>
        <p:spPr>
          <a:xfrm rot="5400000" flipH="1">
            <a:off x="2924550" y="1178690"/>
            <a:ext cx="810000" cy="1907618"/>
          </a:xfrm>
          <a:prstGeom prst="line">
            <a:avLst/>
          </a:prstGeom>
          <a:solidFill>
            <a:srgbClr val="1AABE2"/>
          </a:solidFill>
          <a:ln w="12700" cap="flat" cmpd="sng" algn="ctr">
            <a:solidFill>
              <a:sysClr val="windowText" lastClr="000000"/>
            </a:solidFill>
            <a:prstDash val="solid"/>
            <a:round/>
            <a:headEnd type="none" w="med" len="med"/>
            <a:tailEnd type="none" w="med" len="med"/>
          </a:ln>
          <a:effectLst/>
        </p:spPr>
      </p:cxnSp>
      <p:sp>
        <p:nvSpPr>
          <p:cNvPr id="150" name="Text Box 19"/>
          <p:cNvSpPr txBox="1">
            <a:spLocks noChangeArrowheads="1"/>
          </p:cNvSpPr>
          <p:nvPr/>
        </p:nvSpPr>
        <p:spPr bwMode="auto">
          <a:xfrm>
            <a:off x="4224708" y="2737705"/>
            <a:ext cx="49725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PE1</a:t>
            </a:r>
          </a:p>
        </p:txBody>
      </p:sp>
      <p:sp>
        <p:nvSpPr>
          <p:cNvPr id="151" name="Text Box 19"/>
          <p:cNvSpPr txBox="1">
            <a:spLocks noChangeArrowheads="1"/>
          </p:cNvSpPr>
          <p:nvPr/>
        </p:nvSpPr>
        <p:spPr bwMode="auto">
          <a:xfrm rot="20124792">
            <a:off x="8053120" y="1886657"/>
            <a:ext cx="1203856" cy="461665"/>
          </a:xfrm>
          <a:prstGeom prst="rect">
            <a:avLst/>
          </a:prstGeom>
          <a:noFill/>
          <a:ln>
            <a:noFill/>
          </a:ln>
          <a:effectLst/>
          <a:extLst/>
        </p:spPr>
        <p:txBody>
          <a:bodyPr wrap="square" lIns="0" rIns="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GE0/0/1</a:t>
            </a:r>
          </a:p>
          <a:p>
            <a:pP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192.168.200.2/24</a:t>
            </a:r>
          </a:p>
        </p:txBody>
      </p:sp>
      <p:sp>
        <p:nvSpPr>
          <p:cNvPr id="152" name="Text Box 19"/>
          <p:cNvSpPr txBox="1">
            <a:spLocks noChangeArrowheads="1"/>
          </p:cNvSpPr>
          <p:nvPr/>
        </p:nvSpPr>
        <p:spPr bwMode="auto">
          <a:xfrm>
            <a:off x="9715157" y="2022843"/>
            <a:ext cx="1226618"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Site B of customer X</a:t>
            </a:r>
          </a:p>
        </p:txBody>
      </p:sp>
      <p:sp>
        <p:nvSpPr>
          <p:cNvPr id="153" name="Text Box 19"/>
          <p:cNvSpPr txBox="1">
            <a:spLocks noChangeArrowheads="1"/>
          </p:cNvSpPr>
          <p:nvPr/>
        </p:nvSpPr>
        <p:spPr bwMode="auto">
          <a:xfrm>
            <a:off x="9822963" y="1266088"/>
            <a:ext cx="50206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154" name="Text Box 19"/>
          <p:cNvSpPr txBox="1">
            <a:spLocks noChangeArrowheads="1"/>
          </p:cNvSpPr>
          <p:nvPr/>
        </p:nvSpPr>
        <p:spPr bwMode="auto">
          <a:xfrm>
            <a:off x="8561355" y="1298105"/>
            <a:ext cx="1203856" cy="461665"/>
          </a:xfrm>
          <a:prstGeom prst="rect">
            <a:avLst/>
          </a:prstGeom>
          <a:noFill/>
          <a:ln>
            <a:noFill/>
          </a:ln>
          <a:effectLst/>
          <a:extLst/>
        </p:spPr>
        <p:txBody>
          <a:bodyPr wrap="square" lIns="0" rIns="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GE0/0/0</a:t>
            </a:r>
          </a:p>
          <a:p>
            <a:pP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192.168.200.1/24</a:t>
            </a:r>
          </a:p>
        </p:txBody>
      </p:sp>
      <p:sp>
        <p:nvSpPr>
          <p:cNvPr id="155" name="Text Box 19"/>
          <p:cNvSpPr txBox="1">
            <a:spLocks noChangeArrowheads="1"/>
          </p:cNvSpPr>
          <p:nvPr/>
        </p:nvSpPr>
        <p:spPr bwMode="auto">
          <a:xfrm>
            <a:off x="5694067" y="1292034"/>
            <a:ext cx="776175"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AS 123</a:t>
            </a:r>
          </a:p>
        </p:txBody>
      </p:sp>
      <p:sp>
        <p:nvSpPr>
          <p:cNvPr id="156" name="Text Box 19"/>
          <p:cNvSpPr txBox="1">
            <a:spLocks noChangeArrowheads="1"/>
          </p:cNvSpPr>
          <p:nvPr/>
        </p:nvSpPr>
        <p:spPr bwMode="auto">
          <a:xfrm>
            <a:off x="606103" y="1614709"/>
            <a:ext cx="1245389"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oAutofit/>
          </a:bodyPr>
          <a:lstStyle>
            <a:defPPr>
              <a:defRPr lang="en-US"/>
            </a:defPPr>
            <a:lvl1pPr algn="ctr" defTabSz="784225" eaLnBrk="0" fontAlgn="base" hangingPunct="0">
              <a:spcBef>
                <a:spcPct val="50000"/>
              </a:spcBef>
              <a:defRPr sz="1200" b="1">
                <a:latin typeface="FrutigerNext LT Regular" pitchFamily="34" charset="0"/>
                <a:ea typeface="华文细黑" panose="02010600040101010101" pitchFamily="2" charset="-122"/>
              </a:defRPr>
            </a:lvl1pPr>
            <a:lvl2pPr defTabSz="784225" fontAlgn="base">
              <a:defRPr>
                <a:latin typeface="Arial" panose="020B0604020202020204" pitchFamily="34" charset="0"/>
                <a:ea typeface="宋体" panose="02010600030101010101" pitchFamily="2" charset="-122"/>
              </a:defRPr>
            </a:lvl2pPr>
            <a:lvl3pPr defTabSz="784225" fontAlgn="base">
              <a:defRPr>
                <a:latin typeface="Arial" panose="020B0604020202020204" pitchFamily="34" charset="0"/>
                <a:ea typeface="宋体" panose="02010600030101010101" pitchFamily="2" charset="-122"/>
              </a:defRPr>
            </a:lvl3pPr>
            <a:lvl4pPr defTabSz="784225" fontAlgn="base">
              <a:defRPr>
                <a:latin typeface="Arial" panose="020B0604020202020204" pitchFamily="34" charset="0"/>
                <a:ea typeface="宋体" panose="02010600030101010101" pitchFamily="2" charset="-122"/>
              </a:defRPr>
            </a:lvl4pPr>
            <a:lvl5pPr defTabSz="784225" fontAlgn="base">
              <a:defRPr>
                <a:latin typeface="Arial" panose="020B0604020202020204" pitchFamily="34" charset="0"/>
                <a:ea typeface="宋体" panose="02010600030101010101" pitchFamily="2" charset="-122"/>
              </a:defRPr>
            </a:lvl5pPr>
            <a:lvl6pPr defTabSz="784225" fontAlgn="base">
              <a:spcBef>
                <a:spcPct val="0"/>
              </a:spcBef>
              <a:spcAft>
                <a:spcPct val="0"/>
              </a:spcAft>
              <a:defRPr>
                <a:latin typeface="Arial" panose="020B0604020202020204" pitchFamily="34" charset="0"/>
                <a:ea typeface="宋体" panose="02010600030101010101" pitchFamily="2" charset="-122"/>
              </a:defRPr>
            </a:lvl6pPr>
            <a:lvl7pPr defTabSz="784225" fontAlgn="base">
              <a:spcBef>
                <a:spcPct val="0"/>
              </a:spcBef>
              <a:spcAft>
                <a:spcPct val="0"/>
              </a:spcAft>
              <a:defRPr>
                <a:latin typeface="Arial" panose="020B0604020202020204" pitchFamily="34" charset="0"/>
                <a:ea typeface="宋体" panose="02010600030101010101" pitchFamily="2" charset="-122"/>
              </a:defRPr>
            </a:lvl7pPr>
            <a:lvl8pPr defTabSz="784225" fontAlgn="base">
              <a:spcBef>
                <a:spcPct val="0"/>
              </a:spcBef>
              <a:spcAft>
                <a:spcPct val="0"/>
              </a:spcAft>
              <a:defRPr>
                <a:latin typeface="Arial" panose="020B0604020202020204" pitchFamily="34" charset="0"/>
                <a:ea typeface="宋体" panose="02010600030101010101" pitchFamily="2" charset="-122"/>
              </a:defRPr>
            </a:lvl8pPr>
            <a:lvl9pPr defTabSz="784225" fontAlgn="base">
              <a:spcBef>
                <a:spcPct val="0"/>
              </a:spcBef>
              <a:spcAft>
                <a:spcPct val="0"/>
              </a:spcAft>
              <a:defRPr>
                <a:latin typeface="Arial" panose="020B0604020202020204" pitchFamily="34" charset="0"/>
                <a:ea typeface="宋体" panose="02010600030101010101" pitchFamily="2" charset="-122"/>
              </a:defRPr>
            </a:lvl9pPr>
          </a:lstStyle>
          <a:p>
            <a:pPr fontAlgn="ctr"/>
            <a:r>
              <a:rPr lang="en-US">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157" name="Text Box 19"/>
          <p:cNvSpPr txBox="1">
            <a:spLocks noChangeArrowheads="1"/>
          </p:cNvSpPr>
          <p:nvPr/>
        </p:nvSpPr>
        <p:spPr bwMode="auto">
          <a:xfrm>
            <a:off x="10368954" y="1588999"/>
            <a:ext cx="127069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oAutofit/>
          </a:bodyPr>
          <a:lstStyle>
            <a:defPPr>
              <a:defRPr lang="en-US"/>
            </a:defPPr>
            <a:lvl1pPr algn="ctr" defTabSz="784225" eaLnBrk="0" fontAlgn="base" hangingPunct="0">
              <a:spcBef>
                <a:spcPct val="50000"/>
              </a:spcBef>
              <a:defRPr sz="1200" b="1">
                <a:latin typeface="FrutigerNext LT Regular" pitchFamily="34" charset="0"/>
                <a:ea typeface="华文细黑" panose="02010600040101010101" pitchFamily="2" charset="-122"/>
              </a:defRPr>
            </a:lvl1pPr>
            <a:lvl2pPr defTabSz="784225" fontAlgn="base">
              <a:defRPr>
                <a:latin typeface="Arial" panose="020B0604020202020204" pitchFamily="34" charset="0"/>
                <a:ea typeface="宋体" panose="02010600030101010101" pitchFamily="2" charset="-122"/>
              </a:defRPr>
            </a:lvl2pPr>
            <a:lvl3pPr defTabSz="784225" fontAlgn="base">
              <a:defRPr>
                <a:latin typeface="Arial" panose="020B0604020202020204" pitchFamily="34" charset="0"/>
                <a:ea typeface="宋体" panose="02010600030101010101" pitchFamily="2" charset="-122"/>
              </a:defRPr>
            </a:lvl3pPr>
            <a:lvl4pPr defTabSz="784225" fontAlgn="base">
              <a:defRPr>
                <a:latin typeface="Arial" panose="020B0604020202020204" pitchFamily="34" charset="0"/>
                <a:ea typeface="宋体" panose="02010600030101010101" pitchFamily="2" charset="-122"/>
              </a:defRPr>
            </a:lvl4pPr>
            <a:lvl5pPr defTabSz="784225" fontAlgn="base">
              <a:defRPr>
                <a:latin typeface="Arial" panose="020B0604020202020204" pitchFamily="34" charset="0"/>
                <a:ea typeface="宋体" panose="02010600030101010101" pitchFamily="2" charset="-122"/>
              </a:defRPr>
            </a:lvl5pPr>
            <a:lvl6pPr defTabSz="784225" fontAlgn="base">
              <a:spcBef>
                <a:spcPct val="0"/>
              </a:spcBef>
              <a:spcAft>
                <a:spcPct val="0"/>
              </a:spcAft>
              <a:defRPr>
                <a:latin typeface="Arial" panose="020B0604020202020204" pitchFamily="34" charset="0"/>
                <a:ea typeface="宋体" panose="02010600030101010101" pitchFamily="2" charset="-122"/>
              </a:defRPr>
            </a:lvl6pPr>
            <a:lvl7pPr defTabSz="784225" fontAlgn="base">
              <a:spcBef>
                <a:spcPct val="0"/>
              </a:spcBef>
              <a:spcAft>
                <a:spcPct val="0"/>
              </a:spcAft>
              <a:defRPr>
                <a:latin typeface="Arial" panose="020B0604020202020204" pitchFamily="34" charset="0"/>
                <a:ea typeface="宋体" panose="02010600030101010101" pitchFamily="2" charset="-122"/>
              </a:defRPr>
            </a:lvl7pPr>
            <a:lvl8pPr defTabSz="784225" fontAlgn="base">
              <a:spcBef>
                <a:spcPct val="0"/>
              </a:spcBef>
              <a:spcAft>
                <a:spcPct val="0"/>
              </a:spcAft>
              <a:defRPr>
                <a:latin typeface="Arial" panose="020B0604020202020204" pitchFamily="34" charset="0"/>
                <a:ea typeface="宋体" panose="02010600030101010101" pitchFamily="2" charset="-122"/>
              </a:defRPr>
            </a:lvl8pPr>
            <a:lvl9pPr defTabSz="784225" fontAlgn="base">
              <a:spcBef>
                <a:spcPct val="0"/>
              </a:spcBef>
              <a:spcAft>
                <a:spcPct val="0"/>
              </a:spcAft>
              <a:defRPr>
                <a:latin typeface="Arial" panose="020B0604020202020204" pitchFamily="34" charset="0"/>
                <a:ea typeface="宋体" panose="02010600030101010101" pitchFamily="2" charset="-122"/>
              </a:defRPr>
            </a:lvl9pPr>
          </a:lstStyle>
          <a:p>
            <a:pPr fontAlgn="ctr"/>
            <a:r>
              <a:rPr lang="en-US">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192.168.2.0/24</a:t>
            </a:r>
          </a:p>
        </p:txBody>
      </p:sp>
      <p:pic>
        <p:nvPicPr>
          <p:cNvPr id="158" name="图片 15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821653" y="1565862"/>
            <a:ext cx="540000" cy="442800"/>
          </a:xfrm>
          <a:prstGeom prst="rect">
            <a:avLst/>
          </a:prstGeom>
        </p:spPr>
      </p:pic>
      <p:pic>
        <p:nvPicPr>
          <p:cNvPr id="159" name="图片 15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127385" y="2273436"/>
            <a:ext cx="540000" cy="442800"/>
          </a:xfrm>
          <a:prstGeom prst="rect">
            <a:avLst/>
          </a:prstGeom>
        </p:spPr>
      </p:pic>
      <p:pic>
        <p:nvPicPr>
          <p:cNvPr id="160" name="图片 15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852956" y="2273436"/>
            <a:ext cx="540000" cy="442800"/>
          </a:xfrm>
          <a:prstGeom prst="rect">
            <a:avLst/>
          </a:prstGeom>
        </p:spPr>
      </p:pic>
      <p:pic>
        <p:nvPicPr>
          <p:cNvPr id="161" name="图片 16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567151" y="2273436"/>
            <a:ext cx="540000" cy="442800"/>
          </a:xfrm>
          <a:prstGeom prst="rect">
            <a:avLst/>
          </a:prstGeom>
        </p:spPr>
      </p:pic>
      <p:pic>
        <p:nvPicPr>
          <p:cNvPr id="162" name="图片 16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830017" y="1511975"/>
            <a:ext cx="540000" cy="442800"/>
          </a:xfrm>
          <a:prstGeom prst="rect">
            <a:avLst/>
          </a:prstGeom>
        </p:spPr>
      </p:pic>
      <p:sp>
        <p:nvSpPr>
          <p:cNvPr id="163" name="Text Box 19"/>
          <p:cNvSpPr txBox="1">
            <a:spLocks noChangeArrowheads="1"/>
          </p:cNvSpPr>
          <p:nvPr/>
        </p:nvSpPr>
        <p:spPr bwMode="auto">
          <a:xfrm>
            <a:off x="5998296" y="2703785"/>
            <a:ext cx="292067"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164" name="Text Box 19"/>
          <p:cNvSpPr txBox="1">
            <a:spLocks noChangeArrowheads="1"/>
          </p:cNvSpPr>
          <p:nvPr/>
        </p:nvSpPr>
        <p:spPr bwMode="auto">
          <a:xfrm>
            <a:off x="7583421" y="2653649"/>
            <a:ext cx="49725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PE2</a:t>
            </a:r>
          </a:p>
        </p:txBody>
      </p:sp>
      <p:sp>
        <p:nvSpPr>
          <p:cNvPr id="165" name="文本框 164"/>
          <p:cNvSpPr txBox="1"/>
          <p:nvPr/>
        </p:nvSpPr>
        <p:spPr>
          <a:xfrm rot="1613431">
            <a:off x="2707508" y="2069555"/>
            <a:ext cx="763351" cy="369332"/>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smtClean="0">
                <a:ln>
                  <a:noFill/>
                </a:ln>
                <a:solidFill>
                  <a:prstClr val="white">
                    <a:lumMod val="50000"/>
                  </a:prstClr>
                </a:solidFill>
                <a:effectLst/>
                <a:uLnTx/>
                <a:uFillTx/>
                <a:latin typeface="Huawei Sans" panose="020C0503030203020204" pitchFamily="34" charset="0"/>
                <a:sym typeface="Huawei Sans" panose="020C0503030203020204" pitchFamily="34" charset="0"/>
              </a:rPr>
              <a:t>OSPF</a:t>
            </a:r>
          </a:p>
        </p:txBody>
      </p:sp>
      <p:sp>
        <p:nvSpPr>
          <p:cNvPr id="166" name="文本框 165"/>
          <p:cNvSpPr txBox="1"/>
          <p:nvPr/>
        </p:nvSpPr>
        <p:spPr>
          <a:xfrm rot="20096477">
            <a:off x="8261071" y="2148525"/>
            <a:ext cx="1483277" cy="369332"/>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Static route</a:t>
            </a:r>
          </a:p>
        </p:txBody>
      </p:sp>
      <p:sp>
        <p:nvSpPr>
          <p:cNvPr id="167" name="Oval 90"/>
          <p:cNvSpPr/>
          <p:nvPr/>
        </p:nvSpPr>
        <p:spPr>
          <a:xfrm>
            <a:off x="7988781" y="2445699"/>
            <a:ext cx="183784" cy="183600"/>
          </a:xfrm>
          <a:prstGeom prst="ellipse">
            <a:avLst/>
          </a:prstGeom>
          <a:solidFill>
            <a:srgbClr val="FFCC66"/>
          </a:solidFill>
          <a:ln w="19050" cap="flat" cmpd="sng" algn="ctr">
            <a:solidFill>
              <a:sysClr val="windowText" lastClr="000000"/>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prstClr val="white">
                  <a:lumMod val="50000"/>
                </a:prstClr>
              </a:solidFill>
              <a:effectLst/>
              <a:uLnTx/>
              <a:uFillTx/>
              <a:latin typeface="Huawei Sans" panose="020C0503030203020204" pitchFamily="34" charset="0"/>
              <a:ea typeface="方正兰亭黑简体"/>
              <a:cs typeface="+mn-cs"/>
              <a:sym typeface="Huawei Sans" panose="020C0503030203020204" pitchFamily="34" charset="0"/>
            </a:endParaRPr>
          </a:p>
        </p:txBody>
      </p:sp>
      <p:sp>
        <p:nvSpPr>
          <p:cNvPr id="168" name="Rectangle 55"/>
          <p:cNvSpPr/>
          <p:nvPr/>
        </p:nvSpPr>
        <p:spPr>
          <a:xfrm>
            <a:off x="606103" y="3741912"/>
            <a:ext cx="4813200" cy="579990"/>
          </a:xfrm>
          <a:prstGeom prst="rect">
            <a:avLst/>
          </a:prstGeom>
          <a:solidFill>
            <a:srgbClr val="F3FBFE"/>
          </a:solidFill>
          <a:ln>
            <a:solidFill>
              <a:srgbClr val="99DFF9"/>
            </a:solidFill>
          </a:ln>
        </p:spPr>
        <p:txBody>
          <a:bodyPr wrap="square">
            <a:noAutofit/>
          </a:bodyPr>
          <a:lstStyle/>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[CE2] </a:t>
            </a:r>
            <a:r>
              <a:rPr kumimoji="0" lang="en-US" sz="1400" b="1" i="0" u="none" strike="noStrike" kern="0" cap="none" spc="0" normalizeH="0" baseline="0" noProof="0" dirty="0" err="1" smtClean="0">
                <a:ln>
                  <a:noFill/>
                </a:ln>
                <a:solidFill>
                  <a:prstClr val="black"/>
                </a:solidFill>
                <a:effectLst/>
                <a:uLnTx/>
                <a:uFillTx/>
                <a:latin typeface="Huawei Sans" panose="020C0503030203020204" pitchFamily="34" charset="0"/>
                <a:sym typeface="Huawei Sans" panose="020C0503030203020204" pitchFamily="34" charset="0"/>
              </a:rPr>
              <a:t>ip</a:t>
            </a:r>
            <a:r>
              <a:rPr kumimoji="0" lang="en-US" sz="1400" b="1"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 route-static </a:t>
            </a: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192.168.1.0 24 192.168.200.2 </a:t>
            </a:r>
          </a:p>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[CE2] </a:t>
            </a:r>
            <a:r>
              <a:rPr kumimoji="0" lang="en-US" sz="1400" b="1" i="0" u="none" strike="noStrike" kern="0" cap="none" spc="0" normalizeH="0" baseline="0" noProof="0" dirty="0" err="1" smtClean="0">
                <a:ln>
                  <a:noFill/>
                </a:ln>
                <a:solidFill>
                  <a:prstClr val="black"/>
                </a:solidFill>
                <a:effectLst/>
                <a:uLnTx/>
                <a:uFillTx/>
                <a:latin typeface="Huawei Sans" panose="020C0503030203020204" pitchFamily="34" charset="0"/>
                <a:sym typeface="Huawei Sans" panose="020C0503030203020204" pitchFamily="34" charset="0"/>
              </a:rPr>
              <a:t>ip</a:t>
            </a:r>
            <a:r>
              <a:rPr kumimoji="0" lang="en-US" sz="1400" b="1"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 route-static </a:t>
            </a: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192.168.100.0 24 192.168.200.2  </a:t>
            </a:r>
          </a:p>
        </p:txBody>
      </p:sp>
      <p:sp>
        <p:nvSpPr>
          <p:cNvPr id="169" name="Text Box 19"/>
          <p:cNvSpPr txBox="1">
            <a:spLocks noChangeArrowheads="1"/>
          </p:cNvSpPr>
          <p:nvPr/>
        </p:nvSpPr>
        <p:spPr bwMode="auto">
          <a:xfrm>
            <a:off x="606103" y="4382447"/>
            <a:ext cx="4813200" cy="350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ctr" hangingPunct="1"/>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 static route to each network segment at site A needs to be configured on CE2.</a:t>
            </a:r>
          </a:p>
        </p:txBody>
      </p:sp>
      <p:sp>
        <p:nvSpPr>
          <p:cNvPr id="170" name="Rectangle 60"/>
          <p:cNvSpPr/>
          <p:nvPr/>
        </p:nvSpPr>
        <p:spPr>
          <a:xfrm>
            <a:off x="5568005" y="3744239"/>
            <a:ext cx="6046304" cy="348237"/>
          </a:xfrm>
          <a:prstGeom prst="rect">
            <a:avLst/>
          </a:prstGeom>
          <a:solidFill>
            <a:srgbClr val="F3FBFE"/>
          </a:solidFill>
          <a:ln>
            <a:solidFill>
              <a:srgbClr val="99DFF9"/>
            </a:solidFill>
          </a:ln>
        </p:spPr>
        <p:txBody>
          <a:bodyPr wrap="square">
            <a:noAutofit/>
          </a:bodyPr>
          <a:lstStyle/>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[PE2] </a:t>
            </a:r>
            <a:r>
              <a:rPr kumimoji="0" lang="en-US" sz="1400" b="1" i="0" u="none" strike="noStrike" kern="0" cap="none" spc="0" normalizeH="0" baseline="0" noProof="0" dirty="0" err="1" smtClean="0">
                <a:ln>
                  <a:noFill/>
                </a:ln>
                <a:solidFill>
                  <a:prstClr val="black"/>
                </a:solidFill>
                <a:effectLst/>
                <a:uLnTx/>
                <a:uFillTx/>
                <a:latin typeface="Huawei Sans" panose="020C0503030203020204" pitchFamily="34" charset="0"/>
                <a:sym typeface="Huawei Sans" panose="020C0503030203020204" pitchFamily="34" charset="0"/>
              </a:rPr>
              <a:t>ip</a:t>
            </a: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 </a:t>
            </a:r>
            <a:r>
              <a:rPr kumimoji="0" lang="en-US" sz="1400" b="1"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route-static</a:t>
            </a: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 </a:t>
            </a:r>
            <a:r>
              <a:rPr kumimoji="0" lang="en-US" sz="1400" b="1" i="0" u="none" strike="noStrike" kern="0" cap="none" spc="0" normalizeH="0" baseline="0" noProof="0" dirty="0" err="1" smtClean="0">
                <a:ln>
                  <a:noFill/>
                </a:ln>
                <a:solidFill>
                  <a:prstClr val="black"/>
                </a:solidFill>
                <a:effectLst/>
                <a:uLnTx/>
                <a:uFillTx/>
                <a:latin typeface="Huawei Sans" panose="020C0503030203020204" pitchFamily="34" charset="0"/>
                <a:sym typeface="Huawei Sans" panose="020C0503030203020204" pitchFamily="34" charset="0"/>
              </a:rPr>
              <a:t>vpn</a:t>
            </a:r>
            <a:r>
              <a:rPr kumimoji="0" lang="en-US" sz="1400" b="1"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-instance</a:t>
            </a: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 VPNX 192.168.2.0 24 192.168.200.1</a:t>
            </a:r>
          </a:p>
        </p:txBody>
      </p:sp>
      <p:sp>
        <p:nvSpPr>
          <p:cNvPr id="171" name="Text Box 19"/>
          <p:cNvSpPr txBox="1">
            <a:spLocks noChangeArrowheads="1"/>
          </p:cNvSpPr>
          <p:nvPr/>
        </p:nvSpPr>
        <p:spPr bwMode="auto">
          <a:xfrm>
            <a:off x="5568005" y="4127827"/>
            <a:ext cx="5826826" cy="350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ctr" hangingPunct="1"/>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 static route to each network segment at site B needs to be configured on PE2.</a:t>
            </a:r>
          </a:p>
        </p:txBody>
      </p:sp>
      <p:sp>
        <p:nvSpPr>
          <p:cNvPr id="172" name="Rectangle 38"/>
          <p:cNvSpPr/>
          <p:nvPr/>
        </p:nvSpPr>
        <p:spPr>
          <a:xfrm>
            <a:off x="5568005" y="4785362"/>
            <a:ext cx="6046304" cy="766157"/>
          </a:xfrm>
          <a:prstGeom prst="rect">
            <a:avLst/>
          </a:prstGeom>
          <a:solidFill>
            <a:srgbClr val="F3FBFE"/>
          </a:solidFill>
          <a:ln>
            <a:solidFill>
              <a:srgbClr val="99DFF9"/>
            </a:solidFill>
          </a:ln>
        </p:spPr>
        <p:txBody>
          <a:bodyPr wrap="square">
            <a:noAutofit/>
          </a:bodyPr>
          <a:lstStyle/>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[PE2] </a:t>
            </a:r>
            <a:r>
              <a:rPr kumimoji="0" lang="en-US" sz="1400" b="1" i="0" u="none" strike="noStrike" kern="0" cap="none" spc="0" normalizeH="0" baseline="0" noProof="0" dirty="0" err="1" smtClean="0">
                <a:ln>
                  <a:noFill/>
                </a:ln>
                <a:solidFill>
                  <a:prstClr val="black"/>
                </a:solidFill>
                <a:effectLst/>
                <a:uLnTx/>
                <a:uFillTx/>
                <a:latin typeface="Huawei Sans" panose="020C0503030203020204" pitchFamily="34" charset="0"/>
                <a:sym typeface="Huawei Sans" panose="020C0503030203020204" pitchFamily="34" charset="0"/>
              </a:rPr>
              <a:t>bgp</a:t>
            </a: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 123</a:t>
            </a:r>
          </a:p>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[PE2-bgp] </a:t>
            </a:r>
            <a:r>
              <a:rPr kumimoji="0" lang="en-US" sz="1400" b="1" i="0" u="none" strike="noStrike" kern="0" cap="none" spc="0" normalizeH="0" baseline="0" noProof="0" dirty="0" smtClean="0">
                <a:ln>
                  <a:noFill/>
                </a:ln>
                <a:solidFill>
                  <a:srgbClr val="EC7061"/>
                </a:solidFill>
                <a:effectLst/>
                <a:uLnTx/>
                <a:uFillTx/>
                <a:latin typeface="Huawei Sans" panose="020C0503030203020204" pitchFamily="34" charset="0"/>
                <a:sym typeface="Huawei Sans" panose="020C0503030203020204" pitchFamily="34" charset="0"/>
              </a:rPr>
              <a:t>ipv4-family </a:t>
            </a:r>
            <a:r>
              <a:rPr kumimoji="0" lang="en-US" sz="1400" b="1" i="0" u="none" strike="noStrike" kern="0" cap="none" spc="0" normalizeH="0" baseline="0" noProof="0" dirty="0" err="1" smtClean="0">
                <a:ln>
                  <a:noFill/>
                </a:ln>
                <a:solidFill>
                  <a:srgbClr val="EC7061"/>
                </a:solidFill>
                <a:effectLst/>
                <a:uLnTx/>
                <a:uFillTx/>
                <a:latin typeface="Huawei Sans" panose="020C0503030203020204" pitchFamily="34" charset="0"/>
                <a:sym typeface="Huawei Sans" panose="020C0503030203020204" pitchFamily="34" charset="0"/>
              </a:rPr>
              <a:t>vpn</a:t>
            </a:r>
            <a:r>
              <a:rPr kumimoji="0" lang="en-US" sz="1400" b="1" i="0" u="none" strike="noStrike" kern="0" cap="none" spc="0" normalizeH="0" baseline="0" noProof="0" dirty="0" smtClean="0">
                <a:ln>
                  <a:noFill/>
                </a:ln>
                <a:solidFill>
                  <a:srgbClr val="EC7061"/>
                </a:solidFill>
                <a:effectLst/>
                <a:uLnTx/>
                <a:uFillTx/>
                <a:latin typeface="Huawei Sans" panose="020C0503030203020204" pitchFamily="34" charset="0"/>
                <a:sym typeface="Huawei Sans" panose="020C0503030203020204" pitchFamily="34" charset="0"/>
              </a:rPr>
              <a:t>-instance </a:t>
            </a:r>
            <a:r>
              <a:rPr kumimoji="0" lang="en-US" sz="1400" b="0" i="0" u="none" strike="noStrike" kern="0" cap="none" spc="0" normalizeH="0" baseline="0" noProof="0" dirty="0" smtClean="0">
                <a:ln>
                  <a:noFill/>
                </a:ln>
                <a:solidFill>
                  <a:srgbClr val="EC7061"/>
                </a:solidFill>
                <a:effectLst/>
                <a:uLnTx/>
                <a:uFillTx/>
                <a:latin typeface="Huawei Sans" panose="020C0503030203020204" pitchFamily="34" charset="0"/>
                <a:sym typeface="Huawei Sans" panose="020C0503030203020204" pitchFamily="34" charset="0"/>
              </a:rPr>
              <a:t>VPNX</a:t>
            </a:r>
          </a:p>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[PE2-bgp] </a:t>
            </a:r>
            <a:r>
              <a:rPr kumimoji="0" lang="en-US" sz="1400" b="1" i="0" u="none" strike="noStrike" kern="0" cap="none" spc="0" normalizeH="0" baseline="0" noProof="0" dirty="0" smtClean="0">
                <a:ln>
                  <a:noFill/>
                </a:ln>
                <a:solidFill>
                  <a:srgbClr val="EC7061"/>
                </a:solidFill>
                <a:effectLst/>
                <a:uLnTx/>
                <a:uFillTx/>
                <a:latin typeface="Huawei Sans" panose="020C0503030203020204" pitchFamily="34" charset="0"/>
                <a:sym typeface="Huawei Sans" panose="020C0503030203020204" pitchFamily="34" charset="0"/>
              </a:rPr>
              <a:t>import-route static</a:t>
            </a:r>
          </a:p>
        </p:txBody>
      </p:sp>
      <p:sp>
        <p:nvSpPr>
          <p:cNvPr id="173" name="Text Box 19"/>
          <p:cNvSpPr txBox="1">
            <a:spLocks noChangeArrowheads="1"/>
          </p:cNvSpPr>
          <p:nvPr/>
        </p:nvSpPr>
        <p:spPr bwMode="auto">
          <a:xfrm>
            <a:off x="5568005" y="5601969"/>
            <a:ext cx="6046304" cy="6524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ctr" hangingPunct="1"/>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Import the static route in the routing table of VPNX on PE2 to BGP so that the static route can be converted into a BGP VPNv4 route and advertised to PE1.</a:t>
            </a:r>
          </a:p>
        </p:txBody>
      </p:sp>
    </p:spTree>
    <p:extLst>
      <p:ext uri="{BB962C8B-B14F-4D97-AF65-F5344CB8AC3E}">
        <p14:creationId xmlns:p14="http://schemas.microsoft.com/office/powerpoint/2010/main" val="261261648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标题 1"/>
          <p:cNvSpPr txBox="1">
            <a:spLocks/>
          </p:cNvSpPr>
          <p:nvPr/>
        </p:nvSpPr>
        <p:spPr bwMode="auto">
          <a:xfrm>
            <a:off x="1594177" y="410400"/>
            <a:ext cx="9827761" cy="640800"/>
          </a:xfrm>
          <a:prstGeom prst="rect">
            <a:avLst/>
          </a:prstGeom>
          <a:noFill/>
          <a:ln w="9525">
            <a:noFill/>
            <a:miter lim="800000"/>
            <a:headEnd/>
            <a:tailEnd/>
          </a:ln>
        </p:spPr>
        <p:txBody>
          <a:bodyPr vert="horz" wrap="square" lIns="100800" tIns="50400" rIns="100800" bIns="50400" numCol="1" anchor="ctr" anchorCtr="0" compatLnSpc="1">
            <a:prstTxWarp prst="textNoShape">
              <a:avLst/>
            </a:prstTxWarp>
            <a:noAutofit/>
          </a:bodyPr>
          <a:lstStyle>
            <a:lvl1pPr algn="l" defTabSz="914034" rtl="0" eaLnBrk="1" fontAlgn="auto" latinLnBrk="0" hangingPunct="1">
              <a:lnSpc>
                <a:spcPct val="90000"/>
              </a:lnSpc>
              <a:spcBef>
                <a:spcPct val="0"/>
              </a:spcBef>
              <a:buNone/>
              <a:defRPr sz="3499" b="1" kern="1200">
                <a:solidFill>
                  <a:schemeClr val="tx1"/>
                </a:solidFill>
                <a:latin typeface="+mn-lt"/>
                <a:ea typeface="+mn-ea"/>
                <a:cs typeface="+mj-cs"/>
              </a:defRPr>
            </a:lvl1pPr>
          </a:lstStyle>
          <a:p>
            <a:pPr fontAlgn="ctr"/>
            <a:r>
              <a:rPr lang="en-US" smtClean="0">
                <a:latin typeface="Huawei Sans" panose="020C0503030203020204" pitchFamily="34" charset="0"/>
                <a:ea typeface="方正兰亭黑简体" panose="02000000000000000000" pitchFamily="2" charset="-122"/>
                <a:sym typeface="Huawei Sans" panose="020C0503030203020204" pitchFamily="34" charset="0"/>
              </a:rPr>
              <a:t>Deploying EBGP Between PEs and CEs</a:t>
            </a: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14" name="Group 108"/>
          <p:cNvGrpSpPr/>
          <p:nvPr/>
        </p:nvGrpSpPr>
        <p:grpSpPr>
          <a:xfrm rot="16200000" flipV="1">
            <a:off x="10260394" y="2251715"/>
            <a:ext cx="259305" cy="557470"/>
            <a:chOff x="3134093" y="3084639"/>
            <a:chExt cx="611430" cy="432284"/>
          </a:xfrm>
        </p:grpSpPr>
        <p:cxnSp>
          <p:nvCxnSpPr>
            <p:cNvPr id="115" name="直接连接符 53"/>
            <p:cNvCxnSpPr/>
            <p:nvPr/>
          </p:nvCxnSpPr>
          <p:spPr>
            <a:xfrm>
              <a:off x="3134093" y="3084639"/>
              <a:ext cx="611430" cy="0"/>
            </a:xfrm>
            <a:prstGeom prst="line">
              <a:avLst/>
            </a:prstGeom>
            <a:noFill/>
            <a:ln w="28575" cap="flat" cmpd="sng" algn="ctr">
              <a:solidFill>
                <a:sysClr val="windowText" lastClr="000000"/>
              </a:solidFill>
              <a:prstDash val="solid"/>
              <a:miter lim="800000"/>
              <a:headEnd type="none" w="med" len="med"/>
              <a:tailEnd type="none" w="med" len="med"/>
            </a:ln>
            <a:effectLst/>
          </p:spPr>
        </p:cxnSp>
        <p:cxnSp>
          <p:nvCxnSpPr>
            <p:cNvPr id="116" name="直接连接符 53"/>
            <p:cNvCxnSpPr/>
            <p:nvPr/>
          </p:nvCxnSpPr>
          <p:spPr>
            <a:xfrm>
              <a:off x="3439808" y="3084639"/>
              <a:ext cx="0" cy="432284"/>
            </a:xfrm>
            <a:prstGeom prst="line">
              <a:avLst/>
            </a:prstGeom>
            <a:noFill/>
            <a:ln w="28575" cap="flat" cmpd="sng" algn="ctr">
              <a:solidFill>
                <a:sysClr val="windowText" lastClr="000000"/>
              </a:solidFill>
              <a:prstDash val="solid"/>
              <a:miter lim="800000"/>
              <a:headEnd type="none" w="med" len="med"/>
              <a:tailEnd type="none" w="med" len="med"/>
            </a:ln>
            <a:effectLst/>
          </p:spPr>
        </p:cxnSp>
      </p:grpSp>
      <p:grpSp>
        <p:nvGrpSpPr>
          <p:cNvPr id="117" name="Group 104"/>
          <p:cNvGrpSpPr/>
          <p:nvPr/>
        </p:nvGrpSpPr>
        <p:grpSpPr>
          <a:xfrm rot="16200000">
            <a:off x="1981501" y="2148357"/>
            <a:ext cx="259305" cy="764187"/>
            <a:chOff x="3134093" y="3084639"/>
            <a:chExt cx="611430" cy="432284"/>
          </a:xfrm>
        </p:grpSpPr>
        <p:cxnSp>
          <p:nvCxnSpPr>
            <p:cNvPr id="118" name="直接连接符 53"/>
            <p:cNvCxnSpPr/>
            <p:nvPr/>
          </p:nvCxnSpPr>
          <p:spPr>
            <a:xfrm>
              <a:off x="3134093" y="3084639"/>
              <a:ext cx="611430" cy="0"/>
            </a:xfrm>
            <a:prstGeom prst="line">
              <a:avLst/>
            </a:prstGeom>
            <a:noFill/>
            <a:ln w="28575" cap="flat" cmpd="sng" algn="ctr">
              <a:solidFill>
                <a:sysClr val="windowText" lastClr="000000"/>
              </a:solidFill>
              <a:prstDash val="solid"/>
              <a:miter lim="800000"/>
              <a:headEnd type="none" w="med" len="med"/>
              <a:tailEnd type="none" w="med" len="med"/>
            </a:ln>
            <a:effectLst/>
          </p:spPr>
        </p:cxnSp>
        <p:cxnSp>
          <p:nvCxnSpPr>
            <p:cNvPr id="119" name="直接连接符 53"/>
            <p:cNvCxnSpPr/>
            <p:nvPr/>
          </p:nvCxnSpPr>
          <p:spPr>
            <a:xfrm>
              <a:off x="3439808" y="3084639"/>
              <a:ext cx="0" cy="432284"/>
            </a:xfrm>
            <a:prstGeom prst="line">
              <a:avLst/>
            </a:prstGeom>
            <a:noFill/>
            <a:ln w="28575" cap="flat" cmpd="sng" algn="ctr">
              <a:solidFill>
                <a:sysClr val="windowText" lastClr="000000"/>
              </a:solidFill>
              <a:prstDash val="solid"/>
              <a:miter lim="800000"/>
              <a:headEnd type="none" w="med" len="med"/>
              <a:tailEnd type="none" w="med" len="med"/>
            </a:ln>
            <a:effectLst/>
          </p:spPr>
        </p:cxnSp>
      </p:grpSp>
      <p:sp>
        <p:nvSpPr>
          <p:cNvPr id="120" name="圆角矩形 5"/>
          <p:cNvSpPr/>
          <p:nvPr/>
        </p:nvSpPr>
        <p:spPr>
          <a:xfrm>
            <a:off x="9675430" y="1790461"/>
            <a:ext cx="1537177" cy="1188000"/>
          </a:xfrm>
          <a:prstGeom prst="roundRect">
            <a:avLst>
              <a:gd name="adj" fmla="val 1265"/>
            </a:avLst>
          </a:prstGeom>
          <a:solidFill>
            <a:srgbClr val="F3FBFE">
              <a:lumMod val="90000"/>
            </a:srgbClr>
          </a:solidFill>
          <a:ln w="28575" cap="flat" cmpd="sng" algn="ctr">
            <a:solidFill>
              <a:srgbClr val="BAE6F6"/>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lumMod val="50000"/>
                </a:prstClr>
              </a:solidFill>
              <a:effectLst/>
              <a:uLnTx/>
              <a:uFillTx/>
              <a:latin typeface="Huawei Sans" panose="020C0503030203020204" pitchFamily="34" charset="0"/>
              <a:sym typeface="Huawei Sans" panose="020C0503030203020204" pitchFamily="34" charset="0"/>
            </a:endParaRPr>
          </a:p>
        </p:txBody>
      </p:sp>
      <p:sp>
        <p:nvSpPr>
          <p:cNvPr id="121" name="圆角矩形 4"/>
          <p:cNvSpPr/>
          <p:nvPr/>
        </p:nvSpPr>
        <p:spPr>
          <a:xfrm>
            <a:off x="3953345" y="1263081"/>
            <a:ext cx="4557086" cy="1715380"/>
          </a:xfrm>
          <a:prstGeom prst="roundRect">
            <a:avLst>
              <a:gd name="adj" fmla="val 1265"/>
            </a:avLst>
          </a:prstGeom>
          <a:solidFill>
            <a:srgbClr val="F3FBFE"/>
          </a:solidFill>
          <a:ln w="28575"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smtClean="0">
              <a:ln>
                <a:noFill/>
              </a:ln>
              <a:solidFill>
                <a:srgbClr val="1D1D1A"/>
              </a:solidFill>
              <a:effectLst/>
              <a:uLnTx/>
              <a:uFillTx/>
              <a:latin typeface="Huawei Sans" panose="020C0503030203020204" pitchFamily="34" charset="0"/>
              <a:sym typeface="Huawei Sans" panose="020C0503030203020204" pitchFamily="34" charset="0"/>
            </a:endParaRPr>
          </a:p>
        </p:txBody>
      </p:sp>
      <p:cxnSp>
        <p:nvCxnSpPr>
          <p:cNvPr id="122" name="直接连接符 121"/>
          <p:cNvCxnSpPr/>
          <p:nvPr/>
        </p:nvCxnSpPr>
        <p:spPr>
          <a:xfrm rot="16200000" flipH="1">
            <a:off x="8777993" y="1171723"/>
            <a:ext cx="810000" cy="1907618"/>
          </a:xfrm>
          <a:prstGeom prst="line">
            <a:avLst/>
          </a:prstGeom>
          <a:noFill/>
          <a:ln w="12700" cap="flat" cmpd="sng" algn="ctr">
            <a:solidFill>
              <a:sysClr val="windowText" lastClr="000000"/>
            </a:solidFill>
            <a:prstDash val="solid"/>
            <a:miter lim="800000"/>
            <a:headEnd type="none" w="med" len="med"/>
            <a:tailEnd type="none" w="med" len="med"/>
          </a:ln>
          <a:effectLst/>
        </p:spPr>
      </p:cxnSp>
      <p:sp>
        <p:nvSpPr>
          <p:cNvPr id="123" name="圆角矩形 5"/>
          <p:cNvSpPr/>
          <p:nvPr/>
        </p:nvSpPr>
        <p:spPr>
          <a:xfrm>
            <a:off x="1250448" y="1790461"/>
            <a:ext cx="1537177" cy="1188000"/>
          </a:xfrm>
          <a:prstGeom prst="roundRect">
            <a:avLst>
              <a:gd name="adj" fmla="val 1265"/>
            </a:avLst>
          </a:prstGeom>
          <a:solidFill>
            <a:srgbClr val="F3FBFE">
              <a:lumMod val="90000"/>
            </a:srgbClr>
          </a:solidFill>
          <a:ln w="28575" cap="flat" cmpd="sng" algn="ctr">
            <a:solidFill>
              <a:srgbClr val="BAE6F6"/>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124" name="Text Box 19"/>
          <p:cNvSpPr txBox="1">
            <a:spLocks noChangeArrowheads="1"/>
          </p:cNvSpPr>
          <p:nvPr/>
        </p:nvSpPr>
        <p:spPr bwMode="auto">
          <a:xfrm>
            <a:off x="2487912" y="2526806"/>
            <a:ext cx="1203856" cy="461665"/>
          </a:xfrm>
          <a:prstGeom prst="rect">
            <a:avLst/>
          </a:prstGeom>
          <a:noFill/>
          <a:ln>
            <a:noFill/>
          </a:ln>
          <a:effectLst/>
          <a:extLst/>
        </p:spPr>
        <p:txBody>
          <a:bodyPr wrap="square" lIns="0" rIns="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GE0/0/0</a:t>
            </a:r>
          </a:p>
          <a:p>
            <a:pP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192.168.100.1/24</a:t>
            </a:r>
          </a:p>
        </p:txBody>
      </p:sp>
      <p:cxnSp>
        <p:nvCxnSpPr>
          <p:cNvPr id="125" name="直接连接符 53"/>
          <p:cNvCxnSpPr/>
          <p:nvPr/>
        </p:nvCxnSpPr>
        <p:spPr>
          <a:xfrm>
            <a:off x="4540339" y="1734522"/>
            <a:ext cx="3454292" cy="0"/>
          </a:xfrm>
          <a:prstGeom prst="line">
            <a:avLst/>
          </a:prstGeom>
          <a:noFill/>
          <a:ln w="12700" cap="flat" cmpd="sng" algn="ctr">
            <a:solidFill>
              <a:sysClr val="windowText" lastClr="000000"/>
            </a:solidFill>
            <a:prstDash val="solid"/>
            <a:miter lim="800000"/>
            <a:headEnd type="none" w="med" len="med"/>
            <a:tailEnd type="none" w="med" len="med"/>
          </a:ln>
          <a:effectLst/>
        </p:spPr>
      </p:cxnSp>
      <p:cxnSp>
        <p:nvCxnSpPr>
          <p:cNvPr id="126" name="直接连接符 53"/>
          <p:cNvCxnSpPr/>
          <p:nvPr/>
        </p:nvCxnSpPr>
        <p:spPr>
          <a:xfrm rot="5400000">
            <a:off x="3030817" y="1171723"/>
            <a:ext cx="810000" cy="1907618"/>
          </a:xfrm>
          <a:prstGeom prst="line">
            <a:avLst/>
          </a:prstGeom>
          <a:solidFill>
            <a:srgbClr val="1AABE2"/>
          </a:solidFill>
          <a:ln w="12700" cap="flat" cmpd="sng" algn="ctr">
            <a:solidFill>
              <a:sysClr val="windowText" lastClr="000000"/>
            </a:solidFill>
            <a:prstDash val="solid"/>
            <a:round/>
            <a:headEnd type="none" w="med" len="med"/>
            <a:tailEnd type="none" w="med" len="med"/>
          </a:ln>
          <a:effectLst/>
        </p:spPr>
      </p:cxnSp>
      <p:sp>
        <p:nvSpPr>
          <p:cNvPr id="127" name="Text Box 19"/>
          <p:cNvSpPr txBox="1">
            <a:spLocks noChangeArrowheads="1"/>
          </p:cNvSpPr>
          <p:nvPr/>
        </p:nvSpPr>
        <p:spPr bwMode="auto">
          <a:xfrm>
            <a:off x="1914554" y="2692570"/>
            <a:ext cx="50206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CE3</a:t>
            </a:r>
          </a:p>
        </p:txBody>
      </p:sp>
      <p:sp>
        <p:nvSpPr>
          <p:cNvPr id="128" name="Text Box 19"/>
          <p:cNvSpPr txBox="1">
            <a:spLocks noChangeArrowheads="1"/>
          </p:cNvSpPr>
          <p:nvPr/>
        </p:nvSpPr>
        <p:spPr bwMode="auto">
          <a:xfrm>
            <a:off x="1367302" y="1791824"/>
            <a:ext cx="1225015"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dirty="0" smtClean="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Site C of customer Y </a:t>
            </a:r>
            <a:endParaRPr lang="en-US" sz="1400" dirty="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9" name="Text Box 19"/>
          <p:cNvSpPr txBox="1">
            <a:spLocks noChangeArrowheads="1"/>
          </p:cNvSpPr>
          <p:nvPr/>
        </p:nvSpPr>
        <p:spPr bwMode="auto">
          <a:xfrm>
            <a:off x="4330975" y="1920738"/>
            <a:ext cx="49725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PE1</a:t>
            </a:r>
          </a:p>
        </p:txBody>
      </p:sp>
      <p:sp>
        <p:nvSpPr>
          <p:cNvPr id="130" name="Text Box 19"/>
          <p:cNvSpPr txBox="1">
            <a:spLocks noChangeArrowheads="1"/>
          </p:cNvSpPr>
          <p:nvPr/>
        </p:nvSpPr>
        <p:spPr bwMode="auto">
          <a:xfrm>
            <a:off x="4714805" y="1306457"/>
            <a:ext cx="104227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GE0/0/0</a:t>
            </a:r>
          </a:p>
          <a:p>
            <a:pP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10.0.12.1/24</a:t>
            </a:r>
          </a:p>
        </p:txBody>
      </p:sp>
      <p:sp>
        <p:nvSpPr>
          <p:cNvPr id="131" name="Text Box 19"/>
          <p:cNvSpPr txBox="1">
            <a:spLocks noChangeArrowheads="1"/>
          </p:cNvSpPr>
          <p:nvPr/>
        </p:nvSpPr>
        <p:spPr bwMode="auto">
          <a:xfrm>
            <a:off x="5021828" y="1718036"/>
            <a:ext cx="104227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GE0/0/0</a:t>
            </a:r>
          </a:p>
          <a:p>
            <a:pPr algn="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10.0.12.2/24</a:t>
            </a:r>
          </a:p>
        </p:txBody>
      </p:sp>
      <p:sp>
        <p:nvSpPr>
          <p:cNvPr id="132" name="Text Box 19"/>
          <p:cNvSpPr txBox="1">
            <a:spLocks noChangeArrowheads="1"/>
          </p:cNvSpPr>
          <p:nvPr/>
        </p:nvSpPr>
        <p:spPr bwMode="auto">
          <a:xfrm>
            <a:off x="6451971" y="1718036"/>
            <a:ext cx="104227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GE0/0/1</a:t>
            </a:r>
          </a:p>
          <a:p>
            <a:pP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10.0.23.2/24</a:t>
            </a:r>
          </a:p>
        </p:txBody>
      </p:sp>
      <p:sp>
        <p:nvSpPr>
          <p:cNvPr id="133" name="Text Box 19"/>
          <p:cNvSpPr txBox="1">
            <a:spLocks noChangeArrowheads="1"/>
          </p:cNvSpPr>
          <p:nvPr/>
        </p:nvSpPr>
        <p:spPr bwMode="auto">
          <a:xfrm>
            <a:off x="6697088" y="1263081"/>
            <a:ext cx="104227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GE0/0/0</a:t>
            </a:r>
          </a:p>
          <a:p>
            <a:pPr algn="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10.0.23.3/24</a:t>
            </a:r>
          </a:p>
        </p:txBody>
      </p:sp>
      <p:sp>
        <p:nvSpPr>
          <p:cNvPr id="134" name="Text Box 19"/>
          <p:cNvSpPr txBox="1">
            <a:spLocks noChangeArrowheads="1"/>
          </p:cNvSpPr>
          <p:nvPr/>
        </p:nvSpPr>
        <p:spPr bwMode="auto">
          <a:xfrm rot="20086244">
            <a:off x="3031576" y="2038818"/>
            <a:ext cx="1388522" cy="461665"/>
          </a:xfrm>
          <a:prstGeom prst="rect">
            <a:avLst/>
          </a:prstGeom>
          <a:noFill/>
          <a:ln>
            <a:noFill/>
          </a:ln>
          <a:effectLs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GE0/0/2</a:t>
            </a:r>
          </a:p>
          <a:p>
            <a:pP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192.168.100.2/24</a:t>
            </a:r>
          </a:p>
        </p:txBody>
      </p:sp>
      <p:sp>
        <p:nvSpPr>
          <p:cNvPr id="135" name="Text Box 19"/>
          <p:cNvSpPr txBox="1">
            <a:spLocks noChangeArrowheads="1"/>
          </p:cNvSpPr>
          <p:nvPr/>
        </p:nvSpPr>
        <p:spPr bwMode="auto">
          <a:xfrm rot="1418714">
            <a:off x="8121514" y="1951332"/>
            <a:ext cx="1203856" cy="461665"/>
          </a:xfrm>
          <a:prstGeom prst="rect">
            <a:avLst/>
          </a:prstGeom>
          <a:noFill/>
          <a:ln>
            <a:noFill/>
          </a:ln>
          <a:effectLst/>
          <a:extLst/>
        </p:spPr>
        <p:txBody>
          <a:bodyPr wrap="square" lIns="0" rIns="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ctr" hangingPunct="1"/>
            <a:r>
              <a:rPr lang="en-US" sz="120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GE0/0/2</a:t>
            </a:r>
          </a:p>
          <a:p>
            <a:pPr eaLnBrk="1" fontAlgn="ctr" hangingPunct="1"/>
            <a:r>
              <a:rPr lang="en-US" sz="120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192.168.200.2/24</a:t>
            </a:r>
          </a:p>
        </p:txBody>
      </p:sp>
      <p:sp>
        <p:nvSpPr>
          <p:cNvPr id="136" name="Text Box 19"/>
          <p:cNvSpPr txBox="1">
            <a:spLocks noChangeArrowheads="1"/>
          </p:cNvSpPr>
          <p:nvPr/>
        </p:nvSpPr>
        <p:spPr bwMode="auto">
          <a:xfrm>
            <a:off x="9811808" y="1791824"/>
            <a:ext cx="1245855"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dirty="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Site D of customer Y</a:t>
            </a:r>
          </a:p>
        </p:txBody>
      </p:sp>
      <p:sp>
        <p:nvSpPr>
          <p:cNvPr id="137" name="Text Box 19"/>
          <p:cNvSpPr txBox="1">
            <a:spLocks noChangeArrowheads="1"/>
          </p:cNvSpPr>
          <p:nvPr/>
        </p:nvSpPr>
        <p:spPr bwMode="auto">
          <a:xfrm>
            <a:off x="9960227" y="2692570"/>
            <a:ext cx="502061"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CE4</a:t>
            </a:r>
          </a:p>
        </p:txBody>
      </p:sp>
      <p:sp>
        <p:nvSpPr>
          <p:cNvPr id="138" name="Text Box 19"/>
          <p:cNvSpPr txBox="1">
            <a:spLocks noChangeArrowheads="1"/>
          </p:cNvSpPr>
          <p:nvPr/>
        </p:nvSpPr>
        <p:spPr bwMode="auto">
          <a:xfrm>
            <a:off x="8693894" y="2526806"/>
            <a:ext cx="1203856" cy="461665"/>
          </a:xfrm>
          <a:prstGeom prst="rect">
            <a:avLst/>
          </a:prstGeom>
          <a:noFill/>
          <a:ln>
            <a:noFill/>
          </a:ln>
          <a:effectLst/>
          <a:extLst/>
        </p:spPr>
        <p:txBody>
          <a:bodyPr wrap="square" lIns="0" rIns="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fontAlgn="ctr" hangingPunct="1"/>
            <a:r>
              <a:rPr lang="en-US" sz="120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GE0/0/0</a:t>
            </a:r>
          </a:p>
          <a:p>
            <a:pPr algn="r" eaLnBrk="1" fontAlgn="ctr" hangingPunct="1"/>
            <a:r>
              <a:rPr lang="en-US" sz="120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192.168.200.1/24</a:t>
            </a:r>
          </a:p>
        </p:txBody>
      </p:sp>
      <p:sp>
        <p:nvSpPr>
          <p:cNvPr id="139" name="Text Box 19"/>
          <p:cNvSpPr txBox="1">
            <a:spLocks noChangeArrowheads="1"/>
          </p:cNvSpPr>
          <p:nvPr/>
        </p:nvSpPr>
        <p:spPr bwMode="auto">
          <a:xfrm>
            <a:off x="5866369" y="2680727"/>
            <a:ext cx="776175"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AS 123</a:t>
            </a:r>
          </a:p>
        </p:txBody>
      </p:sp>
      <p:sp>
        <p:nvSpPr>
          <p:cNvPr id="140" name="Text Box 19"/>
          <p:cNvSpPr txBox="1">
            <a:spLocks noChangeArrowheads="1"/>
          </p:cNvSpPr>
          <p:nvPr/>
        </p:nvSpPr>
        <p:spPr bwMode="auto">
          <a:xfrm>
            <a:off x="10490726" y="2393608"/>
            <a:ext cx="1255187"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oAutofit/>
          </a:bodyPr>
          <a:lstStyle>
            <a:defPPr>
              <a:defRPr lang="en-US"/>
            </a:defPPr>
            <a:lvl1pPr algn="ctr" defTabSz="784225" eaLnBrk="0" fontAlgn="base" hangingPunct="0">
              <a:spcBef>
                <a:spcPct val="50000"/>
              </a:spcBef>
              <a:defRPr sz="1200" b="1">
                <a:latin typeface="FrutigerNext LT Regular" pitchFamily="34" charset="0"/>
                <a:ea typeface="华文细黑" panose="02010600040101010101" pitchFamily="2" charset="-122"/>
              </a:defRPr>
            </a:lvl1pPr>
            <a:lvl2pPr defTabSz="784225" fontAlgn="base">
              <a:defRPr>
                <a:latin typeface="Arial" panose="020B0604020202020204" pitchFamily="34" charset="0"/>
                <a:ea typeface="宋体" panose="02010600030101010101" pitchFamily="2" charset="-122"/>
              </a:defRPr>
            </a:lvl2pPr>
            <a:lvl3pPr defTabSz="784225" fontAlgn="base">
              <a:defRPr>
                <a:latin typeface="Arial" panose="020B0604020202020204" pitchFamily="34" charset="0"/>
                <a:ea typeface="宋体" panose="02010600030101010101" pitchFamily="2" charset="-122"/>
              </a:defRPr>
            </a:lvl3pPr>
            <a:lvl4pPr defTabSz="784225" fontAlgn="base">
              <a:defRPr>
                <a:latin typeface="Arial" panose="020B0604020202020204" pitchFamily="34" charset="0"/>
                <a:ea typeface="宋体" panose="02010600030101010101" pitchFamily="2" charset="-122"/>
              </a:defRPr>
            </a:lvl4pPr>
            <a:lvl5pPr defTabSz="784225" fontAlgn="base">
              <a:defRPr>
                <a:latin typeface="Arial" panose="020B0604020202020204" pitchFamily="34" charset="0"/>
                <a:ea typeface="宋体" panose="02010600030101010101" pitchFamily="2" charset="-122"/>
              </a:defRPr>
            </a:lvl5pPr>
            <a:lvl6pPr defTabSz="784225" fontAlgn="base">
              <a:spcBef>
                <a:spcPct val="0"/>
              </a:spcBef>
              <a:spcAft>
                <a:spcPct val="0"/>
              </a:spcAft>
              <a:defRPr>
                <a:latin typeface="Arial" panose="020B0604020202020204" pitchFamily="34" charset="0"/>
                <a:ea typeface="宋体" panose="02010600030101010101" pitchFamily="2" charset="-122"/>
              </a:defRPr>
            </a:lvl6pPr>
            <a:lvl7pPr defTabSz="784225" fontAlgn="base">
              <a:spcBef>
                <a:spcPct val="0"/>
              </a:spcBef>
              <a:spcAft>
                <a:spcPct val="0"/>
              </a:spcAft>
              <a:defRPr>
                <a:latin typeface="Arial" panose="020B0604020202020204" pitchFamily="34" charset="0"/>
                <a:ea typeface="宋体" panose="02010600030101010101" pitchFamily="2" charset="-122"/>
              </a:defRPr>
            </a:lvl7pPr>
            <a:lvl8pPr defTabSz="784225" fontAlgn="base">
              <a:spcBef>
                <a:spcPct val="0"/>
              </a:spcBef>
              <a:spcAft>
                <a:spcPct val="0"/>
              </a:spcAft>
              <a:defRPr>
                <a:latin typeface="Arial" panose="020B0604020202020204" pitchFamily="34" charset="0"/>
                <a:ea typeface="宋体" panose="02010600030101010101" pitchFamily="2" charset="-122"/>
              </a:defRPr>
            </a:lvl8pPr>
            <a:lvl9pPr defTabSz="784225" fontAlgn="base">
              <a:spcBef>
                <a:spcPct val="0"/>
              </a:spcBef>
              <a:spcAft>
                <a:spcPct val="0"/>
              </a:spcAft>
              <a:defRPr>
                <a:latin typeface="Arial" panose="020B0604020202020204" pitchFamily="34" charset="0"/>
                <a:ea typeface="宋体" panose="02010600030101010101" pitchFamily="2" charset="-122"/>
              </a:defRPr>
            </a:lvl9pPr>
          </a:lstStyle>
          <a:p>
            <a:pPr fontAlgn="ctr"/>
            <a:r>
              <a:rPr lang="en-US">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192.168.2.0/24</a:t>
            </a:r>
          </a:p>
        </p:txBody>
      </p:sp>
      <p:sp>
        <p:nvSpPr>
          <p:cNvPr id="141" name="Text Box 19"/>
          <p:cNvSpPr txBox="1">
            <a:spLocks noChangeArrowheads="1"/>
          </p:cNvSpPr>
          <p:nvPr/>
        </p:nvSpPr>
        <p:spPr bwMode="auto">
          <a:xfrm>
            <a:off x="1250448" y="2691221"/>
            <a:ext cx="705845" cy="288147"/>
          </a:xfrm>
          <a:prstGeom prst="rect">
            <a:avLst/>
          </a:prstGeom>
          <a:solidFill>
            <a:sysClr val="window" lastClr="FFFFFF"/>
          </a:solidFill>
          <a:ln>
            <a:noFill/>
          </a:ln>
          <a:effectLst/>
          <a:extLst/>
        </p:spPr>
        <p:txBody>
          <a:bodyPr wrap="square" lIns="36000" tIns="36000" rIns="36000" bIns="3600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AS 100</a:t>
            </a:r>
          </a:p>
        </p:txBody>
      </p:sp>
      <p:pic>
        <p:nvPicPr>
          <p:cNvPr id="142" name="图片 14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923433" y="2289212"/>
            <a:ext cx="540000" cy="442800"/>
          </a:xfrm>
          <a:prstGeom prst="rect">
            <a:avLst/>
          </a:prstGeom>
        </p:spPr>
      </p:pic>
      <p:pic>
        <p:nvPicPr>
          <p:cNvPr id="143" name="图片 14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233652" y="1456469"/>
            <a:ext cx="540000" cy="442800"/>
          </a:xfrm>
          <a:prstGeom prst="rect">
            <a:avLst/>
          </a:prstGeom>
        </p:spPr>
      </p:pic>
      <p:pic>
        <p:nvPicPr>
          <p:cNvPr id="144" name="图片 14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959223" y="1456469"/>
            <a:ext cx="540000" cy="442800"/>
          </a:xfrm>
          <a:prstGeom prst="rect">
            <a:avLst/>
          </a:prstGeom>
        </p:spPr>
      </p:pic>
      <p:pic>
        <p:nvPicPr>
          <p:cNvPr id="145" name="图片 14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673418" y="1456469"/>
            <a:ext cx="540000" cy="442800"/>
          </a:xfrm>
          <a:prstGeom prst="rect">
            <a:avLst/>
          </a:prstGeom>
        </p:spPr>
      </p:pic>
      <p:pic>
        <p:nvPicPr>
          <p:cNvPr id="146" name="图片 14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935061" y="2299501"/>
            <a:ext cx="540000" cy="442800"/>
          </a:xfrm>
          <a:prstGeom prst="rect">
            <a:avLst/>
          </a:prstGeom>
        </p:spPr>
      </p:pic>
      <p:sp>
        <p:nvSpPr>
          <p:cNvPr id="147" name="Text Box 19"/>
          <p:cNvSpPr txBox="1">
            <a:spLocks noChangeArrowheads="1"/>
          </p:cNvSpPr>
          <p:nvPr/>
        </p:nvSpPr>
        <p:spPr bwMode="auto">
          <a:xfrm>
            <a:off x="6104563" y="1886818"/>
            <a:ext cx="292067"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148" name="Text Box 19"/>
          <p:cNvSpPr txBox="1">
            <a:spLocks noChangeArrowheads="1"/>
          </p:cNvSpPr>
          <p:nvPr/>
        </p:nvSpPr>
        <p:spPr bwMode="auto">
          <a:xfrm>
            <a:off x="7689688" y="1836682"/>
            <a:ext cx="49725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PE2</a:t>
            </a:r>
          </a:p>
        </p:txBody>
      </p:sp>
      <p:sp>
        <p:nvSpPr>
          <p:cNvPr id="149" name="文本框 148"/>
          <p:cNvSpPr txBox="1"/>
          <p:nvPr/>
        </p:nvSpPr>
        <p:spPr>
          <a:xfrm rot="20002439">
            <a:off x="3022197" y="1793085"/>
            <a:ext cx="635110" cy="369332"/>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BGP</a:t>
            </a:r>
          </a:p>
        </p:txBody>
      </p:sp>
      <p:sp>
        <p:nvSpPr>
          <p:cNvPr id="150" name="文本框 149"/>
          <p:cNvSpPr txBox="1"/>
          <p:nvPr/>
        </p:nvSpPr>
        <p:spPr>
          <a:xfrm rot="1446207">
            <a:off x="8863123" y="1808690"/>
            <a:ext cx="679994" cy="369332"/>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smtClean="0">
                <a:ln>
                  <a:noFill/>
                </a:ln>
                <a:solidFill>
                  <a:prstClr val="white">
                    <a:lumMod val="50000"/>
                  </a:prstClr>
                </a:solidFill>
                <a:effectLst/>
                <a:uLnTx/>
                <a:uFillTx/>
                <a:latin typeface="Huawei Sans" panose="020C0503030203020204" pitchFamily="34" charset="0"/>
                <a:sym typeface="Huawei Sans" panose="020C0503030203020204" pitchFamily="34" charset="0"/>
              </a:rPr>
              <a:t>IS-IS</a:t>
            </a:r>
          </a:p>
        </p:txBody>
      </p:sp>
      <p:sp>
        <p:nvSpPr>
          <p:cNvPr id="151" name="Rectangle 102"/>
          <p:cNvSpPr/>
          <p:nvPr/>
        </p:nvSpPr>
        <p:spPr>
          <a:xfrm>
            <a:off x="922963" y="3742060"/>
            <a:ext cx="4679551" cy="775801"/>
          </a:xfrm>
          <a:prstGeom prst="rect">
            <a:avLst/>
          </a:prstGeom>
          <a:solidFill>
            <a:srgbClr val="F3FBFE"/>
          </a:solidFill>
          <a:ln>
            <a:solidFill>
              <a:srgbClr val="99DFF9"/>
            </a:solidFill>
          </a:ln>
        </p:spPr>
        <p:txBody>
          <a:bodyPr wrap="square">
            <a:noAutofit/>
          </a:bodyPr>
          <a:lstStyle/>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[CE3] </a:t>
            </a:r>
            <a:r>
              <a:rPr kumimoji="0" lang="en-US" sz="1400" b="1" i="0" u="none" strike="noStrike" kern="0" cap="none" spc="0" normalizeH="0" baseline="0" noProof="0" dirty="0" err="1" smtClean="0">
                <a:ln>
                  <a:noFill/>
                </a:ln>
                <a:solidFill>
                  <a:prstClr val="black"/>
                </a:solidFill>
                <a:effectLst/>
                <a:uLnTx/>
                <a:uFillTx/>
                <a:latin typeface="Huawei Sans" panose="020C0503030203020204" pitchFamily="34" charset="0"/>
                <a:sym typeface="Huawei Sans" panose="020C0503030203020204" pitchFamily="34" charset="0"/>
              </a:rPr>
              <a:t>bgp</a:t>
            </a: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 100</a:t>
            </a:r>
          </a:p>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[CE3-bgp] </a:t>
            </a:r>
            <a:r>
              <a:rPr kumimoji="0" lang="en-US" sz="1400" b="1"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peer</a:t>
            </a: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 192.168.100.2 </a:t>
            </a:r>
            <a:r>
              <a:rPr kumimoji="0" lang="en-US" sz="1400" b="1"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as-number</a:t>
            </a: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 123</a:t>
            </a:r>
          </a:p>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[CE3-bgp] </a:t>
            </a:r>
            <a:r>
              <a:rPr kumimoji="0" lang="en-US" sz="1400" b="1"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network</a:t>
            </a: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 192.168.1.0 24</a:t>
            </a:r>
          </a:p>
        </p:txBody>
      </p:sp>
      <p:sp>
        <p:nvSpPr>
          <p:cNvPr id="152" name="Text Box 19"/>
          <p:cNvSpPr txBox="1">
            <a:spLocks noChangeArrowheads="1"/>
          </p:cNvSpPr>
          <p:nvPr/>
        </p:nvSpPr>
        <p:spPr bwMode="auto">
          <a:xfrm>
            <a:off x="950049" y="4616099"/>
            <a:ext cx="4678036" cy="601360"/>
          </a:xfrm>
          <a:prstGeom prst="rect">
            <a:avLst/>
          </a:prstGeom>
          <a:solidFill>
            <a:sysClr val="window" lastClr="FFFFFF"/>
          </a:solidFill>
          <a:ln>
            <a:noFill/>
          </a:ln>
          <a:effectLs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CE3 only needs to perform common BGP </a:t>
            </a:r>
            <a:r>
              <a:rPr lang="en-US" sz="14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configurations and does not need to </a:t>
            </a: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support VRF.</a:t>
            </a:r>
          </a:p>
        </p:txBody>
      </p:sp>
      <p:sp>
        <p:nvSpPr>
          <p:cNvPr id="153" name="Rectangle 102"/>
          <p:cNvSpPr/>
          <p:nvPr/>
        </p:nvSpPr>
        <p:spPr>
          <a:xfrm>
            <a:off x="6315059" y="3763832"/>
            <a:ext cx="4997913" cy="775801"/>
          </a:xfrm>
          <a:prstGeom prst="rect">
            <a:avLst/>
          </a:prstGeom>
          <a:solidFill>
            <a:srgbClr val="F3FBFE"/>
          </a:solidFill>
          <a:ln>
            <a:solidFill>
              <a:srgbClr val="99DFF9"/>
            </a:solidFill>
          </a:ln>
        </p:spPr>
        <p:txBody>
          <a:bodyPr wrap="square">
            <a:noAutofit/>
          </a:bodyPr>
          <a:lstStyle/>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[PE1] </a:t>
            </a:r>
            <a:r>
              <a:rPr kumimoji="0" lang="en-US" sz="1400" b="1" i="0" u="none" strike="noStrike" kern="0" cap="none" spc="0" normalizeH="0" baseline="0" noProof="0" dirty="0" err="1" smtClean="0">
                <a:ln>
                  <a:noFill/>
                </a:ln>
                <a:solidFill>
                  <a:prstClr val="black"/>
                </a:solidFill>
                <a:effectLst/>
                <a:uLnTx/>
                <a:uFillTx/>
                <a:latin typeface="Huawei Sans" panose="020C0503030203020204" pitchFamily="34" charset="0"/>
                <a:sym typeface="Huawei Sans" panose="020C0503030203020204" pitchFamily="34" charset="0"/>
              </a:rPr>
              <a:t>bgp</a:t>
            </a: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 123</a:t>
            </a:r>
          </a:p>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[PE1-bgp] </a:t>
            </a:r>
            <a:r>
              <a:rPr kumimoji="0" lang="en-US" sz="1400" b="1"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ipv4-family</a:t>
            </a: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 </a:t>
            </a:r>
            <a:r>
              <a:rPr kumimoji="0" lang="en-US" sz="1400" b="1" i="0" u="none" strike="noStrike" kern="0" cap="none" spc="0" normalizeH="0" baseline="0" noProof="0" dirty="0" err="1" smtClean="0">
                <a:ln>
                  <a:noFill/>
                </a:ln>
                <a:solidFill>
                  <a:prstClr val="black"/>
                </a:solidFill>
                <a:effectLst/>
                <a:uLnTx/>
                <a:uFillTx/>
                <a:latin typeface="Huawei Sans" panose="020C0503030203020204" pitchFamily="34" charset="0"/>
                <a:sym typeface="Huawei Sans" panose="020C0503030203020204" pitchFamily="34" charset="0"/>
              </a:rPr>
              <a:t>vpn</a:t>
            </a:r>
            <a:r>
              <a:rPr kumimoji="0" lang="en-US" sz="1400" b="1"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-instance</a:t>
            </a: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 VPNY </a:t>
            </a:r>
          </a:p>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[PE1-bgp-VPNY] </a:t>
            </a:r>
            <a:r>
              <a:rPr kumimoji="0" lang="en-US" sz="1400" b="1"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peer</a:t>
            </a: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 192.168.100.1 </a:t>
            </a:r>
            <a:r>
              <a:rPr kumimoji="0" lang="en-US" sz="1400" b="1"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as-number</a:t>
            </a: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 100</a:t>
            </a:r>
          </a:p>
        </p:txBody>
      </p:sp>
      <p:sp>
        <p:nvSpPr>
          <p:cNvPr id="154" name="Text Box 19"/>
          <p:cNvSpPr txBox="1">
            <a:spLocks noChangeArrowheads="1"/>
          </p:cNvSpPr>
          <p:nvPr/>
        </p:nvSpPr>
        <p:spPr bwMode="auto">
          <a:xfrm>
            <a:off x="6315129" y="4616098"/>
            <a:ext cx="4996294" cy="1808453"/>
          </a:xfrm>
          <a:prstGeom prst="rect">
            <a:avLst/>
          </a:prstGeom>
          <a:solidFill>
            <a:sysClr val="window" lastClr="FFFFFF"/>
          </a:solidFill>
          <a:ln>
            <a:noFill/>
          </a:ln>
          <a:effectLs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When a PE and a CE use BGP to exchange customer routes, you do not need to manually </a:t>
            </a: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import </a:t>
            </a: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routes on the PE. In this example, after PE1 learns </a:t>
            </a: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 customer route </a:t>
            </a: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from CE3 using BGP, PE1 automatically converts </a:t>
            </a: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the route </a:t>
            </a: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to </a:t>
            </a: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 VPNv4 route </a:t>
            </a: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and advertises </a:t>
            </a: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the route </a:t>
            </a: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to PE2. After PE1 learns the route to site D from PE2 using BGP, PE1 automatically converts the route to an IPv4 route and advertises the IPv4 route to CE3.</a:t>
            </a:r>
          </a:p>
        </p:txBody>
      </p:sp>
      <p:sp>
        <p:nvSpPr>
          <p:cNvPr id="155" name="Text Box 19"/>
          <p:cNvSpPr txBox="1">
            <a:spLocks noChangeArrowheads="1"/>
          </p:cNvSpPr>
          <p:nvPr/>
        </p:nvSpPr>
        <p:spPr bwMode="auto">
          <a:xfrm>
            <a:off x="716686" y="2396850"/>
            <a:ext cx="1245389"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oAutofit/>
          </a:bodyPr>
          <a:lstStyle>
            <a:defPPr>
              <a:defRPr lang="en-US"/>
            </a:defPPr>
            <a:lvl1pPr algn="ctr" defTabSz="784225" eaLnBrk="0" fontAlgn="base" hangingPunct="0">
              <a:spcBef>
                <a:spcPct val="50000"/>
              </a:spcBef>
              <a:defRPr sz="1200" b="1">
                <a:latin typeface="FrutigerNext LT Regular" pitchFamily="34" charset="0"/>
                <a:ea typeface="华文细黑" panose="02010600040101010101" pitchFamily="2" charset="-122"/>
              </a:defRPr>
            </a:lvl1pPr>
            <a:lvl2pPr defTabSz="784225" fontAlgn="base">
              <a:defRPr>
                <a:latin typeface="Arial" panose="020B0604020202020204" pitchFamily="34" charset="0"/>
                <a:ea typeface="宋体" panose="02010600030101010101" pitchFamily="2" charset="-122"/>
              </a:defRPr>
            </a:lvl2pPr>
            <a:lvl3pPr defTabSz="784225" fontAlgn="base">
              <a:defRPr>
                <a:latin typeface="Arial" panose="020B0604020202020204" pitchFamily="34" charset="0"/>
                <a:ea typeface="宋体" panose="02010600030101010101" pitchFamily="2" charset="-122"/>
              </a:defRPr>
            </a:lvl3pPr>
            <a:lvl4pPr defTabSz="784225" fontAlgn="base">
              <a:defRPr>
                <a:latin typeface="Arial" panose="020B0604020202020204" pitchFamily="34" charset="0"/>
                <a:ea typeface="宋体" panose="02010600030101010101" pitchFamily="2" charset="-122"/>
              </a:defRPr>
            </a:lvl4pPr>
            <a:lvl5pPr defTabSz="784225" fontAlgn="base">
              <a:defRPr>
                <a:latin typeface="Arial" panose="020B0604020202020204" pitchFamily="34" charset="0"/>
                <a:ea typeface="宋体" panose="02010600030101010101" pitchFamily="2" charset="-122"/>
              </a:defRPr>
            </a:lvl5pPr>
            <a:lvl6pPr defTabSz="784225" fontAlgn="base">
              <a:spcBef>
                <a:spcPct val="0"/>
              </a:spcBef>
              <a:spcAft>
                <a:spcPct val="0"/>
              </a:spcAft>
              <a:defRPr>
                <a:latin typeface="Arial" panose="020B0604020202020204" pitchFamily="34" charset="0"/>
                <a:ea typeface="宋体" panose="02010600030101010101" pitchFamily="2" charset="-122"/>
              </a:defRPr>
            </a:lvl6pPr>
            <a:lvl7pPr defTabSz="784225" fontAlgn="base">
              <a:spcBef>
                <a:spcPct val="0"/>
              </a:spcBef>
              <a:spcAft>
                <a:spcPct val="0"/>
              </a:spcAft>
              <a:defRPr>
                <a:latin typeface="Arial" panose="020B0604020202020204" pitchFamily="34" charset="0"/>
                <a:ea typeface="宋体" panose="02010600030101010101" pitchFamily="2" charset="-122"/>
              </a:defRPr>
            </a:lvl7pPr>
            <a:lvl8pPr defTabSz="784225" fontAlgn="base">
              <a:spcBef>
                <a:spcPct val="0"/>
              </a:spcBef>
              <a:spcAft>
                <a:spcPct val="0"/>
              </a:spcAft>
              <a:defRPr>
                <a:latin typeface="Arial" panose="020B0604020202020204" pitchFamily="34" charset="0"/>
                <a:ea typeface="宋体" panose="02010600030101010101" pitchFamily="2" charset="-122"/>
              </a:defRPr>
            </a:lvl8pPr>
            <a:lvl9pPr defTabSz="784225" fontAlgn="base">
              <a:spcBef>
                <a:spcPct val="0"/>
              </a:spcBef>
              <a:spcAft>
                <a:spcPct val="0"/>
              </a:spcAft>
              <a:defRPr>
                <a:latin typeface="Arial" panose="020B0604020202020204" pitchFamily="34" charset="0"/>
                <a:ea typeface="宋体" panose="02010600030101010101" pitchFamily="2" charset="-122"/>
              </a:defRPr>
            </a:lvl9pPr>
          </a:lstStyle>
          <a:p>
            <a:pPr fontAlgn="ctr"/>
            <a:r>
              <a:rPr lang="en-US">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156" name="Oval 90"/>
          <p:cNvSpPr/>
          <p:nvPr/>
        </p:nvSpPr>
        <p:spPr>
          <a:xfrm>
            <a:off x="8591157" y="3051084"/>
            <a:ext cx="183784" cy="183600"/>
          </a:xfrm>
          <a:prstGeom prst="ellipse">
            <a:avLst/>
          </a:prstGeom>
          <a:solidFill>
            <a:srgbClr val="FFCC66"/>
          </a:solidFill>
          <a:ln w="19050" cap="flat" cmpd="sng" algn="ctr">
            <a:solidFill>
              <a:sysClr val="windowText" lastClr="000000"/>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a:cs typeface="+mn-cs"/>
              <a:sym typeface="Huawei Sans" panose="020C0503030203020204" pitchFamily="34" charset="0"/>
            </a:endParaRPr>
          </a:p>
        </p:txBody>
      </p:sp>
      <p:sp>
        <p:nvSpPr>
          <p:cNvPr id="157" name="Text Box 19"/>
          <p:cNvSpPr txBox="1">
            <a:spLocks noChangeArrowheads="1"/>
          </p:cNvSpPr>
          <p:nvPr/>
        </p:nvSpPr>
        <p:spPr bwMode="auto">
          <a:xfrm>
            <a:off x="8774941" y="2993288"/>
            <a:ext cx="2718466"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ctr" hangingPunct="1"/>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interface has been bound to the corresponding VRF.</a:t>
            </a:r>
          </a:p>
        </p:txBody>
      </p:sp>
      <p:sp>
        <p:nvSpPr>
          <p:cNvPr id="158" name="Oval 90"/>
          <p:cNvSpPr/>
          <p:nvPr/>
        </p:nvSpPr>
        <p:spPr>
          <a:xfrm>
            <a:off x="4140493" y="1673616"/>
            <a:ext cx="183784" cy="183600"/>
          </a:xfrm>
          <a:prstGeom prst="ellipse">
            <a:avLst/>
          </a:prstGeom>
          <a:solidFill>
            <a:srgbClr val="FFCC66"/>
          </a:solidFill>
          <a:ln w="19050" cap="flat" cmpd="sng" algn="ctr">
            <a:solidFill>
              <a:sysClr val="windowText" lastClr="000000"/>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prstClr val="white">
                  <a:lumMod val="50000"/>
                </a:prstClr>
              </a:solidFill>
              <a:effectLst/>
              <a:uLnTx/>
              <a:uFillTx/>
              <a:latin typeface="Huawei Sans" panose="020C0503030203020204" pitchFamily="34" charset="0"/>
              <a:ea typeface="方正兰亭黑简体"/>
              <a:cs typeface="+mn-cs"/>
              <a:sym typeface="Huawei Sans" panose="020C0503030203020204" pitchFamily="34" charset="0"/>
            </a:endParaRPr>
          </a:p>
        </p:txBody>
      </p:sp>
    </p:spTree>
    <p:extLst>
      <p:ext uri="{BB962C8B-B14F-4D97-AF65-F5344CB8AC3E}">
        <p14:creationId xmlns:p14="http://schemas.microsoft.com/office/powerpoint/2010/main" val="75357591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标题 25"/>
          <p:cNvSpPr>
            <a:spLocks noGrp="1"/>
          </p:cNvSpPr>
          <p:nvPr>
            <p:ph type="ctrTitle" sz="quarter"/>
          </p:nvPr>
        </p:nvSpPr>
        <p:spPr>
          <a:xfrm>
            <a:off x="925790" y="5203339"/>
            <a:ext cx="10717793" cy="831600"/>
          </a:xfrm>
        </p:spPr>
        <p:txBody>
          <a:bodyPr wrap="square">
            <a:noAutofit/>
          </a:bodyPr>
          <a:lstStyle/>
          <a:p>
            <a:r>
              <a:rPr lang="en-US" dirty="0">
                <a:latin typeface="Huawei Sans" panose="020C0503030203020204" pitchFamily="34" charset="0"/>
                <a:ea typeface="方正兰亭黑简体" panose="02000000000000000000" pitchFamily="2" charset="-122"/>
                <a:sym typeface="Huawei Sans" panose="020C0503030203020204" pitchFamily="34" charset="0"/>
              </a:rPr>
              <a:t>MPLS VPN Deployment and Application</a:t>
            </a:r>
          </a:p>
        </p:txBody>
      </p:sp>
    </p:spTree>
    <p:extLst>
      <p:ext uri="{BB962C8B-B14F-4D97-AF65-F5344CB8AC3E}">
        <p14:creationId xmlns:p14="http://schemas.microsoft.com/office/powerpoint/2010/main" val="281540764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文本占位符 2"/>
          <p:cNvSpPr txBox="1">
            <a:spLocks/>
          </p:cNvSpPr>
          <p:nvPr/>
        </p:nvSpPr>
        <p:spPr bwMode="auto">
          <a:xfrm>
            <a:off x="468317" y="1233489"/>
            <a:ext cx="11276183" cy="659718"/>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lgn="l" fontAlgn="ctr">
              <a:lnSpc>
                <a:spcPct val="100000"/>
              </a:lnSpc>
              <a:buFont typeface="Arial" panose="020B0604020202020204" pitchFamily="34" charset="0"/>
              <a:buNone/>
            </a:pPr>
            <a:r>
              <a:rPr lang="en-US" sz="1800" dirty="0" smtClean="0">
                <a:latin typeface="Huawei Sans" panose="020C0503030203020204" pitchFamily="34" charset="0"/>
                <a:ea typeface="方正兰亭黑简体" panose="02000000000000000000" pitchFamily="2" charset="-122"/>
                <a:sym typeface="Huawei Sans" panose="020C0503030203020204" pitchFamily="34" charset="0"/>
              </a:rPr>
              <a:t>In an MPLS VPN scenario, if EBGP runs between a PE and a CE to exchange routing information, the AS numbers of the two sites may be the same.</a:t>
            </a:r>
            <a:endParaRPr lang="en-US" sz="18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7" name="Group 104"/>
          <p:cNvGrpSpPr/>
          <p:nvPr/>
        </p:nvGrpSpPr>
        <p:grpSpPr>
          <a:xfrm rot="16200000">
            <a:off x="2310750" y="2085968"/>
            <a:ext cx="259305" cy="764187"/>
            <a:chOff x="3134093" y="3084639"/>
            <a:chExt cx="611430" cy="432284"/>
          </a:xfrm>
        </p:grpSpPr>
        <p:cxnSp>
          <p:nvCxnSpPr>
            <p:cNvPr id="88" name="直接连接符 53"/>
            <p:cNvCxnSpPr/>
            <p:nvPr/>
          </p:nvCxnSpPr>
          <p:spPr>
            <a:xfrm>
              <a:off x="3134093" y="3084639"/>
              <a:ext cx="611430" cy="0"/>
            </a:xfrm>
            <a:prstGeom prst="line">
              <a:avLst/>
            </a:prstGeom>
            <a:noFill/>
            <a:ln w="28575" cap="flat" cmpd="sng" algn="ctr">
              <a:solidFill>
                <a:sysClr val="windowText" lastClr="000000"/>
              </a:solidFill>
              <a:prstDash val="solid"/>
              <a:miter lim="800000"/>
              <a:headEnd type="none" w="med" len="med"/>
              <a:tailEnd type="none" w="med" len="med"/>
            </a:ln>
            <a:effectLst/>
          </p:spPr>
        </p:cxnSp>
        <p:cxnSp>
          <p:nvCxnSpPr>
            <p:cNvPr id="89" name="直接连接符 53"/>
            <p:cNvCxnSpPr/>
            <p:nvPr/>
          </p:nvCxnSpPr>
          <p:spPr>
            <a:xfrm>
              <a:off x="3439808" y="3084639"/>
              <a:ext cx="0" cy="432284"/>
            </a:xfrm>
            <a:prstGeom prst="line">
              <a:avLst/>
            </a:prstGeom>
            <a:noFill/>
            <a:ln w="28575" cap="flat" cmpd="sng" algn="ctr">
              <a:solidFill>
                <a:sysClr val="windowText" lastClr="000000"/>
              </a:solidFill>
              <a:prstDash val="solid"/>
              <a:miter lim="800000"/>
              <a:headEnd type="none" w="med" len="med"/>
              <a:tailEnd type="none" w="med" len="med"/>
            </a:ln>
            <a:effectLst/>
          </p:spPr>
        </p:cxnSp>
      </p:grpSp>
      <p:sp>
        <p:nvSpPr>
          <p:cNvPr id="90" name="圆角矩形 5"/>
          <p:cNvSpPr/>
          <p:nvPr/>
        </p:nvSpPr>
        <p:spPr>
          <a:xfrm>
            <a:off x="1579697" y="1947588"/>
            <a:ext cx="1537177" cy="1137716"/>
          </a:xfrm>
          <a:prstGeom prst="roundRect">
            <a:avLst>
              <a:gd name="adj" fmla="val 1265"/>
            </a:avLst>
          </a:prstGeom>
          <a:solidFill>
            <a:srgbClr val="F3FBFE">
              <a:lumMod val="90000"/>
            </a:srgbClr>
          </a:solidFill>
          <a:ln w="28575" cap="flat" cmpd="sng" algn="ctr">
            <a:solidFill>
              <a:srgbClr val="BAE6F6"/>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92" name="Text Box 19"/>
          <p:cNvSpPr txBox="1">
            <a:spLocks noChangeArrowheads="1"/>
          </p:cNvSpPr>
          <p:nvPr/>
        </p:nvSpPr>
        <p:spPr bwMode="auto">
          <a:xfrm>
            <a:off x="2267211" y="2578886"/>
            <a:ext cx="50206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93" name="Text Box 19"/>
          <p:cNvSpPr txBox="1">
            <a:spLocks noChangeArrowheads="1"/>
          </p:cNvSpPr>
          <p:nvPr/>
        </p:nvSpPr>
        <p:spPr bwMode="auto">
          <a:xfrm>
            <a:off x="1570818" y="1918668"/>
            <a:ext cx="644728"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Site 1</a:t>
            </a:r>
          </a:p>
        </p:txBody>
      </p:sp>
      <p:sp>
        <p:nvSpPr>
          <p:cNvPr id="94" name="Text Box 19"/>
          <p:cNvSpPr txBox="1">
            <a:spLocks noChangeArrowheads="1"/>
          </p:cNvSpPr>
          <p:nvPr/>
        </p:nvSpPr>
        <p:spPr bwMode="auto">
          <a:xfrm>
            <a:off x="1570366" y="2617617"/>
            <a:ext cx="705845" cy="503590"/>
          </a:xfrm>
          <a:prstGeom prst="rect">
            <a:avLst/>
          </a:prstGeom>
          <a:solidFill>
            <a:sysClr val="window" lastClr="FFFFFF"/>
          </a:solidFill>
          <a:ln>
            <a:noFill/>
          </a:ln>
          <a:effectLst/>
          <a:extLst/>
        </p:spPr>
        <p:txBody>
          <a:bodyPr wrap="square" lIns="36000" tIns="36000" rIns="36000" bIns="3600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EC7061"/>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AS 65001</a:t>
            </a:r>
          </a:p>
        </p:txBody>
      </p:sp>
      <p:grpSp>
        <p:nvGrpSpPr>
          <p:cNvPr id="95" name="Group 104"/>
          <p:cNvGrpSpPr/>
          <p:nvPr/>
        </p:nvGrpSpPr>
        <p:grpSpPr>
          <a:xfrm rot="5400000" flipH="1">
            <a:off x="9394417" y="2085968"/>
            <a:ext cx="259305" cy="764187"/>
            <a:chOff x="3134093" y="3084639"/>
            <a:chExt cx="611430" cy="432284"/>
          </a:xfrm>
        </p:grpSpPr>
        <p:cxnSp>
          <p:nvCxnSpPr>
            <p:cNvPr id="96" name="直接连接符 53"/>
            <p:cNvCxnSpPr/>
            <p:nvPr/>
          </p:nvCxnSpPr>
          <p:spPr>
            <a:xfrm>
              <a:off x="3134093" y="3084639"/>
              <a:ext cx="611430" cy="0"/>
            </a:xfrm>
            <a:prstGeom prst="line">
              <a:avLst/>
            </a:prstGeom>
            <a:noFill/>
            <a:ln w="28575" cap="flat" cmpd="sng" algn="ctr">
              <a:solidFill>
                <a:sysClr val="windowText" lastClr="000000"/>
              </a:solidFill>
              <a:prstDash val="solid"/>
              <a:miter lim="800000"/>
              <a:headEnd type="none" w="med" len="med"/>
              <a:tailEnd type="none" w="med" len="med"/>
            </a:ln>
            <a:effectLst/>
          </p:spPr>
        </p:cxnSp>
        <p:cxnSp>
          <p:nvCxnSpPr>
            <p:cNvPr id="97" name="直接连接符 53"/>
            <p:cNvCxnSpPr/>
            <p:nvPr/>
          </p:nvCxnSpPr>
          <p:spPr>
            <a:xfrm>
              <a:off x="3439808" y="3084639"/>
              <a:ext cx="0" cy="432284"/>
            </a:xfrm>
            <a:prstGeom prst="line">
              <a:avLst/>
            </a:prstGeom>
            <a:noFill/>
            <a:ln w="28575" cap="flat" cmpd="sng" algn="ctr">
              <a:solidFill>
                <a:sysClr val="windowText" lastClr="000000"/>
              </a:solidFill>
              <a:prstDash val="solid"/>
              <a:miter lim="800000"/>
              <a:headEnd type="none" w="med" len="med"/>
              <a:tailEnd type="none" w="med" len="med"/>
            </a:ln>
            <a:effectLst/>
          </p:spPr>
        </p:cxnSp>
      </p:grpSp>
      <p:sp>
        <p:nvSpPr>
          <p:cNvPr id="98" name="圆角矩形 5"/>
          <p:cNvSpPr/>
          <p:nvPr/>
        </p:nvSpPr>
        <p:spPr>
          <a:xfrm flipH="1">
            <a:off x="8847598" y="1947588"/>
            <a:ext cx="1537177" cy="1137716"/>
          </a:xfrm>
          <a:prstGeom prst="roundRect">
            <a:avLst>
              <a:gd name="adj" fmla="val 1265"/>
            </a:avLst>
          </a:prstGeom>
          <a:solidFill>
            <a:srgbClr val="F3FBFE">
              <a:lumMod val="90000"/>
            </a:srgbClr>
          </a:solidFill>
          <a:ln w="28575" cap="flat" cmpd="sng" algn="ctr">
            <a:solidFill>
              <a:srgbClr val="BAE6F6"/>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99" name="Text Box 19"/>
          <p:cNvSpPr txBox="1">
            <a:spLocks noChangeArrowheads="1"/>
          </p:cNvSpPr>
          <p:nvPr/>
        </p:nvSpPr>
        <p:spPr bwMode="auto">
          <a:xfrm flipH="1">
            <a:off x="9195198" y="2578886"/>
            <a:ext cx="50206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109" name="Text Box 19"/>
          <p:cNvSpPr txBox="1">
            <a:spLocks noChangeArrowheads="1"/>
          </p:cNvSpPr>
          <p:nvPr/>
        </p:nvSpPr>
        <p:spPr bwMode="auto">
          <a:xfrm flipH="1">
            <a:off x="9769861" y="1918667"/>
            <a:ext cx="644728"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Site 2</a:t>
            </a:r>
          </a:p>
        </p:txBody>
      </p:sp>
      <p:sp>
        <p:nvSpPr>
          <p:cNvPr id="110" name="Text Box 19"/>
          <p:cNvSpPr txBox="1">
            <a:spLocks noChangeArrowheads="1"/>
          </p:cNvSpPr>
          <p:nvPr/>
        </p:nvSpPr>
        <p:spPr bwMode="auto">
          <a:xfrm flipH="1">
            <a:off x="9697592" y="2609205"/>
            <a:ext cx="705845" cy="503590"/>
          </a:xfrm>
          <a:prstGeom prst="rect">
            <a:avLst/>
          </a:prstGeom>
          <a:solidFill>
            <a:sysClr val="window" lastClr="FFFFFF"/>
          </a:solidFill>
          <a:ln>
            <a:noFill/>
          </a:ln>
          <a:effectLst/>
          <a:extLst/>
        </p:spPr>
        <p:txBody>
          <a:bodyPr wrap="square" lIns="36000" tIns="36000" rIns="36000" bIns="3600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EC7061"/>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AS</a:t>
            </a:r>
          </a:p>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EC7061"/>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65001</a:t>
            </a:r>
          </a:p>
        </p:txBody>
      </p:sp>
      <p:sp>
        <p:nvSpPr>
          <p:cNvPr id="111" name="圆角矩形 4"/>
          <p:cNvSpPr/>
          <p:nvPr/>
        </p:nvSpPr>
        <p:spPr>
          <a:xfrm>
            <a:off x="3703693" y="1953990"/>
            <a:ext cx="4557086" cy="1137716"/>
          </a:xfrm>
          <a:prstGeom prst="roundRect">
            <a:avLst>
              <a:gd name="adj" fmla="val 1265"/>
            </a:avLst>
          </a:prstGeom>
          <a:solidFill>
            <a:srgbClr val="F3FBFE"/>
          </a:solidFill>
          <a:ln w="28575"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smtClean="0">
              <a:ln>
                <a:noFill/>
              </a:ln>
              <a:solidFill>
                <a:srgbClr val="1D1D1A"/>
              </a:solidFill>
              <a:effectLst/>
              <a:uLnTx/>
              <a:uFillTx/>
              <a:latin typeface="Huawei Sans" panose="020C0503030203020204" pitchFamily="34" charset="0"/>
              <a:sym typeface="Huawei Sans" panose="020C0503030203020204" pitchFamily="34" charset="0"/>
            </a:endParaRPr>
          </a:p>
        </p:txBody>
      </p:sp>
      <p:sp>
        <p:nvSpPr>
          <p:cNvPr id="112" name="Text Box 19"/>
          <p:cNvSpPr txBox="1">
            <a:spLocks noChangeArrowheads="1"/>
          </p:cNvSpPr>
          <p:nvPr/>
        </p:nvSpPr>
        <p:spPr bwMode="auto">
          <a:xfrm>
            <a:off x="4005374" y="2578886"/>
            <a:ext cx="49725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PE1</a:t>
            </a:r>
          </a:p>
        </p:txBody>
      </p:sp>
      <p:sp>
        <p:nvSpPr>
          <p:cNvPr id="113" name="Text Box 19"/>
          <p:cNvSpPr txBox="1">
            <a:spLocks noChangeArrowheads="1"/>
          </p:cNvSpPr>
          <p:nvPr/>
        </p:nvSpPr>
        <p:spPr bwMode="auto">
          <a:xfrm>
            <a:off x="5833538" y="2578886"/>
            <a:ext cx="292067"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114" name="Text Box 19"/>
          <p:cNvSpPr txBox="1">
            <a:spLocks noChangeArrowheads="1"/>
          </p:cNvSpPr>
          <p:nvPr/>
        </p:nvSpPr>
        <p:spPr bwMode="auto">
          <a:xfrm>
            <a:off x="7445140" y="2578886"/>
            <a:ext cx="49725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PE2</a:t>
            </a:r>
          </a:p>
        </p:txBody>
      </p:sp>
      <p:sp>
        <p:nvSpPr>
          <p:cNvPr id="115" name="矩形 114"/>
          <p:cNvSpPr/>
          <p:nvPr/>
        </p:nvSpPr>
        <p:spPr>
          <a:xfrm>
            <a:off x="1074057" y="3225352"/>
            <a:ext cx="9784920" cy="1892826"/>
          </a:xfrm>
          <a:prstGeom prst="rect">
            <a:avLst/>
          </a:prstGeom>
        </p:spPr>
        <p:txBody>
          <a:bodyPr wrap="square">
            <a:noAutofit/>
          </a:bodyPr>
          <a:lstStyle/>
          <a:p>
            <a:pPr marL="285750" marR="0" lvl="0" indent="-285750" defTabSz="914400" eaLnBrk="1" fontAlgn="ctr" latinLnBrk="0" hangingPunct="1">
              <a:spcBef>
                <a:spcPts val="0"/>
              </a:spcBef>
              <a:spcAft>
                <a:spcPts val="0"/>
              </a:spcAft>
              <a:buClrTx/>
              <a:buSzTx/>
              <a:buFont typeface="Arial" panose="020B0604020202020204" pitchFamily="34" charset="0"/>
              <a:buChar char="•"/>
              <a:tabLst/>
              <a:defRPr/>
            </a:pPr>
            <a:r>
              <a:rPr kumimoji="0" lang="en-US" sz="16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If CE1 sends a VPN route to PE1 through EBGP and PE2 forwards the route to CE2, CE2 will discard the route due to repetitive AS numbers. As a result, site 1 and site 2 that belong to the same VPN cannot communicate with each other.</a:t>
            </a:r>
          </a:p>
          <a:p>
            <a:pPr marL="285750" marR="0" lvl="0" indent="-285750" defTabSz="914400" eaLnBrk="1" fontAlgn="ctr" latinLnBrk="0" hangingPunct="1">
              <a:spcBef>
                <a:spcPts val="0"/>
              </a:spcBef>
              <a:spcAft>
                <a:spcPts val="0"/>
              </a:spcAft>
              <a:buClrTx/>
              <a:buSzTx/>
              <a:buFont typeface="Arial" panose="020B0604020202020204" pitchFamily="34" charset="0"/>
              <a:buChar char="•"/>
              <a:tabLst/>
              <a:defRPr/>
            </a:pPr>
            <a:r>
              <a:rPr kumimoji="0" lang="en-US" sz="16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You can run the </a:t>
            </a:r>
            <a:r>
              <a:rPr kumimoji="0" lang="en-US" sz="1600" b="1"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peer substitute-as</a:t>
            </a:r>
            <a:r>
              <a:rPr kumimoji="0" lang="en-US" sz="16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 command on each PE to enable the AS number replacement function. That is, the PE replaces the AS number of the VPN site where the CE resides in the received private network route with the local AS number. The peer CE then does not discard the route </a:t>
            </a:r>
            <a:r>
              <a:rPr lang="en-US" sz="1600" kern="0" dirty="0" smtClean="0">
                <a:solidFill>
                  <a:prstClr val="black"/>
                </a:solidFill>
                <a:latin typeface="Huawei Sans" panose="020C0503030203020204" pitchFamily="34" charset="0"/>
                <a:sym typeface="Huawei Sans" panose="020C0503030203020204" pitchFamily="34" charset="0"/>
              </a:rPr>
              <a:t>with </a:t>
            </a:r>
            <a:r>
              <a:rPr kumimoji="0" lang="en-US" sz="16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the repetitive AS number.</a:t>
            </a:r>
          </a:p>
          <a:p>
            <a:pPr marL="0" marR="0" lvl="0" indent="0" defTabSz="914400" eaLnBrk="1" fontAlgn="ctr" latinLnBrk="0" hangingPunct="1">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116" name="文本框 115"/>
          <p:cNvSpPr txBox="1"/>
          <p:nvPr/>
        </p:nvSpPr>
        <p:spPr>
          <a:xfrm>
            <a:off x="8184776" y="2115220"/>
            <a:ext cx="747320" cy="369332"/>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EBGP</a:t>
            </a:r>
          </a:p>
        </p:txBody>
      </p:sp>
      <p:sp>
        <p:nvSpPr>
          <p:cNvPr id="117" name="文本框 116"/>
          <p:cNvSpPr txBox="1"/>
          <p:nvPr/>
        </p:nvSpPr>
        <p:spPr>
          <a:xfrm>
            <a:off x="3008531" y="2115220"/>
            <a:ext cx="747320" cy="369332"/>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EBGP</a:t>
            </a:r>
          </a:p>
        </p:txBody>
      </p:sp>
      <p:cxnSp>
        <p:nvCxnSpPr>
          <p:cNvPr id="118" name="直接连接符 53"/>
          <p:cNvCxnSpPr/>
          <p:nvPr/>
        </p:nvCxnSpPr>
        <p:spPr>
          <a:xfrm>
            <a:off x="2607906" y="2425431"/>
            <a:ext cx="6833884" cy="0"/>
          </a:xfrm>
          <a:prstGeom prst="line">
            <a:avLst/>
          </a:prstGeom>
          <a:noFill/>
          <a:ln w="12700" cap="flat" cmpd="sng" algn="ctr">
            <a:solidFill>
              <a:sysClr val="windowText" lastClr="000000"/>
            </a:solidFill>
            <a:prstDash val="solid"/>
            <a:miter lim="800000"/>
            <a:headEnd type="none" w="med" len="med"/>
            <a:tailEnd type="none" w="med" len="med"/>
          </a:ln>
          <a:effectLst/>
        </p:spPr>
      </p:cxnSp>
      <p:pic>
        <p:nvPicPr>
          <p:cNvPr id="119" name="图片 11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248242" y="2187100"/>
            <a:ext cx="540000" cy="442800"/>
          </a:xfrm>
          <a:prstGeom prst="rect">
            <a:avLst/>
          </a:prstGeom>
        </p:spPr>
      </p:pic>
      <p:pic>
        <p:nvPicPr>
          <p:cNvPr id="120" name="图片 11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176229" y="2187100"/>
            <a:ext cx="540000" cy="442800"/>
          </a:xfrm>
          <a:prstGeom prst="rect">
            <a:avLst/>
          </a:prstGeom>
        </p:spPr>
      </p:pic>
      <p:pic>
        <p:nvPicPr>
          <p:cNvPr id="121" name="图片 12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984000" y="2187100"/>
            <a:ext cx="540000" cy="442800"/>
          </a:xfrm>
          <a:prstGeom prst="rect">
            <a:avLst/>
          </a:prstGeom>
        </p:spPr>
      </p:pic>
      <p:pic>
        <p:nvPicPr>
          <p:cNvPr id="122" name="图片 12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709571" y="2187100"/>
            <a:ext cx="540000" cy="442800"/>
          </a:xfrm>
          <a:prstGeom prst="rect">
            <a:avLst/>
          </a:prstGeom>
        </p:spPr>
      </p:pic>
      <p:pic>
        <p:nvPicPr>
          <p:cNvPr id="123" name="图片 12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423766" y="2187100"/>
            <a:ext cx="540000" cy="442800"/>
          </a:xfrm>
          <a:prstGeom prst="rect">
            <a:avLst/>
          </a:prstGeom>
        </p:spPr>
      </p:pic>
      <p:sp>
        <p:nvSpPr>
          <p:cNvPr id="124" name="Rectangle 102"/>
          <p:cNvSpPr/>
          <p:nvPr/>
        </p:nvSpPr>
        <p:spPr>
          <a:xfrm>
            <a:off x="1477405" y="5222345"/>
            <a:ext cx="4293122" cy="938719"/>
          </a:xfrm>
          <a:prstGeom prst="rect">
            <a:avLst/>
          </a:prstGeom>
          <a:solidFill>
            <a:srgbClr val="F3FBFE"/>
          </a:solidFill>
          <a:ln>
            <a:solidFill>
              <a:srgbClr val="99DFF9"/>
            </a:solidFill>
          </a:ln>
        </p:spPr>
        <p:txBody>
          <a:bodyPr wrap="square">
            <a:noAutofit/>
          </a:bodyPr>
          <a:lstStyle/>
          <a:p>
            <a:pPr marL="0" marR="0" lvl="0" indent="0" defTabSz="914400" eaLnBrk="1" fontAlgn="ctr" latinLnBrk="0" hangingPunct="1">
              <a:lnSpc>
                <a:spcPts val="22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[PE1] </a:t>
            </a:r>
            <a:r>
              <a:rPr kumimoji="0" lang="en-US" sz="1400" b="1" i="0" u="none" strike="noStrike" kern="0" cap="none" spc="0" normalizeH="0" baseline="0" noProof="0" dirty="0" err="1" smtClean="0">
                <a:ln>
                  <a:noFill/>
                </a:ln>
                <a:solidFill>
                  <a:prstClr val="black"/>
                </a:solidFill>
                <a:effectLst/>
                <a:uLnTx/>
                <a:uFillTx/>
                <a:latin typeface="Huawei Sans" panose="020C0503030203020204" pitchFamily="34" charset="0"/>
                <a:sym typeface="Huawei Sans" panose="020C0503030203020204" pitchFamily="34" charset="0"/>
              </a:rPr>
              <a:t>bgp</a:t>
            </a: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 123</a:t>
            </a:r>
          </a:p>
          <a:p>
            <a:pPr marL="0" marR="0" lvl="0" indent="0" defTabSz="914400" eaLnBrk="1" fontAlgn="ctr" latinLnBrk="0" hangingPunct="1">
              <a:lnSpc>
                <a:spcPts val="22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[PE1-bgp] ipv4-family </a:t>
            </a:r>
            <a:r>
              <a:rPr kumimoji="0" lang="en-US" sz="1400" b="0" i="0" u="none" strike="noStrike" kern="0" cap="none" spc="0" normalizeH="0" baseline="0" noProof="0" dirty="0" err="1" smtClean="0">
                <a:ln>
                  <a:noFill/>
                </a:ln>
                <a:solidFill>
                  <a:prstClr val="black"/>
                </a:solidFill>
                <a:effectLst/>
                <a:uLnTx/>
                <a:uFillTx/>
                <a:latin typeface="Huawei Sans" panose="020C0503030203020204" pitchFamily="34" charset="0"/>
                <a:sym typeface="Huawei Sans" panose="020C0503030203020204" pitchFamily="34" charset="0"/>
              </a:rPr>
              <a:t>vpn</a:t>
            </a: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-instance vpn1</a:t>
            </a:r>
          </a:p>
          <a:p>
            <a:pPr marL="0" marR="0" lvl="0" indent="0" defTabSz="914400" eaLnBrk="1" fontAlgn="ctr" latinLnBrk="0" hangingPunct="1">
              <a:lnSpc>
                <a:spcPts val="22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[PE1-bgp-vpn1] </a:t>
            </a:r>
            <a:r>
              <a:rPr kumimoji="0" lang="en-US" sz="1400" b="1"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peer</a:t>
            </a: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 192.168.100.1 </a:t>
            </a:r>
            <a:r>
              <a:rPr kumimoji="0" lang="en-US" sz="1400" b="1"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substitute-as</a:t>
            </a:r>
          </a:p>
        </p:txBody>
      </p:sp>
      <p:sp>
        <p:nvSpPr>
          <p:cNvPr id="126" name="Text Box 19"/>
          <p:cNvSpPr txBox="1">
            <a:spLocks noChangeArrowheads="1"/>
          </p:cNvSpPr>
          <p:nvPr/>
        </p:nvSpPr>
        <p:spPr bwMode="auto">
          <a:xfrm>
            <a:off x="2804212" y="2416952"/>
            <a:ext cx="1203856" cy="461665"/>
          </a:xfrm>
          <a:prstGeom prst="rect">
            <a:avLst/>
          </a:prstGeom>
          <a:noFill/>
          <a:ln>
            <a:noFill/>
          </a:ln>
          <a:effectLst/>
          <a:extLst/>
        </p:spPr>
        <p:txBody>
          <a:bodyPr wrap="square" lIns="0" rIns="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GE0/0/0</a:t>
            </a:r>
          </a:p>
          <a:p>
            <a:pP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192.168.100.1/24</a:t>
            </a:r>
          </a:p>
        </p:txBody>
      </p:sp>
      <p:sp>
        <p:nvSpPr>
          <p:cNvPr id="127" name="文本框 126"/>
          <p:cNvSpPr txBox="1"/>
          <p:nvPr/>
        </p:nvSpPr>
        <p:spPr>
          <a:xfrm>
            <a:off x="5622202" y="2796037"/>
            <a:ext cx="720069" cy="288147"/>
          </a:xfrm>
          <a:prstGeom prst="rect">
            <a:avLst/>
          </a:prstGeom>
          <a:solidFill>
            <a:sysClr val="window" lastClr="FFFFFF"/>
          </a:solidFill>
          <a:ln>
            <a:noFill/>
          </a:ln>
          <a:effectLst/>
        </p:spPr>
        <p:txBody>
          <a:bodyPr wrap="square" lIns="36000" tIns="36000" rIns="36000" bIns="36000">
            <a:noAutofit/>
          </a:bodyPr>
          <a:lstStyle>
            <a:defPPr>
              <a:defRPr lang="en-US"/>
            </a:defPPr>
            <a:lvl1pPr algn="ctr">
              <a:defRPr sz="1400" b="1">
                <a:solidFill>
                  <a:srgbClr val="EC7061"/>
                </a:solidFill>
                <a:latin typeface="Huawei Sans" panose="020C0503030203020204" pitchFamily="34" charset="0"/>
                <a:ea typeface="方正兰亭黑简体" panose="02000000000000000000" pitchFamily="2" charset="-122"/>
              </a:defRPr>
            </a:lvl1pPr>
            <a:lvl2pPr marL="742950" indent="-285750" eaLnBrk="0" hangingPunct="0">
              <a:defRPr>
                <a:latin typeface="Arial" charset="0"/>
                <a:ea typeface="宋体" pitchFamily="2" charset="-122"/>
              </a:defRPr>
            </a:lvl2pPr>
            <a:lvl3pPr marL="1143000" indent="-228600" eaLnBrk="0" hangingPunct="0">
              <a:defRPr>
                <a:latin typeface="Arial" charset="0"/>
                <a:ea typeface="宋体" pitchFamily="2" charset="-122"/>
              </a:defRPr>
            </a:lvl3pPr>
            <a:lvl4pPr marL="1600200" indent="-228600" eaLnBrk="0" hangingPunct="0">
              <a:defRPr>
                <a:latin typeface="Arial" charset="0"/>
                <a:ea typeface="宋体" pitchFamily="2" charset="-122"/>
              </a:defRPr>
            </a:lvl4pPr>
            <a:lvl5pPr marL="2057400" indent="-228600" eaLnBrk="0" hangingPunct="0">
              <a:defRPr>
                <a:latin typeface="Arial" charset="0"/>
                <a:ea typeface="宋体" pitchFamily="2" charset="-122"/>
              </a:defRPr>
            </a:lvl5pPr>
            <a:lvl6pPr marL="2514600" indent="-228600" eaLnBrk="0" fontAlgn="base" hangingPunct="0">
              <a:spcBef>
                <a:spcPct val="0"/>
              </a:spcBef>
              <a:spcAft>
                <a:spcPct val="0"/>
              </a:spcAft>
              <a:defRPr>
                <a:latin typeface="Arial" charset="0"/>
                <a:ea typeface="宋体" pitchFamily="2" charset="-122"/>
              </a:defRPr>
            </a:lvl6pPr>
            <a:lvl7pPr marL="2971800" indent="-228600" eaLnBrk="0" fontAlgn="base" hangingPunct="0">
              <a:spcBef>
                <a:spcPct val="0"/>
              </a:spcBef>
              <a:spcAft>
                <a:spcPct val="0"/>
              </a:spcAft>
              <a:defRPr>
                <a:latin typeface="Arial" charset="0"/>
                <a:ea typeface="宋体" pitchFamily="2" charset="-122"/>
              </a:defRPr>
            </a:lvl7pPr>
            <a:lvl8pPr marL="3429000" indent="-228600" eaLnBrk="0" fontAlgn="base" hangingPunct="0">
              <a:spcBef>
                <a:spcPct val="0"/>
              </a:spcBef>
              <a:spcAft>
                <a:spcPct val="0"/>
              </a:spcAft>
              <a:defRPr>
                <a:latin typeface="Arial" charset="0"/>
                <a:ea typeface="宋体" pitchFamily="2" charset="-122"/>
              </a:defRPr>
            </a:lvl8pPr>
            <a:lvl9pPr marL="3886200" indent="-228600" eaLnBrk="0" fontAlgn="base" hangingPunct="0">
              <a:spcBef>
                <a:spcPct val="0"/>
              </a:spcBef>
              <a:spcAft>
                <a:spcPct val="0"/>
              </a:spcAft>
              <a:defRPr>
                <a:latin typeface="Arial" charset="0"/>
                <a:ea typeface="宋体" pitchFamily="2" charset="-122"/>
              </a:defRPr>
            </a:lvl9p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solidFill>
                  <a:prstClr val="white">
                    <a:lumMod val="50000"/>
                  </a:prst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AS123</a:t>
            </a:r>
            <a:endParaRPr kumimoji="0" lang="en-US" sz="1400" b="1" i="0" u="none" strike="noStrike" kern="0" cap="none" spc="0" normalizeH="0" baseline="0" noProof="0" dirty="0">
              <a:ln>
                <a:noFill/>
              </a:ln>
              <a:solidFill>
                <a:prstClr val="white">
                  <a:lumMod val="50000"/>
                </a:prst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9" name="Text Box 19"/>
          <p:cNvSpPr txBox="1">
            <a:spLocks noChangeArrowheads="1"/>
          </p:cNvSpPr>
          <p:nvPr/>
        </p:nvSpPr>
        <p:spPr bwMode="auto">
          <a:xfrm>
            <a:off x="6051963" y="5114130"/>
            <a:ext cx="5082762" cy="1215417"/>
          </a:xfrm>
          <a:prstGeom prst="rect">
            <a:avLst/>
          </a:prstGeom>
          <a:solidFill>
            <a:sysClr val="window" lastClr="FFFFFF"/>
          </a:solidFill>
          <a:ln>
            <a:noFill/>
          </a:ln>
          <a:effectLs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When sending a BGP route to CE1, PE1 replaces 65001 with the local AS number 123 if the </a:t>
            </a:r>
            <a:r>
              <a:rPr kumimoji="0" lang="en-US" sz="1400" b="0" i="0" u="none" strike="noStrike" kern="0" cap="none" spc="0" normalizeH="0" baseline="0" noProof="0" dirty="0" err="1">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AS_Path</a:t>
            </a: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 attribute contains 65001. Therefore, if a route is transmitted from CE2 to PE2 and then from PE2 to PE1, the </a:t>
            </a:r>
            <a:r>
              <a:rPr kumimoji="0" lang="en-US" sz="1400" b="0" i="0" u="none" strike="noStrike" kern="0" cap="none" spc="0" normalizeH="0" baseline="0" noProof="0" dirty="0" err="1">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AS_Path</a:t>
            </a: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 attribute of the BGP route is {123,123} when PE1 transmits the route to CE1.</a:t>
            </a:r>
          </a:p>
        </p:txBody>
      </p:sp>
      <p:sp>
        <p:nvSpPr>
          <p:cNvPr id="2" name="标题 1"/>
          <p:cNvSpPr>
            <a:spLocks noGrp="1"/>
          </p:cNvSpPr>
          <p:nvPr>
            <p:ph type="title"/>
          </p:nvPr>
        </p:nvSpPr>
        <p:spPr/>
        <p:txBody>
          <a:bodyPr/>
          <a:lstStyle/>
          <a:p>
            <a:r>
              <a:rPr lang="en-US" altLang="zh-CN" sz="3000" dirty="0"/>
              <a:t>BGP Configuration in Special Scenarios — AS Number </a:t>
            </a:r>
            <a:r>
              <a:rPr lang="en-US" altLang="zh-CN" sz="3000" dirty="0" smtClean="0"/>
              <a:t>Replacement</a:t>
            </a:r>
            <a:endParaRPr lang="zh-CN" altLang="en-US" sz="3000" dirty="0"/>
          </a:p>
        </p:txBody>
      </p:sp>
    </p:spTree>
    <p:extLst>
      <p:ext uri="{BB962C8B-B14F-4D97-AF65-F5344CB8AC3E}">
        <p14:creationId xmlns:p14="http://schemas.microsoft.com/office/powerpoint/2010/main" val="333066933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圆角矩形 5"/>
          <p:cNvSpPr/>
          <p:nvPr/>
        </p:nvSpPr>
        <p:spPr>
          <a:xfrm>
            <a:off x="1723066" y="4361132"/>
            <a:ext cx="1537177" cy="1818479"/>
          </a:xfrm>
          <a:prstGeom prst="roundRect">
            <a:avLst>
              <a:gd name="adj" fmla="val 1265"/>
            </a:avLst>
          </a:prstGeom>
          <a:solidFill>
            <a:srgbClr val="F3FBFE">
              <a:lumMod val="90000"/>
            </a:srgbClr>
          </a:solidFill>
          <a:ln w="28575" cap="flat" cmpd="sng" algn="ctr">
            <a:solidFill>
              <a:srgbClr val="BAE6F6"/>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72" name="文本占位符 2"/>
          <p:cNvSpPr txBox="1">
            <a:spLocks/>
          </p:cNvSpPr>
          <p:nvPr/>
        </p:nvSpPr>
        <p:spPr bwMode="auto">
          <a:xfrm>
            <a:off x="468317" y="1233488"/>
            <a:ext cx="11276183" cy="2277191"/>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lgn="l" fontAlgn="ctr">
              <a:lnSpc>
                <a:spcPct val="100000"/>
              </a:lnSpc>
              <a:buNone/>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In a CE multi-homing scenario, if BGP AS number replacement is enabled, routing loops may occur. Therefore, the site of origin (</a:t>
            </a:r>
            <a:r>
              <a:rPr lang="en-US" sz="1600" dirty="0" err="1" smtClean="0">
                <a:latin typeface="Huawei Sans" panose="020C0503030203020204" pitchFamily="34" charset="0"/>
                <a:ea typeface="方正兰亭黑简体" panose="02000000000000000000" pitchFamily="2" charset="-122"/>
                <a:sym typeface="Huawei Sans" panose="020C0503030203020204" pitchFamily="34" charset="0"/>
              </a:rPr>
              <a:t>SoO</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 feature is required to prevent the routing loops.</a:t>
            </a:r>
          </a:p>
          <a:p>
            <a:pPr lvl="1" fontAlgn="ctr">
              <a:lnSpc>
                <a:spcPct val="100000"/>
              </a:lnSpc>
            </a:pP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Both </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CE1 and CE3 belong to site 1. CE2 belongs to site 2. The AS numbers of site</a:t>
            </a:r>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s</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1 and 2 are both 65001. EBGP runs between PEs and CEs. To ensure that the PEs and CEs learn routes from each other, configure AS number replacement on PE1 and PE2.</a:t>
            </a:r>
          </a:p>
          <a:p>
            <a:pPr lvl="1" fontAlgn="ctr">
              <a:lnSpc>
                <a:spcPct val="1000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CE1 transmits an intra-site route to PE1, and PE1 transmits the route to CE3. Because AS number replacement is configured, CE3 receives the route, which may cause a routing loop.</a:t>
            </a:r>
          </a:p>
          <a:p>
            <a:pPr lvl="1" fontAlgn="ctr">
              <a:lnSpc>
                <a:spcPct val="100000"/>
              </a:lnSpc>
            </a:pP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Text Box 19"/>
          <p:cNvSpPr txBox="1">
            <a:spLocks noChangeArrowheads="1"/>
          </p:cNvSpPr>
          <p:nvPr/>
        </p:nvSpPr>
        <p:spPr bwMode="auto">
          <a:xfrm>
            <a:off x="1941836" y="5348920"/>
            <a:ext cx="50206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74" name="Text Box 19"/>
          <p:cNvSpPr txBox="1">
            <a:spLocks noChangeArrowheads="1"/>
          </p:cNvSpPr>
          <p:nvPr/>
        </p:nvSpPr>
        <p:spPr bwMode="auto">
          <a:xfrm>
            <a:off x="1714187" y="5012976"/>
            <a:ext cx="644728"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dirty="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Site 1</a:t>
            </a:r>
          </a:p>
        </p:txBody>
      </p:sp>
      <p:sp>
        <p:nvSpPr>
          <p:cNvPr id="75" name="Text Box 19"/>
          <p:cNvSpPr txBox="1">
            <a:spLocks noChangeArrowheads="1"/>
          </p:cNvSpPr>
          <p:nvPr/>
        </p:nvSpPr>
        <p:spPr bwMode="auto">
          <a:xfrm>
            <a:off x="1713735" y="5711925"/>
            <a:ext cx="705845" cy="503590"/>
          </a:xfrm>
          <a:prstGeom prst="rect">
            <a:avLst/>
          </a:prstGeom>
          <a:solidFill>
            <a:sysClr val="window" lastClr="FFFFFF"/>
          </a:solidFill>
          <a:ln>
            <a:noFill/>
          </a:ln>
          <a:effectLst/>
          <a:extLst/>
        </p:spPr>
        <p:txBody>
          <a:bodyPr wrap="square" lIns="36000" tIns="36000" rIns="36000" bIns="3600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EC7061"/>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AS 65001</a:t>
            </a:r>
          </a:p>
        </p:txBody>
      </p:sp>
      <p:grpSp>
        <p:nvGrpSpPr>
          <p:cNvPr id="76" name="Group 104"/>
          <p:cNvGrpSpPr/>
          <p:nvPr/>
        </p:nvGrpSpPr>
        <p:grpSpPr>
          <a:xfrm rot="5400000" flipH="1">
            <a:off x="9537786" y="5180276"/>
            <a:ext cx="259305" cy="764187"/>
            <a:chOff x="3134093" y="3084639"/>
            <a:chExt cx="611430" cy="432284"/>
          </a:xfrm>
        </p:grpSpPr>
        <p:cxnSp>
          <p:nvCxnSpPr>
            <p:cNvPr id="77" name="直接连接符 53"/>
            <p:cNvCxnSpPr/>
            <p:nvPr/>
          </p:nvCxnSpPr>
          <p:spPr>
            <a:xfrm>
              <a:off x="3134093" y="3084639"/>
              <a:ext cx="611430" cy="0"/>
            </a:xfrm>
            <a:prstGeom prst="line">
              <a:avLst/>
            </a:prstGeom>
            <a:noFill/>
            <a:ln w="28575" cap="flat" cmpd="sng" algn="ctr">
              <a:solidFill>
                <a:sysClr val="windowText" lastClr="000000"/>
              </a:solidFill>
              <a:prstDash val="solid"/>
              <a:miter lim="800000"/>
              <a:headEnd type="none" w="med" len="med"/>
              <a:tailEnd type="none" w="med" len="med"/>
            </a:ln>
            <a:effectLst/>
          </p:spPr>
        </p:cxnSp>
        <p:cxnSp>
          <p:nvCxnSpPr>
            <p:cNvPr id="78" name="直接连接符 53"/>
            <p:cNvCxnSpPr/>
            <p:nvPr/>
          </p:nvCxnSpPr>
          <p:spPr>
            <a:xfrm>
              <a:off x="3439808" y="3084639"/>
              <a:ext cx="0" cy="432284"/>
            </a:xfrm>
            <a:prstGeom prst="line">
              <a:avLst/>
            </a:prstGeom>
            <a:noFill/>
            <a:ln w="28575" cap="flat" cmpd="sng" algn="ctr">
              <a:solidFill>
                <a:sysClr val="windowText" lastClr="000000"/>
              </a:solidFill>
              <a:prstDash val="solid"/>
              <a:miter lim="800000"/>
              <a:headEnd type="none" w="med" len="med"/>
              <a:tailEnd type="none" w="med" len="med"/>
            </a:ln>
            <a:effectLst/>
          </p:spPr>
        </p:cxnSp>
      </p:grpSp>
      <p:sp>
        <p:nvSpPr>
          <p:cNvPr id="79" name="圆角矩形 5"/>
          <p:cNvSpPr/>
          <p:nvPr/>
        </p:nvSpPr>
        <p:spPr>
          <a:xfrm flipH="1">
            <a:off x="8990967" y="5041896"/>
            <a:ext cx="1537177" cy="1137716"/>
          </a:xfrm>
          <a:prstGeom prst="roundRect">
            <a:avLst>
              <a:gd name="adj" fmla="val 1265"/>
            </a:avLst>
          </a:prstGeom>
          <a:solidFill>
            <a:srgbClr val="F3FBFE">
              <a:lumMod val="90000"/>
            </a:srgbClr>
          </a:solidFill>
          <a:ln w="28575" cap="flat" cmpd="sng" algn="ctr">
            <a:solidFill>
              <a:srgbClr val="BAE6F6"/>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80" name="Text Box 19"/>
          <p:cNvSpPr txBox="1">
            <a:spLocks noChangeArrowheads="1"/>
          </p:cNvSpPr>
          <p:nvPr/>
        </p:nvSpPr>
        <p:spPr bwMode="auto">
          <a:xfrm flipH="1">
            <a:off x="9338567" y="5673194"/>
            <a:ext cx="50206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81" name="Text Box 19"/>
          <p:cNvSpPr txBox="1">
            <a:spLocks noChangeArrowheads="1"/>
          </p:cNvSpPr>
          <p:nvPr/>
        </p:nvSpPr>
        <p:spPr bwMode="auto">
          <a:xfrm flipH="1">
            <a:off x="9913230" y="5012975"/>
            <a:ext cx="644728"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Site 2</a:t>
            </a:r>
          </a:p>
        </p:txBody>
      </p:sp>
      <p:sp>
        <p:nvSpPr>
          <p:cNvPr id="82" name="Text Box 19"/>
          <p:cNvSpPr txBox="1">
            <a:spLocks noChangeArrowheads="1"/>
          </p:cNvSpPr>
          <p:nvPr/>
        </p:nvSpPr>
        <p:spPr bwMode="auto">
          <a:xfrm flipH="1">
            <a:off x="9840961" y="5703513"/>
            <a:ext cx="705845" cy="503590"/>
          </a:xfrm>
          <a:prstGeom prst="rect">
            <a:avLst/>
          </a:prstGeom>
          <a:solidFill>
            <a:sysClr val="window" lastClr="FFFFFF"/>
          </a:solidFill>
          <a:ln>
            <a:noFill/>
          </a:ln>
          <a:effectLst/>
          <a:extLst/>
        </p:spPr>
        <p:txBody>
          <a:bodyPr wrap="square" lIns="36000" tIns="36000" rIns="36000" bIns="3600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EC7061"/>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AS</a:t>
            </a:r>
          </a:p>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EC7061"/>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65001</a:t>
            </a:r>
          </a:p>
        </p:txBody>
      </p:sp>
      <p:sp>
        <p:nvSpPr>
          <p:cNvPr id="83" name="圆角矩形 4"/>
          <p:cNvSpPr/>
          <p:nvPr/>
        </p:nvSpPr>
        <p:spPr>
          <a:xfrm>
            <a:off x="3847062" y="5048298"/>
            <a:ext cx="4557086" cy="1137716"/>
          </a:xfrm>
          <a:prstGeom prst="roundRect">
            <a:avLst>
              <a:gd name="adj" fmla="val 1265"/>
            </a:avLst>
          </a:prstGeom>
          <a:solidFill>
            <a:srgbClr val="F3FBFE"/>
          </a:solidFill>
          <a:ln w="28575"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smtClean="0">
              <a:ln>
                <a:noFill/>
              </a:ln>
              <a:solidFill>
                <a:srgbClr val="1D1D1A"/>
              </a:solidFill>
              <a:effectLst/>
              <a:uLnTx/>
              <a:uFillTx/>
              <a:latin typeface="Huawei Sans" panose="020C0503030203020204" pitchFamily="34" charset="0"/>
              <a:sym typeface="Huawei Sans" panose="020C0503030203020204" pitchFamily="34" charset="0"/>
            </a:endParaRPr>
          </a:p>
        </p:txBody>
      </p:sp>
      <p:sp>
        <p:nvSpPr>
          <p:cNvPr id="84" name="Text Box 19"/>
          <p:cNvSpPr txBox="1">
            <a:spLocks noChangeArrowheads="1"/>
          </p:cNvSpPr>
          <p:nvPr/>
        </p:nvSpPr>
        <p:spPr bwMode="auto">
          <a:xfrm>
            <a:off x="4148743" y="5673194"/>
            <a:ext cx="49725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PE1</a:t>
            </a:r>
          </a:p>
        </p:txBody>
      </p:sp>
      <p:sp>
        <p:nvSpPr>
          <p:cNvPr id="85" name="Text Box 19"/>
          <p:cNvSpPr txBox="1">
            <a:spLocks noChangeArrowheads="1"/>
          </p:cNvSpPr>
          <p:nvPr/>
        </p:nvSpPr>
        <p:spPr bwMode="auto">
          <a:xfrm>
            <a:off x="5976907" y="5673194"/>
            <a:ext cx="292067"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86" name="Text Box 19"/>
          <p:cNvSpPr txBox="1">
            <a:spLocks noChangeArrowheads="1"/>
          </p:cNvSpPr>
          <p:nvPr/>
        </p:nvSpPr>
        <p:spPr bwMode="auto">
          <a:xfrm>
            <a:off x="7588509" y="5673194"/>
            <a:ext cx="49725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PE2</a:t>
            </a:r>
          </a:p>
        </p:txBody>
      </p:sp>
      <p:sp>
        <p:nvSpPr>
          <p:cNvPr id="87" name="文本框 86"/>
          <p:cNvSpPr txBox="1"/>
          <p:nvPr/>
        </p:nvSpPr>
        <p:spPr>
          <a:xfrm>
            <a:off x="8319353" y="5209528"/>
            <a:ext cx="747320" cy="369332"/>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EBGP</a:t>
            </a:r>
          </a:p>
        </p:txBody>
      </p:sp>
      <p:cxnSp>
        <p:nvCxnSpPr>
          <p:cNvPr id="88" name="直接连接符 53"/>
          <p:cNvCxnSpPr/>
          <p:nvPr/>
        </p:nvCxnSpPr>
        <p:spPr>
          <a:xfrm>
            <a:off x="2751275" y="5519739"/>
            <a:ext cx="6833884" cy="0"/>
          </a:xfrm>
          <a:prstGeom prst="line">
            <a:avLst/>
          </a:prstGeom>
          <a:noFill/>
          <a:ln w="12700" cap="flat" cmpd="sng" algn="ctr">
            <a:solidFill>
              <a:sysClr val="windowText" lastClr="000000"/>
            </a:solidFill>
            <a:prstDash val="solid"/>
            <a:miter lim="800000"/>
            <a:headEnd type="none" w="med" len="med"/>
            <a:tailEnd type="none" w="med" len="med"/>
          </a:ln>
          <a:effectLst/>
        </p:spPr>
      </p:cxnSp>
      <p:pic>
        <p:nvPicPr>
          <p:cNvPr id="89" name="图片 8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397748" y="5281408"/>
            <a:ext cx="540000" cy="442800"/>
          </a:xfrm>
          <a:prstGeom prst="rect">
            <a:avLst/>
          </a:prstGeom>
        </p:spPr>
      </p:pic>
      <p:pic>
        <p:nvPicPr>
          <p:cNvPr id="90" name="图片 8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319598" y="5281408"/>
            <a:ext cx="540000" cy="442800"/>
          </a:xfrm>
          <a:prstGeom prst="rect">
            <a:avLst/>
          </a:prstGeom>
        </p:spPr>
      </p:pic>
      <p:pic>
        <p:nvPicPr>
          <p:cNvPr id="91" name="图片 9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127369" y="5281408"/>
            <a:ext cx="540000" cy="442800"/>
          </a:xfrm>
          <a:prstGeom prst="rect">
            <a:avLst/>
          </a:prstGeom>
        </p:spPr>
      </p:pic>
      <p:pic>
        <p:nvPicPr>
          <p:cNvPr id="92" name="图片 9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852940" y="5281408"/>
            <a:ext cx="540000" cy="442800"/>
          </a:xfrm>
          <a:prstGeom prst="rect">
            <a:avLst/>
          </a:prstGeom>
        </p:spPr>
      </p:pic>
      <p:pic>
        <p:nvPicPr>
          <p:cNvPr id="93" name="图片 9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567135" y="5281408"/>
            <a:ext cx="540000" cy="442800"/>
          </a:xfrm>
          <a:prstGeom prst="rect">
            <a:avLst/>
          </a:prstGeom>
        </p:spPr>
      </p:pic>
      <p:sp>
        <p:nvSpPr>
          <p:cNvPr id="94" name="文本框 93"/>
          <p:cNvSpPr txBox="1"/>
          <p:nvPr/>
        </p:nvSpPr>
        <p:spPr>
          <a:xfrm>
            <a:off x="5765571" y="5890345"/>
            <a:ext cx="720069" cy="288147"/>
          </a:xfrm>
          <a:prstGeom prst="rect">
            <a:avLst/>
          </a:prstGeom>
          <a:solidFill>
            <a:sysClr val="window" lastClr="FFFFFF"/>
          </a:solidFill>
          <a:ln>
            <a:noFill/>
          </a:ln>
          <a:effectLst/>
        </p:spPr>
        <p:txBody>
          <a:bodyPr wrap="square" lIns="36000" tIns="36000" rIns="36000" bIns="36000">
            <a:noAutofit/>
          </a:bodyPr>
          <a:lstStyle>
            <a:defPPr>
              <a:defRPr lang="en-US"/>
            </a:defPPr>
            <a:lvl1pPr algn="ctr">
              <a:defRPr sz="1400" b="1">
                <a:solidFill>
                  <a:srgbClr val="EC7061"/>
                </a:solidFill>
                <a:latin typeface="Huawei Sans" panose="020C0503030203020204" pitchFamily="34" charset="0"/>
                <a:ea typeface="方正兰亭黑简体" panose="02000000000000000000" pitchFamily="2" charset="-122"/>
              </a:defRPr>
            </a:lvl1pPr>
            <a:lvl2pPr marL="742950" indent="-285750" eaLnBrk="0" hangingPunct="0">
              <a:defRPr>
                <a:latin typeface="Arial" charset="0"/>
                <a:ea typeface="宋体" pitchFamily="2" charset="-122"/>
              </a:defRPr>
            </a:lvl2pPr>
            <a:lvl3pPr marL="1143000" indent="-228600" eaLnBrk="0" hangingPunct="0">
              <a:defRPr>
                <a:latin typeface="Arial" charset="0"/>
                <a:ea typeface="宋体" pitchFamily="2" charset="-122"/>
              </a:defRPr>
            </a:lvl3pPr>
            <a:lvl4pPr marL="1600200" indent="-228600" eaLnBrk="0" hangingPunct="0">
              <a:defRPr>
                <a:latin typeface="Arial" charset="0"/>
                <a:ea typeface="宋体" pitchFamily="2" charset="-122"/>
              </a:defRPr>
            </a:lvl4pPr>
            <a:lvl5pPr marL="2057400" indent="-228600" eaLnBrk="0" hangingPunct="0">
              <a:defRPr>
                <a:latin typeface="Arial" charset="0"/>
                <a:ea typeface="宋体" pitchFamily="2" charset="-122"/>
              </a:defRPr>
            </a:lvl5pPr>
            <a:lvl6pPr marL="2514600" indent="-228600" eaLnBrk="0" fontAlgn="base" hangingPunct="0">
              <a:spcBef>
                <a:spcPct val="0"/>
              </a:spcBef>
              <a:spcAft>
                <a:spcPct val="0"/>
              </a:spcAft>
              <a:defRPr>
                <a:latin typeface="Arial" charset="0"/>
                <a:ea typeface="宋体" pitchFamily="2" charset="-122"/>
              </a:defRPr>
            </a:lvl6pPr>
            <a:lvl7pPr marL="2971800" indent="-228600" eaLnBrk="0" fontAlgn="base" hangingPunct="0">
              <a:spcBef>
                <a:spcPct val="0"/>
              </a:spcBef>
              <a:spcAft>
                <a:spcPct val="0"/>
              </a:spcAft>
              <a:defRPr>
                <a:latin typeface="Arial" charset="0"/>
                <a:ea typeface="宋体" pitchFamily="2" charset="-122"/>
              </a:defRPr>
            </a:lvl7pPr>
            <a:lvl8pPr marL="3429000" indent="-228600" eaLnBrk="0" fontAlgn="base" hangingPunct="0">
              <a:spcBef>
                <a:spcPct val="0"/>
              </a:spcBef>
              <a:spcAft>
                <a:spcPct val="0"/>
              </a:spcAft>
              <a:defRPr>
                <a:latin typeface="Arial" charset="0"/>
                <a:ea typeface="宋体" pitchFamily="2" charset="-122"/>
              </a:defRPr>
            </a:lvl8pPr>
            <a:lvl9pPr marL="3886200" indent="-228600" eaLnBrk="0" fontAlgn="base" hangingPunct="0">
              <a:spcBef>
                <a:spcPct val="0"/>
              </a:spcBef>
              <a:spcAft>
                <a:spcPct val="0"/>
              </a:spcAft>
              <a:defRPr>
                <a:latin typeface="Arial" charset="0"/>
                <a:ea typeface="宋体" pitchFamily="2" charset="-122"/>
              </a:defRPr>
            </a:lvl9p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EC7061"/>
                </a:solidFill>
                <a:effectLst/>
                <a:uLnTx/>
                <a:uFillTx/>
                <a:latin typeface="Huawei Sans" panose="020C0503030203020204" pitchFamily="34" charset="0"/>
                <a:ea typeface="方正兰亭黑简体" panose="02000000000000000000" pitchFamily="2" charset="-122"/>
              </a:rPr>
              <a:t>AS123</a:t>
            </a:r>
          </a:p>
        </p:txBody>
      </p:sp>
      <p:sp>
        <p:nvSpPr>
          <p:cNvPr id="95" name="Text Box 19"/>
          <p:cNvSpPr txBox="1">
            <a:spLocks noChangeArrowheads="1"/>
          </p:cNvSpPr>
          <p:nvPr/>
        </p:nvSpPr>
        <p:spPr bwMode="auto">
          <a:xfrm>
            <a:off x="1941836" y="4598776"/>
            <a:ext cx="50206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CE3</a:t>
            </a:r>
          </a:p>
        </p:txBody>
      </p:sp>
      <p:pic>
        <p:nvPicPr>
          <p:cNvPr id="96" name="图片 9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397748" y="4531265"/>
            <a:ext cx="540000" cy="442800"/>
          </a:xfrm>
          <a:prstGeom prst="rect">
            <a:avLst/>
          </a:prstGeom>
        </p:spPr>
      </p:pic>
      <p:cxnSp>
        <p:nvCxnSpPr>
          <p:cNvPr id="97" name="直接连接符 53"/>
          <p:cNvCxnSpPr>
            <a:stCxn id="96" idx="3"/>
          </p:cNvCxnSpPr>
          <p:nvPr/>
        </p:nvCxnSpPr>
        <p:spPr>
          <a:xfrm>
            <a:off x="2937748" y="4752665"/>
            <a:ext cx="1189621" cy="758595"/>
          </a:xfrm>
          <a:prstGeom prst="line">
            <a:avLst/>
          </a:prstGeom>
          <a:noFill/>
          <a:ln w="12700" cap="flat" cmpd="sng" algn="ctr">
            <a:solidFill>
              <a:sysClr val="windowText" lastClr="000000"/>
            </a:solidFill>
            <a:prstDash val="solid"/>
            <a:miter lim="800000"/>
            <a:headEnd type="none" w="med" len="med"/>
            <a:tailEnd type="none" w="med" len="med"/>
          </a:ln>
          <a:effectLst/>
        </p:spPr>
      </p:cxnSp>
      <p:sp>
        <p:nvSpPr>
          <p:cNvPr id="98" name="文本框 97"/>
          <p:cNvSpPr txBox="1"/>
          <p:nvPr/>
        </p:nvSpPr>
        <p:spPr>
          <a:xfrm>
            <a:off x="3150283" y="5522473"/>
            <a:ext cx="747320" cy="369332"/>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EBGP</a:t>
            </a:r>
          </a:p>
        </p:txBody>
      </p:sp>
      <p:sp>
        <p:nvSpPr>
          <p:cNvPr id="99" name="文本框 98"/>
          <p:cNvSpPr txBox="1"/>
          <p:nvPr/>
        </p:nvSpPr>
        <p:spPr>
          <a:xfrm rot="1948013">
            <a:off x="3223213" y="4770933"/>
            <a:ext cx="747320" cy="369332"/>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EBGP</a:t>
            </a:r>
          </a:p>
        </p:txBody>
      </p:sp>
      <p:cxnSp>
        <p:nvCxnSpPr>
          <p:cNvPr id="100" name="直接连接符 53"/>
          <p:cNvCxnSpPr>
            <a:stCxn id="96" idx="2"/>
            <a:endCxn id="89" idx="0"/>
          </p:cNvCxnSpPr>
          <p:nvPr/>
        </p:nvCxnSpPr>
        <p:spPr>
          <a:xfrm>
            <a:off x="2667748" y="4974065"/>
            <a:ext cx="0" cy="307343"/>
          </a:xfrm>
          <a:prstGeom prst="line">
            <a:avLst/>
          </a:prstGeom>
          <a:noFill/>
          <a:ln w="12700" cap="flat" cmpd="sng" algn="ctr">
            <a:solidFill>
              <a:sysClr val="windowText" lastClr="000000"/>
            </a:solidFill>
            <a:prstDash val="solid"/>
            <a:miter lim="800000"/>
            <a:headEnd type="none" w="med" len="med"/>
            <a:tailEnd type="none" w="med" len="med"/>
          </a:ln>
          <a:effectLst/>
        </p:spPr>
      </p:cxnSp>
      <p:sp>
        <p:nvSpPr>
          <p:cNvPr id="101" name="Rectangle 102"/>
          <p:cNvSpPr/>
          <p:nvPr/>
        </p:nvSpPr>
        <p:spPr>
          <a:xfrm>
            <a:off x="1210842" y="3175331"/>
            <a:ext cx="4973501" cy="1017286"/>
          </a:xfrm>
          <a:prstGeom prst="rect">
            <a:avLst/>
          </a:prstGeom>
          <a:solidFill>
            <a:srgbClr val="F3FBFE"/>
          </a:solidFill>
          <a:ln>
            <a:solidFill>
              <a:srgbClr val="99DFF9"/>
            </a:solidFill>
          </a:ln>
        </p:spPr>
        <p:txBody>
          <a:bodyPr wrap="square" anchor="ctr">
            <a:noAutofit/>
          </a:bodyPr>
          <a:lstStyle/>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[PE1] </a:t>
            </a:r>
            <a:r>
              <a:rPr kumimoji="0" lang="en-US" sz="1400" b="1" i="0" u="none" strike="noStrike" kern="0" cap="none" spc="0" normalizeH="0" baseline="0" noProof="0" dirty="0" err="1" smtClean="0">
                <a:ln>
                  <a:noFill/>
                </a:ln>
                <a:solidFill>
                  <a:prstClr val="black"/>
                </a:solidFill>
                <a:effectLst/>
                <a:uLnTx/>
                <a:uFillTx/>
                <a:latin typeface="Huawei Sans" panose="020C0503030203020204" pitchFamily="34" charset="0"/>
                <a:sym typeface="Huawei Sans" panose="020C0503030203020204" pitchFamily="34" charset="0"/>
              </a:rPr>
              <a:t>bgp</a:t>
            </a: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 123</a:t>
            </a:r>
          </a:p>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[PE1-bgp] ipv4-family </a:t>
            </a:r>
            <a:r>
              <a:rPr kumimoji="0" lang="en-US" sz="1400" b="0" i="0" u="none" strike="noStrike" kern="0" cap="none" spc="0" normalizeH="0" baseline="0" noProof="0" dirty="0" err="1" smtClean="0">
                <a:ln>
                  <a:noFill/>
                </a:ln>
                <a:solidFill>
                  <a:prstClr val="black"/>
                </a:solidFill>
                <a:effectLst/>
                <a:uLnTx/>
                <a:uFillTx/>
                <a:latin typeface="Huawei Sans" panose="020C0503030203020204" pitchFamily="34" charset="0"/>
                <a:sym typeface="Huawei Sans" panose="020C0503030203020204" pitchFamily="34" charset="0"/>
              </a:rPr>
              <a:t>vpn</a:t>
            </a: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-instance vpn1</a:t>
            </a:r>
          </a:p>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[PE1-bgp-vpn1] </a:t>
            </a:r>
            <a:r>
              <a:rPr kumimoji="0" lang="en-US" sz="1400" b="1"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peer</a:t>
            </a: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 192.168.100.1 </a:t>
            </a:r>
            <a:r>
              <a:rPr kumimoji="0" lang="en-US" sz="1400" b="1" i="0" u="none" strike="noStrike" kern="0" cap="none" spc="0" normalizeH="0" baseline="0" noProof="0" dirty="0" err="1" smtClean="0">
                <a:ln>
                  <a:noFill/>
                </a:ln>
                <a:solidFill>
                  <a:prstClr val="black"/>
                </a:solidFill>
                <a:effectLst/>
                <a:uLnTx/>
                <a:uFillTx/>
                <a:latin typeface="Huawei Sans" panose="020C0503030203020204" pitchFamily="34" charset="0"/>
                <a:sym typeface="Huawei Sans" panose="020C0503030203020204" pitchFamily="34" charset="0"/>
              </a:rPr>
              <a:t>soo</a:t>
            </a:r>
            <a:r>
              <a:rPr kumimoji="0" lang="en-US" sz="1400" b="1"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 200:1</a:t>
            </a:r>
          </a:p>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[PE1-bgp-vpn1] </a:t>
            </a:r>
            <a:r>
              <a:rPr kumimoji="0" lang="en-US" sz="1400" b="1"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peer</a:t>
            </a: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 192.168.200.1 </a:t>
            </a:r>
            <a:r>
              <a:rPr kumimoji="0" lang="en-US" sz="1400" b="1" i="0" u="none" strike="noStrike" kern="0" cap="none" spc="0" normalizeH="0" baseline="0" noProof="0" dirty="0" err="1" smtClean="0">
                <a:ln>
                  <a:noFill/>
                </a:ln>
                <a:solidFill>
                  <a:prstClr val="black"/>
                </a:solidFill>
                <a:effectLst/>
                <a:uLnTx/>
                <a:uFillTx/>
                <a:latin typeface="Huawei Sans" panose="020C0503030203020204" pitchFamily="34" charset="0"/>
                <a:sym typeface="Huawei Sans" panose="020C0503030203020204" pitchFamily="34" charset="0"/>
              </a:rPr>
              <a:t>soo</a:t>
            </a:r>
            <a:r>
              <a:rPr kumimoji="0" lang="en-US" sz="1400" b="1"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 200:1</a:t>
            </a:r>
          </a:p>
        </p:txBody>
      </p:sp>
      <p:sp>
        <p:nvSpPr>
          <p:cNvPr id="102" name="Text Box 19"/>
          <p:cNvSpPr txBox="1">
            <a:spLocks noChangeArrowheads="1"/>
          </p:cNvSpPr>
          <p:nvPr/>
        </p:nvSpPr>
        <p:spPr bwMode="auto">
          <a:xfrm>
            <a:off x="6411025" y="2960233"/>
            <a:ext cx="5123749" cy="1946320"/>
          </a:xfrm>
          <a:prstGeom prst="rect">
            <a:avLst/>
          </a:prstGeom>
          <a:solidFill>
            <a:sysClr val="window" lastClr="FFFFFF"/>
          </a:solidFill>
          <a:ln>
            <a:noFill/>
          </a:ln>
          <a:effectLs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After the </a:t>
            </a:r>
            <a:r>
              <a:rPr kumimoji="0" lang="en-US" sz="1400" b="0" i="0" u="none" strike="noStrike" kern="0" cap="none" spc="0" normalizeH="0" baseline="0" noProof="0" dirty="0" err="1">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SoO</a:t>
            </a: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 attribute is configured for the BGP peer:</a:t>
            </a:r>
          </a:p>
          <a:p>
            <a:pPr marL="285750" marR="0" lvl="0" indent="-285750" defTabSz="914400" eaLnBrk="1" fontAlgn="ctr" latinLnBrk="0" hangingPunct="1">
              <a:spcBef>
                <a:spcPts val="0"/>
              </a:spcBef>
              <a:spcAft>
                <a:spcPts val="0"/>
              </a:spcAft>
              <a:buClrTx/>
              <a:buSzTx/>
              <a:buFont typeface="Arial" panose="020B0604020202020204" pitchFamily="34" charset="0"/>
              <a:buChar char="•"/>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When a BGP route is received from a peer, the </a:t>
            </a:r>
            <a:r>
              <a:rPr kumimoji="0" lang="en-US" sz="1400" b="0" i="0" u="none" strike="noStrike" kern="0" cap="none" spc="0" normalizeH="0" baseline="0" noProof="0" dirty="0" err="1">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SoO</a:t>
            </a: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 attribute is carried in the path attribute and advertised to other BGP peers.</a:t>
            </a:r>
          </a:p>
          <a:p>
            <a:pPr marL="285750" marR="0" lvl="0" indent="-285750" defTabSz="914400" eaLnBrk="1" fontAlgn="ctr" latinLnBrk="0" hangingPunct="1">
              <a:spcBef>
                <a:spcPts val="0"/>
              </a:spcBef>
              <a:spcAft>
                <a:spcPts val="0"/>
              </a:spcAft>
              <a:buClrTx/>
              <a:buSzTx/>
              <a:buFont typeface="Arial" panose="020B0604020202020204" pitchFamily="34" charset="0"/>
              <a:buChar char="•"/>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Before advertising a BGP route to a peer, the device checks whether the </a:t>
            </a:r>
            <a:r>
              <a:rPr kumimoji="0" lang="en-US" sz="1400" b="0" i="0" u="none" strike="noStrike" kern="0" cap="none" spc="0" normalizeH="0" baseline="0" noProof="0" dirty="0" err="1">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SoO</a:t>
            </a: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 attribute of the route is the same as the configured </a:t>
            </a:r>
            <a:r>
              <a:rPr kumimoji="0" lang="en-US" sz="1400" b="0" i="0" u="none" strike="noStrike" kern="0" cap="none" spc="0" normalizeH="0" baseline="0" noProof="0" dirty="0" err="1">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SoO</a:t>
            </a: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 value. If the </a:t>
            </a:r>
            <a:r>
              <a:rPr kumimoji="0" lang="en-US" sz="1400" b="0" i="0" u="none" strike="noStrike" kern="0" cap="none" spc="0" normalizeH="0" baseline="0" noProof="0" dirty="0" err="1">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SoO</a:t>
            </a: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 attribute of the route is the same as the configured </a:t>
            </a:r>
            <a:r>
              <a:rPr kumimoji="0" lang="en-US" sz="1400" b="0" i="0" u="none" strike="noStrike" kern="0" cap="none" spc="0" normalizeH="0" baseline="0" noProof="0" dirty="0" err="1">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SoO</a:t>
            </a: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 value, the device does not advertise the route to prevent loops.</a:t>
            </a:r>
          </a:p>
        </p:txBody>
      </p:sp>
      <p:sp>
        <p:nvSpPr>
          <p:cNvPr id="5" name="标题 4"/>
          <p:cNvSpPr>
            <a:spLocks noGrp="1"/>
          </p:cNvSpPr>
          <p:nvPr>
            <p:ph type="title"/>
          </p:nvPr>
        </p:nvSpPr>
        <p:spPr/>
        <p:txBody>
          <a:bodyPr/>
          <a:lstStyle/>
          <a:p>
            <a:r>
              <a:rPr lang="en-US" altLang="zh-CN" sz="3200" dirty="0">
                <a:latin typeface="Huawei Sans" panose="020C0503030203020204" pitchFamily="34" charset="0"/>
                <a:ea typeface="方正兰亭黑简体" panose="02000000000000000000" pitchFamily="2" charset="-122"/>
                <a:sym typeface="Huawei Sans" panose="020C0503030203020204" pitchFamily="34" charset="0"/>
              </a:rPr>
              <a:t>BGP Configuration in Special Scenarios — </a:t>
            </a:r>
            <a:r>
              <a:rPr lang="en-US" altLang="zh-CN" sz="3200" dirty="0" err="1" smtClean="0">
                <a:latin typeface="Huawei Sans" panose="020C0503030203020204" pitchFamily="34" charset="0"/>
                <a:ea typeface="方正兰亭黑简体" panose="02000000000000000000" pitchFamily="2" charset="-122"/>
                <a:sym typeface="Huawei Sans" panose="020C0503030203020204" pitchFamily="34" charset="0"/>
              </a:rPr>
              <a:t>SoO</a:t>
            </a:r>
            <a:endParaRPr lang="zh-CN" altLang="en-US" sz="3200" dirty="0"/>
          </a:p>
        </p:txBody>
      </p:sp>
    </p:spTree>
    <p:extLst>
      <p:ext uri="{BB962C8B-B14F-4D97-AF65-F5344CB8AC3E}">
        <p14:creationId xmlns:p14="http://schemas.microsoft.com/office/powerpoint/2010/main" val="98563393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标题 1"/>
          <p:cNvSpPr txBox="1">
            <a:spLocks/>
          </p:cNvSpPr>
          <p:nvPr/>
        </p:nvSpPr>
        <p:spPr bwMode="auto">
          <a:xfrm>
            <a:off x="1594177" y="410400"/>
            <a:ext cx="9827761" cy="640800"/>
          </a:xfrm>
          <a:prstGeom prst="rect">
            <a:avLst/>
          </a:prstGeom>
          <a:noFill/>
          <a:ln w="9525">
            <a:noFill/>
            <a:miter lim="800000"/>
            <a:headEnd/>
            <a:tailEnd/>
          </a:ln>
        </p:spPr>
        <p:txBody>
          <a:bodyPr vert="horz" wrap="square" lIns="100800" tIns="50400" rIns="100800" bIns="50400" numCol="1" anchor="ctr" anchorCtr="0" compatLnSpc="1">
            <a:prstTxWarp prst="textNoShape">
              <a:avLst/>
            </a:prstTxWarp>
            <a:noAutofit/>
          </a:bodyPr>
          <a:lstStyle>
            <a:lvl1pPr algn="l" defTabSz="914034" rtl="0" eaLnBrk="1" fontAlgn="auto" latinLnBrk="0" hangingPunct="1">
              <a:lnSpc>
                <a:spcPct val="90000"/>
              </a:lnSpc>
              <a:spcBef>
                <a:spcPct val="0"/>
              </a:spcBef>
              <a:buNone/>
              <a:defRPr sz="3499" b="1" kern="1200">
                <a:solidFill>
                  <a:schemeClr val="tx1"/>
                </a:solidFill>
                <a:latin typeface="+mn-lt"/>
                <a:ea typeface="+mn-ea"/>
                <a:cs typeface="+mj-cs"/>
              </a:defRPr>
            </a:lvl1pPr>
          </a:lstStyle>
          <a:p>
            <a:pPr fontAlgn="ctr"/>
            <a:r>
              <a:rPr lang="en-US" smtClean="0">
                <a:latin typeface="Huawei Sans" panose="020C0503030203020204" pitchFamily="34" charset="0"/>
                <a:ea typeface="方正兰亭黑简体" panose="02000000000000000000" pitchFamily="2" charset="-122"/>
                <a:sym typeface="Huawei Sans" panose="020C0503030203020204" pitchFamily="34" charset="0"/>
              </a:rPr>
              <a:t>Deploying IS-IS Between PEs and CEs</a:t>
            </a: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7" name="Group 108"/>
          <p:cNvGrpSpPr/>
          <p:nvPr/>
        </p:nvGrpSpPr>
        <p:grpSpPr>
          <a:xfrm rot="16200000" flipV="1">
            <a:off x="10219449" y="2232896"/>
            <a:ext cx="259305" cy="557470"/>
            <a:chOff x="3134093" y="3084639"/>
            <a:chExt cx="611430" cy="432284"/>
          </a:xfrm>
        </p:grpSpPr>
        <p:cxnSp>
          <p:nvCxnSpPr>
            <p:cNvPr id="88" name="直接连接符 53"/>
            <p:cNvCxnSpPr/>
            <p:nvPr/>
          </p:nvCxnSpPr>
          <p:spPr>
            <a:xfrm>
              <a:off x="3134093" y="3084639"/>
              <a:ext cx="611430" cy="0"/>
            </a:xfrm>
            <a:prstGeom prst="line">
              <a:avLst/>
            </a:prstGeom>
            <a:noFill/>
            <a:ln w="28575" cap="flat" cmpd="sng" algn="ctr">
              <a:solidFill>
                <a:sysClr val="windowText" lastClr="000000"/>
              </a:solidFill>
              <a:prstDash val="solid"/>
              <a:miter lim="800000"/>
              <a:headEnd type="none" w="med" len="med"/>
              <a:tailEnd type="none" w="med" len="med"/>
            </a:ln>
            <a:effectLst/>
          </p:spPr>
        </p:cxnSp>
        <p:cxnSp>
          <p:nvCxnSpPr>
            <p:cNvPr id="89" name="直接连接符 53"/>
            <p:cNvCxnSpPr/>
            <p:nvPr/>
          </p:nvCxnSpPr>
          <p:spPr>
            <a:xfrm>
              <a:off x="3439808" y="3084639"/>
              <a:ext cx="0" cy="432284"/>
            </a:xfrm>
            <a:prstGeom prst="line">
              <a:avLst/>
            </a:prstGeom>
            <a:noFill/>
            <a:ln w="28575" cap="flat" cmpd="sng" algn="ctr">
              <a:solidFill>
                <a:sysClr val="windowText" lastClr="000000"/>
              </a:solidFill>
              <a:prstDash val="solid"/>
              <a:miter lim="800000"/>
              <a:headEnd type="none" w="med" len="med"/>
              <a:tailEnd type="none" w="med" len="med"/>
            </a:ln>
            <a:effectLst/>
          </p:spPr>
        </p:cxnSp>
      </p:grpSp>
      <p:grpSp>
        <p:nvGrpSpPr>
          <p:cNvPr id="90" name="Group 104"/>
          <p:cNvGrpSpPr/>
          <p:nvPr/>
        </p:nvGrpSpPr>
        <p:grpSpPr>
          <a:xfrm rot="16200000">
            <a:off x="1940556" y="2129538"/>
            <a:ext cx="259305" cy="764187"/>
            <a:chOff x="3134093" y="3084639"/>
            <a:chExt cx="611430" cy="432284"/>
          </a:xfrm>
        </p:grpSpPr>
        <p:cxnSp>
          <p:nvCxnSpPr>
            <p:cNvPr id="91" name="直接连接符 53"/>
            <p:cNvCxnSpPr/>
            <p:nvPr/>
          </p:nvCxnSpPr>
          <p:spPr>
            <a:xfrm>
              <a:off x="3134093" y="3084639"/>
              <a:ext cx="611430" cy="0"/>
            </a:xfrm>
            <a:prstGeom prst="line">
              <a:avLst/>
            </a:prstGeom>
            <a:noFill/>
            <a:ln w="28575" cap="flat" cmpd="sng" algn="ctr">
              <a:solidFill>
                <a:sysClr val="windowText" lastClr="000000"/>
              </a:solidFill>
              <a:prstDash val="solid"/>
              <a:miter lim="800000"/>
              <a:headEnd type="none" w="med" len="med"/>
              <a:tailEnd type="none" w="med" len="med"/>
            </a:ln>
            <a:effectLst/>
          </p:spPr>
        </p:cxnSp>
        <p:cxnSp>
          <p:nvCxnSpPr>
            <p:cNvPr id="92" name="直接连接符 53"/>
            <p:cNvCxnSpPr/>
            <p:nvPr/>
          </p:nvCxnSpPr>
          <p:spPr>
            <a:xfrm>
              <a:off x="3439808" y="3084639"/>
              <a:ext cx="0" cy="432284"/>
            </a:xfrm>
            <a:prstGeom prst="line">
              <a:avLst/>
            </a:prstGeom>
            <a:noFill/>
            <a:ln w="28575" cap="flat" cmpd="sng" algn="ctr">
              <a:solidFill>
                <a:sysClr val="windowText" lastClr="000000"/>
              </a:solidFill>
              <a:prstDash val="solid"/>
              <a:miter lim="800000"/>
              <a:headEnd type="none" w="med" len="med"/>
              <a:tailEnd type="none" w="med" len="med"/>
            </a:ln>
            <a:effectLst/>
          </p:spPr>
        </p:cxnSp>
      </p:grpSp>
      <p:sp>
        <p:nvSpPr>
          <p:cNvPr id="93" name="圆角矩形 5"/>
          <p:cNvSpPr/>
          <p:nvPr/>
        </p:nvSpPr>
        <p:spPr>
          <a:xfrm>
            <a:off x="9634485" y="1771642"/>
            <a:ext cx="1537177" cy="1188000"/>
          </a:xfrm>
          <a:prstGeom prst="roundRect">
            <a:avLst>
              <a:gd name="adj" fmla="val 1265"/>
            </a:avLst>
          </a:prstGeom>
          <a:solidFill>
            <a:srgbClr val="F3FBFE">
              <a:lumMod val="90000"/>
            </a:srgbClr>
          </a:solidFill>
          <a:ln w="28575" cap="flat" cmpd="sng" algn="ctr">
            <a:solidFill>
              <a:srgbClr val="BAE6F6"/>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94" name="圆角矩形 4"/>
          <p:cNvSpPr/>
          <p:nvPr/>
        </p:nvSpPr>
        <p:spPr>
          <a:xfrm>
            <a:off x="3912400" y="1244262"/>
            <a:ext cx="4557086" cy="1715380"/>
          </a:xfrm>
          <a:prstGeom prst="roundRect">
            <a:avLst>
              <a:gd name="adj" fmla="val 1265"/>
            </a:avLst>
          </a:prstGeom>
          <a:solidFill>
            <a:srgbClr val="F3FBFE"/>
          </a:solidFill>
          <a:ln w="28575"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smtClean="0">
              <a:ln>
                <a:noFill/>
              </a:ln>
              <a:solidFill>
                <a:srgbClr val="1D1D1A"/>
              </a:solidFill>
              <a:effectLst/>
              <a:uLnTx/>
              <a:uFillTx/>
              <a:latin typeface="Huawei Sans" panose="020C0503030203020204" pitchFamily="34" charset="0"/>
              <a:sym typeface="Huawei Sans" panose="020C0503030203020204" pitchFamily="34" charset="0"/>
            </a:endParaRPr>
          </a:p>
        </p:txBody>
      </p:sp>
      <p:cxnSp>
        <p:nvCxnSpPr>
          <p:cNvPr id="95" name="直接连接符 94"/>
          <p:cNvCxnSpPr/>
          <p:nvPr/>
        </p:nvCxnSpPr>
        <p:spPr>
          <a:xfrm rot="16200000" flipH="1">
            <a:off x="8737048" y="1152904"/>
            <a:ext cx="810000" cy="1907618"/>
          </a:xfrm>
          <a:prstGeom prst="line">
            <a:avLst/>
          </a:prstGeom>
          <a:noFill/>
          <a:ln w="12700" cap="flat" cmpd="sng" algn="ctr">
            <a:solidFill>
              <a:sysClr val="windowText" lastClr="000000"/>
            </a:solidFill>
            <a:prstDash val="solid"/>
            <a:miter lim="800000"/>
            <a:headEnd type="none" w="med" len="med"/>
            <a:tailEnd type="none" w="med" len="med"/>
          </a:ln>
          <a:effectLst/>
        </p:spPr>
      </p:cxnSp>
      <p:sp>
        <p:nvSpPr>
          <p:cNvPr id="96" name="圆角矩形 5"/>
          <p:cNvSpPr/>
          <p:nvPr/>
        </p:nvSpPr>
        <p:spPr>
          <a:xfrm>
            <a:off x="1209503" y="1771642"/>
            <a:ext cx="1537177" cy="1188000"/>
          </a:xfrm>
          <a:prstGeom prst="roundRect">
            <a:avLst>
              <a:gd name="adj" fmla="val 1265"/>
            </a:avLst>
          </a:prstGeom>
          <a:solidFill>
            <a:srgbClr val="F3FBFE">
              <a:lumMod val="90000"/>
            </a:srgbClr>
          </a:solidFill>
          <a:ln w="28575" cap="flat" cmpd="sng" algn="ctr">
            <a:solidFill>
              <a:srgbClr val="BAE6F6"/>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lumMod val="50000"/>
                </a:prstClr>
              </a:solidFill>
              <a:effectLst/>
              <a:uLnTx/>
              <a:uFillTx/>
              <a:latin typeface="Huawei Sans" panose="020C0503030203020204" pitchFamily="34" charset="0"/>
              <a:sym typeface="Huawei Sans" panose="020C0503030203020204" pitchFamily="34" charset="0"/>
            </a:endParaRPr>
          </a:p>
        </p:txBody>
      </p:sp>
      <p:sp>
        <p:nvSpPr>
          <p:cNvPr id="97" name="Text Box 19"/>
          <p:cNvSpPr txBox="1">
            <a:spLocks noChangeArrowheads="1"/>
          </p:cNvSpPr>
          <p:nvPr/>
        </p:nvSpPr>
        <p:spPr bwMode="auto">
          <a:xfrm>
            <a:off x="2446967" y="2507987"/>
            <a:ext cx="1203856" cy="461665"/>
          </a:xfrm>
          <a:prstGeom prst="rect">
            <a:avLst/>
          </a:prstGeom>
          <a:noFill/>
          <a:ln>
            <a:noFill/>
          </a:ln>
          <a:effectLst/>
          <a:extLst/>
        </p:spPr>
        <p:txBody>
          <a:bodyPr wrap="square" lIns="0" rIns="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ctr" hangingPunct="1"/>
            <a:r>
              <a:rPr lang="en-US" sz="120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GE0/0/0</a:t>
            </a:r>
          </a:p>
          <a:p>
            <a:pPr eaLnBrk="1" fontAlgn="ctr" hangingPunct="1"/>
            <a:r>
              <a:rPr lang="en-US" sz="120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192.168.100.1/24</a:t>
            </a:r>
          </a:p>
        </p:txBody>
      </p:sp>
      <p:cxnSp>
        <p:nvCxnSpPr>
          <p:cNvPr id="98" name="直接连接符 53"/>
          <p:cNvCxnSpPr/>
          <p:nvPr/>
        </p:nvCxnSpPr>
        <p:spPr>
          <a:xfrm>
            <a:off x="4499394" y="1715703"/>
            <a:ext cx="3454292" cy="0"/>
          </a:xfrm>
          <a:prstGeom prst="line">
            <a:avLst/>
          </a:prstGeom>
          <a:noFill/>
          <a:ln w="12700" cap="flat" cmpd="sng" algn="ctr">
            <a:solidFill>
              <a:sysClr val="windowText" lastClr="000000"/>
            </a:solidFill>
            <a:prstDash val="solid"/>
            <a:miter lim="800000"/>
            <a:headEnd type="none" w="med" len="med"/>
            <a:tailEnd type="none" w="med" len="med"/>
          </a:ln>
          <a:effectLst/>
        </p:spPr>
      </p:cxnSp>
      <p:cxnSp>
        <p:nvCxnSpPr>
          <p:cNvPr id="99" name="直接连接符 53"/>
          <p:cNvCxnSpPr/>
          <p:nvPr/>
        </p:nvCxnSpPr>
        <p:spPr>
          <a:xfrm rot="5400000">
            <a:off x="2989872" y="1152904"/>
            <a:ext cx="810000" cy="1907618"/>
          </a:xfrm>
          <a:prstGeom prst="line">
            <a:avLst/>
          </a:prstGeom>
          <a:solidFill>
            <a:srgbClr val="1AABE2"/>
          </a:solidFill>
          <a:ln w="12700" cap="flat" cmpd="sng" algn="ctr">
            <a:solidFill>
              <a:sysClr val="windowText" lastClr="000000"/>
            </a:solidFill>
            <a:prstDash val="solid"/>
            <a:round/>
            <a:headEnd type="none" w="med" len="med"/>
            <a:tailEnd type="none" w="med" len="med"/>
          </a:ln>
          <a:effectLst/>
        </p:spPr>
      </p:cxnSp>
      <p:sp>
        <p:nvSpPr>
          <p:cNvPr id="100" name="Text Box 19"/>
          <p:cNvSpPr txBox="1">
            <a:spLocks noChangeArrowheads="1"/>
          </p:cNvSpPr>
          <p:nvPr/>
        </p:nvSpPr>
        <p:spPr bwMode="auto">
          <a:xfrm>
            <a:off x="1873609" y="2673751"/>
            <a:ext cx="50206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CE3</a:t>
            </a:r>
          </a:p>
        </p:txBody>
      </p:sp>
      <p:sp>
        <p:nvSpPr>
          <p:cNvPr id="101" name="Text Box 19"/>
          <p:cNvSpPr txBox="1">
            <a:spLocks noChangeArrowheads="1"/>
          </p:cNvSpPr>
          <p:nvPr/>
        </p:nvSpPr>
        <p:spPr bwMode="auto">
          <a:xfrm>
            <a:off x="1326357" y="1773005"/>
            <a:ext cx="1225015"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dirty="0" smtClean="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Site C of customer Y </a:t>
            </a:r>
            <a:endParaRPr lang="en-US" sz="1400" dirty="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Text Box 19"/>
          <p:cNvSpPr txBox="1">
            <a:spLocks noChangeArrowheads="1"/>
          </p:cNvSpPr>
          <p:nvPr/>
        </p:nvSpPr>
        <p:spPr bwMode="auto">
          <a:xfrm>
            <a:off x="4290030" y="1901919"/>
            <a:ext cx="49725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PE1</a:t>
            </a:r>
          </a:p>
        </p:txBody>
      </p:sp>
      <p:sp>
        <p:nvSpPr>
          <p:cNvPr id="103" name="Text Box 19"/>
          <p:cNvSpPr txBox="1">
            <a:spLocks noChangeArrowheads="1"/>
          </p:cNvSpPr>
          <p:nvPr/>
        </p:nvSpPr>
        <p:spPr bwMode="auto">
          <a:xfrm>
            <a:off x="4673860" y="1287638"/>
            <a:ext cx="104227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GE0/0/0</a:t>
            </a:r>
          </a:p>
          <a:p>
            <a:pP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10.0.12.1/24</a:t>
            </a:r>
          </a:p>
        </p:txBody>
      </p:sp>
      <p:sp>
        <p:nvSpPr>
          <p:cNvPr id="104" name="Text Box 19"/>
          <p:cNvSpPr txBox="1">
            <a:spLocks noChangeArrowheads="1"/>
          </p:cNvSpPr>
          <p:nvPr/>
        </p:nvSpPr>
        <p:spPr bwMode="auto">
          <a:xfrm>
            <a:off x="4980883" y="1699217"/>
            <a:ext cx="104227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GE0/0/0</a:t>
            </a:r>
          </a:p>
          <a:p>
            <a:pPr algn="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10.0.12.2/24</a:t>
            </a:r>
          </a:p>
        </p:txBody>
      </p:sp>
      <p:sp>
        <p:nvSpPr>
          <p:cNvPr id="105" name="Text Box 19"/>
          <p:cNvSpPr txBox="1">
            <a:spLocks noChangeArrowheads="1"/>
          </p:cNvSpPr>
          <p:nvPr/>
        </p:nvSpPr>
        <p:spPr bwMode="auto">
          <a:xfrm>
            <a:off x="6411026" y="1699217"/>
            <a:ext cx="104227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GE0/0/1</a:t>
            </a:r>
          </a:p>
          <a:p>
            <a:pP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10.0.23.2/24</a:t>
            </a:r>
          </a:p>
        </p:txBody>
      </p:sp>
      <p:sp>
        <p:nvSpPr>
          <p:cNvPr id="106" name="Text Box 19"/>
          <p:cNvSpPr txBox="1">
            <a:spLocks noChangeArrowheads="1"/>
          </p:cNvSpPr>
          <p:nvPr/>
        </p:nvSpPr>
        <p:spPr bwMode="auto">
          <a:xfrm>
            <a:off x="6656143" y="1244262"/>
            <a:ext cx="104227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GE0/0/0</a:t>
            </a:r>
          </a:p>
          <a:p>
            <a:pPr algn="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10.0.23.3/24</a:t>
            </a:r>
          </a:p>
        </p:txBody>
      </p:sp>
      <p:sp>
        <p:nvSpPr>
          <p:cNvPr id="107" name="Text Box 19"/>
          <p:cNvSpPr txBox="1">
            <a:spLocks noChangeArrowheads="1"/>
          </p:cNvSpPr>
          <p:nvPr/>
        </p:nvSpPr>
        <p:spPr bwMode="auto">
          <a:xfrm rot="20086244">
            <a:off x="3026489" y="1984141"/>
            <a:ext cx="1388522" cy="461665"/>
          </a:xfrm>
          <a:prstGeom prst="rect">
            <a:avLst/>
          </a:prstGeom>
          <a:noFill/>
          <a:ln>
            <a:noFill/>
          </a:ln>
          <a:effectLs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fontAlgn="ctr" hangingPunct="1"/>
            <a:r>
              <a:rPr lang="en-US" sz="120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GE0/0/2</a:t>
            </a:r>
          </a:p>
          <a:p>
            <a:pPr eaLnBrk="1" fontAlgn="ctr" hangingPunct="1"/>
            <a:r>
              <a:rPr lang="en-US" sz="120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192.168.100.2/24</a:t>
            </a:r>
          </a:p>
        </p:txBody>
      </p:sp>
      <p:sp>
        <p:nvSpPr>
          <p:cNvPr id="108" name="Text Box 19"/>
          <p:cNvSpPr txBox="1">
            <a:spLocks noChangeArrowheads="1"/>
          </p:cNvSpPr>
          <p:nvPr/>
        </p:nvSpPr>
        <p:spPr bwMode="auto">
          <a:xfrm rot="1418714">
            <a:off x="8080569" y="1932513"/>
            <a:ext cx="1203856" cy="461665"/>
          </a:xfrm>
          <a:prstGeom prst="rect">
            <a:avLst/>
          </a:prstGeom>
          <a:noFill/>
          <a:ln>
            <a:noFill/>
          </a:ln>
          <a:effectLst/>
          <a:extLst/>
        </p:spPr>
        <p:txBody>
          <a:bodyPr wrap="square" lIns="0" rIns="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GE0/0/2</a:t>
            </a:r>
          </a:p>
          <a:p>
            <a:pP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192.168.200.2/24</a:t>
            </a:r>
          </a:p>
        </p:txBody>
      </p:sp>
      <p:sp>
        <p:nvSpPr>
          <p:cNvPr id="109" name="Text Box 19"/>
          <p:cNvSpPr txBox="1">
            <a:spLocks noChangeArrowheads="1"/>
          </p:cNvSpPr>
          <p:nvPr/>
        </p:nvSpPr>
        <p:spPr bwMode="auto">
          <a:xfrm>
            <a:off x="9770863" y="1781797"/>
            <a:ext cx="1245855"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Site D of customer Y</a:t>
            </a:r>
          </a:p>
        </p:txBody>
      </p:sp>
      <p:sp>
        <p:nvSpPr>
          <p:cNvPr id="110" name="Text Box 19"/>
          <p:cNvSpPr txBox="1">
            <a:spLocks noChangeArrowheads="1"/>
          </p:cNvSpPr>
          <p:nvPr/>
        </p:nvSpPr>
        <p:spPr bwMode="auto">
          <a:xfrm>
            <a:off x="9919282" y="2673751"/>
            <a:ext cx="502061"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CE4</a:t>
            </a:r>
          </a:p>
        </p:txBody>
      </p:sp>
      <p:sp>
        <p:nvSpPr>
          <p:cNvPr id="111" name="Text Box 19"/>
          <p:cNvSpPr txBox="1">
            <a:spLocks noChangeArrowheads="1"/>
          </p:cNvSpPr>
          <p:nvPr/>
        </p:nvSpPr>
        <p:spPr bwMode="auto">
          <a:xfrm>
            <a:off x="8652949" y="2507987"/>
            <a:ext cx="1203856" cy="461665"/>
          </a:xfrm>
          <a:prstGeom prst="rect">
            <a:avLst/>
          </a:prstGeom>
          <a:noFill/>
          <a:ln>
            <a:noFill/>
          </a:ln>
          <a:effectLst/>
          <a:extLst/>
        </p:spPr>
        <p:txBody>
          <a:bodyPr wrap="square" lIns="0" rIns="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GE0/0/0</a:t>
            </a:r>
          </a:p>
          <a:p>
            <a:pPr algn="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192.168.200.1/24</a:t>
            </a:r>
          </a:p>
        </p:txBody>
      </p:sp>
      <p:sp>
        <p:nvSpPr>
          <p:cNvPr id="112" name="Text Box 19"/>
          <p:cNvSpPr txBox="1">
            <a:spLocks noChangeArrowheads="1"/>
          </p:cNvSpPr>
          <p:nvPr/>
        </p:nvSpPr>
        <p:spPr bwMode="auto">
          <a:xfrm>
            <a:off x="5825424" y="2661908"/>
            <a:ext cx="776175"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AS 123</a:t>
            </a:r>
          </a:p>
        </p:txBody>
      </p:sp>
      <p:sp>
        <p:nvSpPr>
          <p:cNvPr id="113" name="Text Box 19"/>
          <p:cNvSpPr txBox="1">
            <a:spLocks noChangeArrowheads="1"/>
          </p:cNvSpPr>
          <p:nvPr/>
        </p:nvSpPr>
        <p:spPr bwMode="auto">
          <a:xfrm>
            <a:off x="10449781" y="2374789"/>
            <a:ext cx="1255187"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oAutofit/>
          </a:bodyPr>
          <a:lstStyle>
            <a:defPPr>
              <a:defRPr lang="en-US"/>
            </a:defPPr>
            <a:lvl1pPr algn="ctr" defTabSz="784225" eaLnBrk="0" fontAlgn="base" hangingPunct="0">
              <a:spcBef>
                <a:spcPct val="50000"/>
              </a:spcBef>
              <a:defRPr sz="1200" b="1">
                <a:latin typeface="FrutigerNext LT Regular" pitchFamily="34" charset="0"/>
                <a:ea typeface="华文细黑" panose="02010600040101010101" pitchFamily="2" charset="-122"/>
              </a:defRPr>
            </a:lvl1pPr>
            <a:lvl2pPr defTabSz="784225" fontAlgn="base">
              <a:defRPr>
                <a:latin typeface="Arial" panose="020B0604020202020204" pitchFamily="34" charset="0"/>
                <a:ea typeface="宋体" panose="02010600030101010101" pitchFamily="2" charset="-122"/>
              </a:defRPr>
            </a:lvl2pPr>
            <a:lvl3pPr defTabSz="784225" fontAlgn="base">
              <a:defRPr>
                <a:latin typeface="Arial" panose="020B0604020202020204" pitchFamily="34" charset="0"/>
                <a:ea typeface="宋体" panose="02010600030101010101" pitchFamily="2" charset="-122"/>
              </a:defRPr>
            </a:lvl3pPr>
            <a:lvl4pPr defTabSz="784225" fontAlgn="base">
              <a:defRPr>
                <a:latin typeface="Arial" panose="020B0604020202020204" pitchFamily="34" charset="0"/>
                <a:ea typeface="宋体" panose="02010600030101010101" pitchFamily="2" charset="-122"/>
              </a:defRPr>
            </a:lvl4pPr>
            <a:lvl5pPr defTabSz="784225" fontAlgn="base">
              <a:defRPr>
                <a:latin typeface="Arial" panose="020B0604020202020204" pitchFamily="34" charset="0"/>
                <a:ea typeface="宋体" panose="02010600030101010101" pitchFamily="2" charset="-122"/>
              </a:defRPr>
            </a:lvl5pPr>
            <a:lvl6pPr defTabSz="784225" fontAlgn="base">
              <a:spcBef>
                <a:spcPct val="0"/>
              </a:spcBef>
              <a:spcAft>
                <a:spcPct val="0"/>
              </a:spcAft>
              <a:defRPr>
                <a:latin typeface="Arial" panose="020B0604020202020204" pitchFamily="34" charset="0"/>
                <a:ea typeface="宋体" panose="02010600030101010101" pitchFamily="2" charset="-122"/>
              </a:defRPr>
            </a:lvl6pPr>
            <a:lvl7pPr defTabSz="784225" fontAlgn="base">
              <a:spcBef>
                <a:spcPct val="0"/>
              </a:spcBef>
              <a:spcAft>
                <a:spcPct val="0"/>
              </a:spcAft>
              <a:defRPr>
                <a:latin typeface="Arial" panose="020B0604020202020204" pitchFamily="34" charset="0"/>
                <a:ea typeface="宋体" panose="02010600030101010101" pitchFamily="2" charset="-122"/>
              </a:defRPr>
            </a:lvl7pPr>
            <a:lvl8pPr defTabSz="784225" fontAlgn="base">
              <a:spcBef>
                <a:spcPct val="0"/>
              </a:spcBef>
              <a:spcAft>
                <a:spcPct val="0"/>
              </a:spcAft>
              <a:defRPr>
                <a:latin typeface="Arial" panose="020B0604020202020204" pitchFamily="34" charset="0"/>
                <a:ea typeface="宋体" panose="02010600030101010101" pitchFamily="2" charset="-122"/>
              </a:defRPr>
            </a:lvl8pPr>
            <a:lvl9pPr defTabSz="784225" fontAlgn="base">
              <a:spcBef>
                <a:spcPct val="0"/>
              </a:spcBef>
              <a:spcAft>
                <a:spcPct val="0"/>
              </a:spcAft>
              <a:defRPr>
                <a:latin typeface="Arial" panose="020B0604020202020204" pitchFamily="34" charset="0"/>
                <a:ea typeface="宋体" panose="02010600030101010101" pitchFamily="2" charset="-122"/>
              </a:defRPr>
            </a:lvl9pPr>
          </a:lstStyle>
          <a:p>
            <a:pPr fontAlgn="ctr"/>
            <a:r>
              <a:rPr lang="en-US">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192.168.2.0/24</a:t>
            </a:r>
          </a:p>
        </p:txBody>
      </p:sp>
      <p:sp>
        <p:nvSpPr>
          <p:cNvPr id="114" name="Text Box 19"/>
          <p:cNvSpPr txBox="1">
            <a:spLocks noChangeArrowheads="1"/>
          </p:cNvSpPr>
          <p:nvPr/>
        </p:nvSpPr>
        <p:spPr bwMode="auto">
          <a:xfrm>
            <a:off x="1209503" y="2672402"/>
            <a:ext cx="705845" cy="288147"/>
          </a:xfrm>
          <a:prstGeom prst="rect">
            <a:avLst/>
          </a:prstGeom>
          <a:solidFill>
            <a:sysClr val="window" lastClr="FFFFFF"/>
          </a:solidFill>
          <a:ln>
            <a:noFill/>
          </a:ln>
          <a:effectLst/>
          <a:extLst/>
        </p:spPr>
        <p:txBody>
          <a:bodyPr wrap="square" lIns="36000" tIns="36000" rIns="36000" bIns="3600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solidFill>
                  <a:prstClr val="white">
                    <a:lumMod val="50000"/>
                  </a:prst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AS 100</a:t>
            </a:r>
          </a:p>
        </p:txBody>
      </p:sp>
      <p:pic>
        <p:nvPicPr>
          <p:cNvPr id="115" name="图片 11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882488" y="2270393"/>
            <a:ext cx="540000" cy="442800"/>
          </a:xfrm>
          <a:prstGeom prst="rect">
            <a:avLst/>
          </a:prstGeom>
        </p:spPr>
      </p:pic>
      <p:pic>
        <p:nvPicPr>
          <p:cNvPr id="116" name="图片 11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192707" y="1437650"/>
            <a:ext cx="540000" cy="442800"/>
          </a:xfrm>
          <a:prstGeom prst="rect">
            <a:avLst/>
          </a:prstGeom>
        </p:spPr>
      </p:pic>
      <p:pic>
        <p:nvPicPr>
          <p:cNvPr id="117" name="图片 11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918278" y="1437650"/>
            <a:ext cx="540000" cy="442800"/>
          </a:xfrm>
          <a:prstGeom prst="rect">
            <a:avLst/>
          </a:prstGeom>
        </p:spPr>
      </p:pic>
      <p:pic>
        <p:nvPicPr>
          <p:cNvPr id="118" name="图片 11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632473" y="1437650"/>
            <a:ext cx="540000" cy="442800"/>
          </a:xfrm>
          <a:prstGeom prst="rect">
            <a:avLst/>
          </a:prstGeom>
        </p:spPr>
      </p:pic>
      <p:pic>
        <p:nvPicPr>
          <p:cNvPr id="119" name="图片 11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894116" y="2280682"/>
            <a:ext cx="540000" cy="442800"/>
          </a:xfrm>
          <a:prstGeom prst="rect">
            <a:avLst/>
          </a:prstGeom>
        </p:spPr>
      </p:pic>
      <p:sp>
        <p:nvSpPr>
          <p:cNvPr id="120" name="Text Box 19"/>
          <p:cNvSpPr txBox="1">
            <a:spLocks noChangeArrowheads="1"/>
          </p:cNvSpPr>
          <p:nvPr/>
        </p:nvSpPr>
        <p:spPr bwMode="auto">
          <a:xfrm>
            <a:off x="6063618" y="1867999"/>
            <a:ext cx="292067"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121" name="Text Box 19"/>
          <p:cNvSpPr txBox="1">
            <a:spLocks noChangeArrowheads="1"/>
          </p:cNvSpPr>
          <p:nvPr/>
        </p:nvSpPr>
        <p:spPr bwMode="auto">
          <a:xfrm>
            <a:off x="7648743" y="1817863"/>
            <a:ext cx="49725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PE2</a:t>
            </a:r>
          </a:p>
        </p:txBody>
      </p:sp>
      <p:sp>
        <p:nvSpPr>
          <p:cNvPr id="122" name="文本框 121"/>
          <p:cNvSpPr txBox="1"/>
          <p:nvPr/>
        </p:nvSpPr>
        <p:spPr>
          <a:xfrm rot="20002439">
            <a:off x="2990044" y="1791850"/>
            <a:ext cx="635110" cy="369332"/>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smtClean="0">
                <a:ln>
                  <a:noFill/>
                </a:ln>
                <a:solidFill>
                  <a:prstClr val="white">
                    <a:lumMod val="50000"/>
                  </a:prstClr>
                </a:solidFill>
                <a:effectLst/>
                <a:uLnTx/>
                <a:uFillTx/>
                <a:latin typeface="Huawei Sans" panose="020C0503030203020204" pitchFamily="34" charset="0"/>
                <a:sym typeface="Huawei Sans" panose="020C0503030203020204" pitchFamily="34" charset="0"/>
              </a:rPr>
              <a:t>BGP</a:t>
            </a:r>
          </a:p>
        </p:txBody>
      </p:sp>
      <p:sp>
        <p:nvSpPr>
          <p:cNvPr id="123" name="文本框 122"/>
          <p:cNvSpPr txBox="1"/>
          <p:nvPr/>
        </p:nvSpPr>
        <p:spPr>
          <a:xfrm rot="1446207">
            <a:off x="8822178" y="1789871"/>
            <a:ext cx="679994" cy="369332"/>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IS-IS</a:t>
            </a:r>
          </a:p>
        </p:txBody>
      </p:sp>
      <p:sp>
        <p:nvSpPr>
          <p:cNvPr id="124" name="Text Box 19"/>
          <p:cNvSpPr txBox="1">
            <a:spLocks noChangeArrowheads="1"/>
          </p:cNvSpPr>
          <p:nvPr/>
        </p:nvSpPr>
        <p:spPr bwMode="auto">
          <a:xfrm>
            <a:off x="675741" y="2378031"/>
            <a:ext cx="1245389"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oAutofit/>
          </a:bodyPr>
          <a:lstStyle>
            <a:defPPr>
              <a:defRPr lang="en-US"/>
            </a:defPPr>
            <a:lvl1pPr algn="ctr" defTabSz="784225" eaLnBrk="0" fontAlgn="base" hangingPunct="0">
              <a:spcBef>
                <a:spcPct val="50000"/>
              </a:spcBef>
              <a:defRPr sz="1200" b="1">
                <a:latin typeface="FrutigerNext LT Regular" pitchFamily="34" charset="0"/>
                <a:ea typeface="华文细黑" panose="02010600040101010101" pitchFamily="2" charset="-122"/>
              </a:defRPr>
            </a:lvl1pPr>
            <a:lvl2pPr defTabSz="784225" fontAlgn="base">
              <a:defRPr>
                <a:latin typeface="Arial" panose="020B0604020202020204" pitchFamily="34" charset="0"/>
                <a:ea typeface="宋体" panose="02010600030101010101" pitchFamily="2" charset="-122"/>
              </a:defRPr>
            </a:lvl2pPr>
            <a:lvl3pPr defTabSz="784225" fontAlgn="base">
              <a:defRPr>
                <a:latin typeface="Arial" panose="020B0604020202020204" pitchFamily="34" charset="0"/>
                <a:ea typeface="宋体" panose="02010600030101010101" pitchFamily="2" charset="-122"/>
              </a:defRPr>
            </a:lvl3pPr>
            <a:lvl4pPr defTabSz="784225" fontAlgn="base">
              <a:defRPr>
                <a:latin typeface="Arial" panose="020B0604020202020204" pitchFamily="34" charset="0"/>
                <a:ea typeface="宋体" panose="02010600030101010101" pitchFamily="2" charset="-122"/>
              </a:defRPr>
            </a:lvl4pPr>
            <a:lvl5pPr defTabSz="784225" fontAlgn="base">
              <a:defRPr>
                <a:latin typeface="Arial" panose="020B0604020202020204" pitchFamily="34" charset="0"/>
                <a:ea typeface="宋体" panose="02010600030101010101" pitchFamily="2" charset="-122"/>
              </a:defRPr>
            </a:lvl5pPr>
            <a:lvl6pPr defTabSz="784225" fontAlgn="base">
              <a:spcBef>
                <a:spcPct val="0"/>
              </a:spcBef>
              <a:spcAft>
                <a:spcPct val="0"/>
              </a:spcAft>
              <a:defRPr>
                <a:latin typeface="Arial" panose="020B0604020202020204" pitchFamily="34" charset="0"/>
                <a:ea typeface="宋体" panose="02010600030101010101" pitchFamily="2" charset="-122"/>
              </a:defRPr>
            </a:lvl6pPr>
            <a:lvl7pPr defTabSz="784225" fontAlgn="base">
              <a:spcBef>
                <a:spcPct val="0"/>
              </a:spcBef>
              <a:spcAft>
                <a:spcPct val="0"/>
              </a:spcAft>
              <a:defRPr>
                <a:latin typeface="Arial" panose="020B0604020202020204" pitchFamily="34" charset="0"/>
                <a:ea typeface="宋体" panose="02010600030101010101" pitchFamily="2" charset="-122"/>
              </a:defRPr>
            </a:lvl7pPr>
            <a:lvl8pPr defTabSz="784225" fontAlgn="base">
              <a:spcBef>
                <a:spcPct val="0"/>
              </a:spcBef>
              <a:spcAft>
                <a:spcPct val="0"/>
              </a:spcAft>
              <a:defRPr>
                <a:latin typeface="Arial" panose="020B0604020202020204" pitchFamily="34" charset="0"/>
                <a:ea typeface="宋体" panose="02010600030101010101" pitchFamily="2" charset="-122"/>
              </a:defRPr>
            </a:lvl8pPr>
            <a:lvl9pPr defTabSz="784225" fontAlgn="base">
              <a:spcBef>
                <a:spcPct val="0"/>
              </a:spcBef>
              <a:spcAft>
                <a:spcPct val="0"/>
              </a:spcAft>
              <a:defRPr>
                <a:latin typeface="Arial" panose="020B0604020202020204" pitchFamily="34" charset="0"/>
                <a:ea typeface="宋体" panose="02010600030101010101" pitchFamily="2" charset="-122"/>
              </a:defRPr>
            </a:lvl9pPr>
          </a:lstStyle>
          <a:p>
            <a:pPr fontAlgn="ctr"/>
            <a:r>
              <a:rPr lang="en-US">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125" name="Rectangle 55"/>
          <p:cNvSpPr/>
          <p:nvPr/>
        </p:nvSpPr>
        <p:spPr>
          <a:xfrm>
            <a:off x="675741" y="3337026"/>
            <a:ext cx="5304115" cy="2913618"/>
          </a:xfrm>
          <a:prstGeom prst="rect">
            <a:avLst/>
          </a:prstGeom>
          <a:solidFill>
            <a:srgbClr val="F3FBFE"/>
          </a:solidFill>
          <a:ln>
            <a:solidFill>
              <a:srgbClr val="99DFF9"/>
            </a:solidFill>
          </a:ln>
        </p:spPr>
        <p:txBody>
          <a:bodyPr wrap="square" anchor="ctr">
            <a:noAutofit/>
          </a:bodyPr>
          <a:lstStyle/>
          <a:p>
            <a:pPr marL="0" marR="0" lvl="0" indent="0" defTabSz="914400" eaLnBrk="1" fontAlgn="ctr" latinLnBrk="0" hangingPunct="1">
              <a:lnSpc>
                <a:spcPts val="19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[CE4] </a:t>
            </a:r>
            <a:r>
              <a:rPr kumimoji="0" lang="en-US" sz="1400" b="1" i="0" u="none" strike="noStrike" kern="0" cap="none" spc="0" normalizeH="0" baseline="0" noProof="0" dirty="0" err="1" smtClean="0">
                <a:ln>
                  <a:noFill/>
                </a:ln>
                <a:solidFill>
                  <a:prstClr val="black"/>
                </a:solidFill>
                <a:effectLst/>
                <a:uLnTx/>
                <a:uFillTx/>
                <a:latin typeface="Huawei Sans" panose="020C0503030203020204" pitchFamily="34" charset="0"/>
                <a:sym typeface="Huawei Sans" panose="020C0503030203020204" pitchFamily="34" charset="0"/>
              </a:rPr>
              <a:t>isis</a:t>
            </a: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 1</a:t>
            </a:r>
          </a:p>
          <a:p>
            <a:pPr marL="0" marR="0" lvl="0" indent="0" defTabSz="914400" eaLnBrk="1" fontAlgn="ctr" latinLnBrk="0" hangingPunct="1">
              <a:lnSpc>
                <a:spcPts val="19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[CE4-isis-1] </a:t>
            </a:r>
            <a:r>
              <a:rPr kumimoji="0" lang="en-US" sz="1400" b="1"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network-entity 49.0001.0000.0000.1111.00</a:t>
            </a:r>
          </a:p>
          <a:p>
            <a:pPr marL="0" marR="0" lvl="0" indent="0" defTabSz="914400" eaLnBrk="1" fontAlgn="ctr" latinLnBrk="0" hangingPunct="1">
              <a:lnSpc>
                <a:spcPts val="19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[CE4-isis-1] </a:t>
            </a:r>
            <a:r>
              <a:rPr kumimoji="0" lang="en-US" sz="1400" b="1"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is-level level-2</a:t>
            </a:r>
          </a:p>
          <a:p>
            <a:pPr marL="0" marR="0" lvl="0" indent="0" defTabSz="914400" eaLnBrk="1" fontAlgn="ctr" latinLnBrk="0" hangingPunct="1">
              <a:lnSpc>
                <a:spcPts val="19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[CE4-isis-1] </a:t>
            </a:r>
            <a:r>
              <a:rPr kumimoji="0" lang="en-US" sz="1400" b="1"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quit</a:t>
            </a:r>
          </a:p>
          <a:p>
            <a:pPr marL="0" marR="0" lvl="0" indent="0" defTabSz="914400" eaLnBrk="1" fontAlgn="ctr" latinLnBrk="0" hangingPunct="1">
              <a:lnSpc>
                <a:spcPts val="19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[CE4] </a:t>
            </a:r>
            <a:r>
              <a:rPr kumimoji="0" lang="en-US" sz="1400" b="1"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interface </a:t>
            </a:r>
            <a:r>
              <a:rPr kumimoji="0" lang="en-US" sz="1400" b="1" i="0" u="none" strike="noStrike" kern="0" cap="none" spc="0" normalizeH="0" baseline="0" noProof="0" dirty="0" err="1" smtClean="0">
                <a:ln>
                  <a:noFill/>
                </a:ln>
                <a:solidFill>
                  <a:prstClr val="black"/>
                </a:solidFill>
                <a:effectLst/>
                <a:uLnTx/>
                <a:uFillTx/>
                <a:latin typeface="Huawei Sans" panose="020C0503030203020204" pitchFamily="34" charset="0"/>
                <a:sym typeface="Huawei Sans" panose="020C0503030203020204" pitchFamily="34" charset="0"/>
              </a:rPr>
              <a:t>GigabitEthernet</a:t>
            </a:r>
            <a:r>
              <a:rPr kumimoji="0" lang="en-US" sz="1400" b="1"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 </a:t>
            </a: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0/0/0</a:t>
            </a:r>
          </a:p>
          <a:p>
            <a:pPr marL="0" marR="0" lvl="0" indent="0" defTabSz="914400" eaLnBrk="1" fontAlgn="ctr" latinLnBrk="0" hangingPunct="1">
              <a:lnSpc>
                <a:spcPts val="19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[CE4-GigabitEthernet0/0/0] </a:t>
            </a:r>
            <a:r>
              <a:rPr kumimoji="0" lang="en-US" sz="1400" b="1" i="0" u="none" strike="noStrike" kern="0" cap="none" spc="0" normalizeH="0" baseline="0" noProof="0" dirty="0" err="1" smtClean="0">
                <a:ln>
                  <a:noFill/>
                </a:ln>
                <a:solidFill>
                  <a:prstClr val="black"/>
                </a:solidFill>
                <a:effectLst/>
                <a:uLnTx/>
                <a:uFillTx/>
                <a:latin typeface="Huawei Sans" panose="020C0503030203020204" pitchFamily="34" charset="0"/>
                <a:sym typeface="Huawei Sans" panose="020C0503030203020204" pitchFamily="34" charset="0"/>
              </a:rPr>
              <a:t>isis</a:t>
            </a: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 </a:t>
            </a:r>
            <a:r>
              <a:rPr kumimoji="0" lang="en-US" sz="1400" b="1"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enable </a:t>
            </a: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1</a:t>
            </a:r>
          </a:p>
          <a:p>
            <a:pPr marL="0" marR="0" lvl="0" indent="0" defTabSz="914400" eaLnBrk="1" fontAlgn="ctr" latinLnBrk="0" hangingPunct="1">
              <a:lnSpc>
                <a:spcPts val="19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[CE4-GigabitEthernet0/0/0]quit</a:t>
            </a:r>
          </a:p>
          <a:p>
            <a:pPr marL="0" marR="0" lvl="0" indent="0" defTabSz="914400" eaLnBrk="1" fontAlgn="ctr" latinLnBrk="0" hangingPunct="1">
              <a:lnSpc>
                <a:spcPts val="19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[CE4] </a:t>
            </a:r>
            <a:r>
              <a:rPr kumimoji="0" lang="en-US" sz="1400" b="1"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interface </a:t>
            </a:r>
            <a:r>
              <a:rPr kumimoji="0" lang="en-US" sz="1400" b="1" i="0" u="none" strike="noStrike" kern="0" cap="none" spc="0" normalizeH="0" baseline="0" noProof="0" dirty="0" err="1" smtClean="0">
                <a:ln>
                  <a:noFill/>
                </a:ln>
                <a:solidFill>
                  <a:prstClr val="black"/>
                </a:solidFill>
                <a:effectLst/>
                <a:uLnTx/>
                <a:uFillTx/>
                <a:latin typeface="Huawei Sans" panose="020C0503030203020204" pitchFamily="34" charset="0"/>
                <a:sym typeface="Huawei Sans" panose="020C0503030203020204" pitchFamily="34" charset="0"/>
              </a:rPr>
              <a:t>GigabitEthernet</a:t>
            </a:r>
            <a:r>
              <a:rPr kumimoji="0" lang="en-US" sz="1400" b="1"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 </a:t>
            </a: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0/0/1</a:t>
            </a:r>
          </a:p>
          <a:p>
            <a:pPr marL="0" marR="0" lvl="0" indent="0" defTabSz="914400" eaLnBrk="1" fontAlgn="ctr" latinLnBrk="0" hangingPunct="1">
              <a:lnSpc>
                <a:spcPts val="19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[CE4-GigabitEthernet0/0/1] </a:t>
            </a:r>
            <a:r>
              <a:rPr kumimoji="0" lang="en-US" sz="1400" b="1" i="0" u="none" strike="noStrike" kern="0" cap="none" spc="0" normalizeH="0" baseline="0" noProof="0" dirty="0" err="1" smtClean="0">
                <a:ln>
                  <a:noFill/>
                </a:ln>
                <a:solidFill>
                  <a:prstClr val="black"/>
                </a:solidFill>
                <a:effectLst/>
                <a:uLnTx/>
                <a:uFillTx/>
                <a:latin typeface="Huawei Sans" panose="020C0503030203020204" pitchFamily="34" charset="0"/>
                <a:sym typeface="Huawei Sans" panose="020C0503030203020204" pitchFamily="34" charset="0"/>
              </a:rPr>
              <a:t>isis</a:t>
            </a: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 </a:t>
            </a:r>
            <a:r>
              <a:rPr kumimoji="0" lang="en-US" sz="1400" b="1"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enable </a:t>
            </a: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1</a:t>
            </a:r>
          </a:p>
          <a:p>
            <a:pPr marL="0" marR="0" lvl="0" indent="0" defTabSz="914400" eaLnBrk="1" fontAlgn="ctr" latinLnBrk="0" hangingPunct="1">
              <a:lnSpc>
                <a:spcPts val="19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 GE0/0/1 is the interface </a:t>
            </a:r>
            <a:r>
              <a:rPr lang="en-US" sz="1400" kern="0" dirty="0" smtClean="0">
                <a:solidFill>
                  <a:prstClr val="black"/>
                </a:solidFill>
                <a:latin typeface="Huawei Sans" panose="020C0503030203020204" pitchFamily="34" charset="0"/>
                <a:sym typeface="Huawei Sans" panose="020C0503030203020204" pitchFamily="34" charset="0"/>
              </a:rPr>
              <a:t>connected to</a:t>
            </a: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 network segment 192.168.2.0/24.</a:t>
            </a:r>
          </a:p>
        </p:txBody>
      </p:sp>
      <p:sp>
        <p:nvSpPr>
          <p:cNvPr id="126" name="Rectangle 60"/>
          <p:cNvSpPr/>
          <p:nvPr/>
        </p:nvSpPr>
        <p:spPr>
          <a:xfrm>
            <a:off x="6355685" y="3337026"/>
            <a:ext cx="5139495" cy="2913618"/>
          </a:xfrm>
          <a:prstGeom prst="rect">
            <a:avLst/>
          </a:prstGeom>
          <a:solidFill>
            <a:srgbClr val="F3FBFE"/>
          </a:solidFill>
          <a:ln>
            <a:solidFill>
              <a:srgbClr val="99DFF9"/>
            </a:solidFill>
          </a:ln>
        </p:spPr>
        <p:txBody>
          <a:bodyPr wrap="square" anchor="ctr">
            <a:noAutofit/>
          </a:bodyPr>
          <a:lstStyle/>
          <a:p>
            <a:pPr marL="0" marR="0" lvl="0" indent="0" defTabSz="914400" eaLnBrk="1" fontAlgn="ctr" latinLnBrk="0" hangingPunct="1">
              <a:lnSpc>
                <a:spcPts val="19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[PE2] </a:t>
            </a:r>
            <a:r>
              <a:rPr kumimoji="0" lang="en-US" sz="1400" b="1" i="0" u="none" strike="noStrike" kern="0" cap="none" spc="0" normalizeH="0" baseline="0" noProof="0" dirty="0" err="1" smtClean="0">
                <a:ln>
                  <a:noFill/>
                </a:ln>
                <a:solidFill>
                  <a:srgbClr val="EC7061"/>
                </a:solidFill>
                <a:effectLst/>
                <a:uLnTx/>
                <a:uFillTx/>
                <a:latin typeface="Huawei Sans" panose="020C0503030203020204" pitchFamily="34" charset="0"/>
                <a:sym typeface="Huawei Sans" panose="020C0503030203020204" pitchFamily="34" charset="0"/>
              </a:rPr>
              <a:t>isis</a:t>
            </a:r>
            <a:r>
              <a:rPr kumimoji="0" lang="en-US" sz="1400" b="1" i="0" u="none" strike="noStrike" kern="0" cap="none" spc="0" normalizeH="0" baseline="0" noProof="0" dirty="0" smtClean="0">
                <a:ln>
                  <a:noFill/>
                </a:ln>
                <a:solidFill>
                  <a:srgbClr val="EC7061"/>
                </a:solidFill>
                <a:effectLst/>
                <a:uLnTx/>
                <a:uFillTx/>
                <a:latin typeface="Huawei Sans" panose="020C0503030203020204" pitchFamily="34" charset="0"/>
                <a:sym typeface="Huawei Sans" panose="020C0503030203020204" pitchFamily="34" charset="0"/>
              </a:rPr>
              <a:t> </a:t>
            </a:r>
            <a:r>
              <a:rPr kumimoji="0" lang="en-US" sz="1400" b="0" i="0" u="none" strike="noStrike" kern="0" cap="none" spc="0" normalizeH="0" baseline="0" noProof="0" dirty="0" smtClean="0">
                <a:ln>
                  <a:noFill/>
                </a:ln>
                <a:solidFill>
                  <a:srgbClr val="EC7061"/>
                </a:solidFill>
                <a:effectLst/>
                <a:uLnTx/>
                <a:uFillTx/>
                <a:latin typeface="Huawei Sans" panose="020C0503030203020204" pitchFamily="34" charset="0"/>
                <a:sym typeface="Huawei Sans" panose="020C0503030203020204" pitchFamily="34" charset="0"/>
              </a:rPr>
              <a:t>1 </a:t>
            </a:r>
            <a:r>
              <a:rPr kumimoji="0" lang="en-US" sz="1400" b="1" i="0" u="none" strike="noStrike" kern="0" cap="none" spc="0" normalizeH="0" baseline="0" noProof="0" dirty="0" err="1" smtClean="0">
                <a:ln>
                  <a:noFill/>
                </a:ln>
                <a:solidFill>
                  <a:srgbClr val="EC7061"/>
                </a:solidFill>
                <a:effectLst/>
                <a:uLnTx/>
                <a:uFillTx/>
                <a:latin typeface="Huawei Sans" panose="020C0503030203020204" pitchFamily="34" charset="0"/>
                <a:sym typeface="Huawei Sans" panose="020C0503030203020204" pitchFamily="34" charset="0"/>
              </a:rPr>
              <a:t>vpn</a:t>
            </a:r>
            <a:r>
              <a:rPr kumimoji="0" lang="en-US" sz="1400" b="1" i="0" u="none" strike="noStrike" kern="0" cap="none" spc="0" normalizeH="0" baseline="0" noProof="0" dirty="0" smtClean="0">
                <a:ln>
                  <a:noFill/>
                </a:ln>
                <a:solidFill>
                  <a:srgbClr val="EC7061"/>
                </a:solidFill>
                <a:effectLst/>
                <a:uLnTx/>
                <a:uFillTx/>
                <a:latin typeface="Huawei Sans" panose="020C0503030203020204" pitchFamily="34" charset="0"/>
                <a:sym typeface="Huawei Sans" panose="020C0503030203020204" pitchFamily="34" charset="0"/>
              </a:rPr>
              <a:t>-instance </a:t>
            </a:r>
            <a:r>
              <a:rPr kumimoji="0" lang="en-US" sz="1400" b="0" i="0" u="none" strike="noStrike" kern="0" cap="none" spc="0" normalizeH="0" baseline="0" noProof="0" dirty="0" smtClean="0">
                <a:ln>
                  <a:noFill/>
                </a:ln>
                <a:solidFill>
                  <a:srgbClr val="EC7061"/>
                </a:solidFill>
                <a:effectLst/>
                <a:uLnTx/>
                <a:uFillTx/>
                <a:latin typeface="Huawei Sans" panose="020C0503030203020204" pitchFamily="34" charset="0"/>
                <a:sym typeface="Huawei Sans" panose="020C0503030203020204" pitchFamily="34" charset="0"/>
              </a:rPr>
              <a:t>VPNY</a:t>
            </a:r>
            <a:r>
              <a:rPr kumimoji="0" lang="en-US" sz="1400" b="1" i="0" u="none" strike="noStrike" kern="0" cap="none" spc="0" normalizeH="0" baseline="0" noProof="0" dirty="0" smtClean="0">
                <a:ln>
                  <a:noFill/>
                </a:ln>
                <a:solidFill>
                  <a:srgbClr val="EC7061"/>
                </a:solidFill>
                <a:effectLst/>
                <a:uLnTx/>
                <a:uFillTx/>
                <a:latin typeface="Huawei Sans" panose="020C0503030203020204" pitchFamily="34" charset="0"/>
                <a:sym typeface="Huawei Sans" panose="020C0503030203020204" pitchFamily="34" charset="0"/>
              </a:rPr>
              <a:t> </a:t>
            </a:r>
          </a:p>
          <a:p>
            <a:pPr marL="0" marR="0" lvl="0" indent="0" defTabSz="914400" eaLnBrk="1" fontAlgn="ctr" latinLnBrk="0" hangingPunct="1">
              <a:lnSpc>
                <a:spcPts val="19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[PE2-isis-1] </a:t>
            </a:r>
            <a:r>
              <a:rPr kumimoji="0" lang="en-US" sz="1400" b="1"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network-entity 49.0002.0000.0000.2222.00</a:t>
            </a:r>
          </a:p>
          <a:p>
            <a:pPr marL="0" marR="0" lvl="0" indent="0" defTabSz="914400" eaLnBrk="1" fontAlgn="ctr" latinLnBrk="0" hangingPunct="1">
              <a:lnSpc>
                <a:spcPts val="19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[PE2-isis-1] </a:t>
            </a:r>
            <a:r>
              <a:rPr kumimoji="0" lang="en-US" sz="1400" b="1"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is-level level-2</a:t>
            </a:r>
          </a:p>
          <a:p>
            <a:pPr marL="0" marR="0" lvl="0" indent="0" defTabSz="914400" eaLnBrk="1" fontAlgn="ctr" latinLnBrk="0" hangingPunct="1">
              <a:lnSpc>
                <a:spcPts val="19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[PE2-isis-1] </a:t>
            </a:r>
            <a:r>
              <a:rPr kumimoji="0" lang="en-US" sz="1400" b="1" i="0" u="none" strike="noStrike" kern="0" cap="none" spc="0" normalizeH="0" baseline="0" noProof="0" dirty="0" smtClean="0">
                <a:ln>
                  <a:noFill/>
                </a:ln>
                <a:solidFill>
                  <a:srgbClr val="EC7061"/>
                </a:solidFill>
                <a:effectLst/>
                <a:uLnTx/>
                <a:uFillTx/>
                <a:latin typeface="Huawei Sans" panose="020C0503030203020204" pitchFamily="34" charset="0"/>
                <a:sym typeface="Huawei Sans" panose="020C0503030203020204" pitchFamily="34" charset="0"/>
              </a:rPr>
              <a:t>import-route </a:t>
            </a:r>
            <a:r>
              <a:rPr kumimoji="0" lang="en-US" sz="1400" b="1" i="0" u="none" strike="noStrike" kern="0" cap="none" spc="0" normalizeH="0" baseline="0" noProof="0" dirty="0" err="1" smtClean="0">
                <a:ln>
                  <a:noFill/>
                </a:ln>
                <a:solidFill>
                  <a:srgbClr val="EC7061"/>
                </a:solidFill>
                <a:effectLst/>
                <a:uLnTx/>
                <a:uFillTx/>
                <a:latin typeface="Huawei Sans" panose="020C0503030203020204" pitchFamily="34" charset="0"/>
                <a:sym typeface="Huawei Sans" panose="020C0503030203020204" pitchFamily="34" charset="0"/>
              </a:rPr>
              <a:t>bgp</a:t>
            </a:r>
            <a:r>
              <a:rPr kumimoji="0" lang="en-US" sz="1400" b="1" i="0" u="none" strike="noStrike" kern="0" cap="none" spc="0" normalizeH="0" baseline="0" noProof="0" dirty="0" smtClean="0">
                <a:ln>
                  <a:noFill/>
                </a:ln>
                <a:solidFill>
                  <a:srgbClr val="EC7061"/>
                </a:solidFill>
                <a:effectLst/>
                <a:uLnTx/>
                <a:uFillTx/>
                <a:latin typeface="Huawei Sans" panose="020C0503030203020204" pitchFamily="34" charset="0"/>
                <a:sym typeface="Huawei Sans" panose="020C0503030203020204" pitchFamily="34" charset="0"/>
              </a:rPr>
              <a:t> level-2</a:t>
            </a:r>
          </a:p>
          <a:p>
            <a:pPr marL="0" marR="0" lvl="0" indent="0" defTabSz="914400" eaLnBrk="1" fontAlgn="ctr" latinLnBrk="0" hangingPunct="1">
              <a:lnSpc>
                <a:spcPts val="19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[PE2-isis-1] </a:t>
            </a:r>
            <a:r>
              <a:rPr kumimoji="0" lang="en-US" sz="1400" b="1"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quit</a:t>
            </a:r>
          </a:p>
          <a:p>
            <a:pPr marL="0" marR="0" lvl="0" indent="0" defTabSz="914400" eaLnBrk="1" fontAlgn="ctr" latinLnBrk="0" hangingPunct="1">
              <a:lnSpc>
                <a:spcPts val="19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[PE2] interface </a:t>
            </a:r>
            <a:r>
              <a:rPr kumimoji="0" lang="en-US" sz="1400" b="0" i="0" u="none" strike="noStrike" kern="0" cap="none" spc="0" normalizeH="0" baseline="0" noProof="0" dirty="0" err="1" smtClean="0">
                <a:ln>
                  <a:noFill/>
                </a:ln>
                <a:solidFill>
                  <a:prstClr val="black"/>
                </a:solidFill>
                <a:effectLst/>
                <a:uLnTx/>
                <a:uFillTx/>
                <a:latin typeface="Huawei Sans" panose="020C0503030203020204" pitchFamily="34" charset="0"/>
                <a:sym typeface="Huawei Sans" panose="020C0503030203020204" pitchFamily="34" charset="0"/>
              </a:rPr>
              <a:t>GigabitEthernet</a:t>
            </a: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 0/0/2</a:t>
            </a:r>
          </a:p>
          <a:p>
            <a:pPr marL="0" marR="0" lvl="0" indent="0" defTabSz="914400" eaLnBrk="1" fontAlgn="ctr" latinLnBrk="0" hangingPunct="1">
              <a:lnSpc>
                <a:spcPts val="19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[PE2-GigabitEthernet0/0/2] </a:t>
            </a:r>
            <a:r>
              <a:rPr kumimoji="0" lang="en-US" sz="1400" b="1" i="0" u="none" strike="noStrike" kern="0" cap="none" spc="0" normalizeH="0" baseline="0" noProof="0" dirty="0" err="1" smtClean="0">
                <a:ln>
                  <a:noFill/>
                </a:ln>
                <a:solidFill>
                  <a:prstClr val="black"/>
                </a:solidFill>
                <a:effectLst/>
                <a:uLnTx/>
                <a:uFillTx/>
                <a:latin typeface="Huawei Sans" panose="020C0503030203020204" pitchFamily="34" charset="0"/>
                <a:sym typeface="Huawei Sans" panose="020C0503030203020204" pitchFamily="34" charset="0"/>
              </a:rPr>
              <a:t>isis</a:t>
            </a: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 </a:t>
            </a:r>
            <a:r>
              <a:rPr kumimoji="0" lang="en-US" sz="1400" b="1"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enable </a:t>
            </a: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1</a:t>
            </a:r>
          </a:p>
          <a:p>
            <a:pPr marL="0" marR="0" lvl="0" indent="0" defTabSz="914400" eaLnBrk="1" fontAlgn="ctr" latinLnBrk="0" hangingPunct="1">
              <a:lnSpc>
                <a:spcPts val="19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[PE2] </a:t>
            </a:r>
            <a:r>
              <a:rPr kumimoji="0" lang="en-US" sz="1400" b="1" i="0" u="none" strike="noStrike" kern="0" cap="none" spc="0" normalizeH="0" baseline="0" noProof="0" dirty="0" err="1" smtClean="0">
                <a:ln>
                  <a:noFill/>
                </a:ln>
                <a:solidFill>
                  <a:prstClr val="black"/>
                </a:solidFill>
                <a:effectLst/>
                <a:uLnTx/>
                <a:uFillTx/>
                <a:latin typeface="Huawei Sans" panose="020C0503030203020204" pitchFamily="34" charset="0"/>
                <a:sym typeface="Huawei Sans" panose="020C0503030203020204" pitchFamily="34" charset="0"/>
              </a:rPr>
              <a:t>bgp</a:t>
            </a: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 123</a:t>
            </a:r>
          </a:p>
          <a:p>
            <a:pPr marL="0" marR="0" lvl="0" indent="0" defTabSz="914400" eaLnBrk="1" fontAlgn="ctr" latinLnBrk="0" hangingPunct="1">
              <a:lnSpc>
                <a:spcPts val="19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[PE2-bgp] </a:t>
            </a:r>
            <a:r>
              <a:rPr kumimoji="0" lang="en-US" sz="1400" b="1" i="0" u="none" strike="noStrike" kern="0" cap="none" spc="0" normalizeH="0" baseline="0" noProof="0" dirty="0" smtClean="0">
                <a:ln>
                  <a:noFill/>
                </a:ln>
                <a:solidFill>
                  <a:srgbClr val="EC7061"/>
                </a:solidFill>
                <a:effectLst/>
                <a:uLnTx/>
                <a:uFillTx/>
                <a:latin typeface="Huawei Sans" panose="020C0503030203020204" pitchFamily="34" charset="0"/>
                <a:sym typeface="Huawei Sans" panose="020C0503030203020204" pitchFamily="34" charset="0"/>
              </a:rPr>
              <a:t>ipv4-family </a:t>
            </a:r>
            <a:r>
              <a:rPr kumimoji="0" lang="en-US" sz="1400" b="1" i="0" u="none" strike="noStrike" kern="0" cap="none" spc="0" normalizeH="0" baseline="0" noProof="0" dirty="0" err="1" smtClean="0">
                <a:ln>
                  <a:noFill/>
                </a:ln>
                <a:solidFill>
                  <a:srgbClr val="EC7061"/>
                </a:solidFill>
                <a:effectLst/>
                <a:uLnTx/>
                <a:uFillTx/>
                <a:latin typeface="Huawei Sans" panose="020C0503030203020204" pitchFamily="34" charset="0"/>
                <a:sym typeface="Huawei Sans" panose="020C0503030203020204" pitchFamily="34" charset="0"/>
              </a:rPr>
              <a:t>vpn</a:t>
            </a:r>
            <a:r>
              <a:rPr kumimoji="0" lang="en-US" sz="1400" b="1" i="0" u="none" strike="noStrike" kern="0" cap="none" spc="0" normalizeH="0" baseline="0" noProof="0" dirty="0" smtClean="0">
                <a:ln>
                  <a:noFill/>
                </a:ln>
                <a:solidFill>
                  <a:srgbClr val="EC7061"/>
                </a:solidFill>
                <a:effectLst/>
                <a:uLnTx/>
                <a:uFillTx/>
                <a:latin typeface="Huawei Sans" panose="020C0503030203020204" pitchFamily="34" charset="0"/>
                <a:sym typeface="Huawei Sans" panose="020C0503030203020204" pitchFamily="34" charset="0"/>
              </a:rPr>
              <a:t>-instance </a:t>
            </a:r>
            <a:r>
              <a:rPr kumimoji="0" lang="en-US" sz="1400" b="0" i="0" u="none" strike="noStrike" kern="0" cap="none" spc="0" normalizeH="0" baseline="0" noProof="0" dirty="0" smtClean="0">
                <a:ln>
                  <a:noFill/>
                </a:ln>
                <a:solidFill>
                  <a:srgbClr val="EC7061"/>
                </a:solidFill>
                <a:effectLst/>
                <a:uLnTx/>
                <a:uFillTx/>
                <a:latin typeface="Huawei Sans" panose="020C0503030203020204" pitchFamily="34" charset="0"/>
                <a:sym typeface="Huawei Sans" panose="020C0503030203020204" pitchFamily="34" charset="0"/>
              </a:rPr>
              <a:t>VPNY</a:t>
            </a:r>
          </a:p>
          <a:p>
            <a:pPr marL="0" marR="0" lvl="0" indent="0" defTabSz="914400" eaLnBrk="1" fontAlgn="ctr" latinLnBrk="0" hangingPunct="1">
              <a:lnSpc>
                <a:spcPts val="19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[PE2-bgp] </a:t>
            </a:r>
            <a:r>
              <a:rPr kumimoji="0" lang="en-US" sz="1400" b="1" i="0" u="none" strike="noStrike" kern="0" cap="none" spc="0" normalizeH="0" baseline="0" noProof="0" dirty="0" smtClean="0">
                <a:ln>
                  <a:noFill/>
                </a:ln>
                <a:solidFill>
                  <a:srgbClr val="EC7061"/>
                </a:solidFill>
                <a:effectLst/>
                <a:uLnTx/>
                <a:uFillTx/>
                <a:latin typeface="Huawei Sans" panose="020C0503030203020204" pitchFamily="34" charset="0"/>
                <a:sym typeface="Huawei Sans" panose="020C0503030203020204" pitchFamily="34" charset="0"/>
              </a:rPr>
              <a:t>import-route </a:t>
            </a:r>
            <a:r>
              <a:rPr kumimoji="0" lang="en-US" sz="1400" b="1" i="0" u="none" strike="noStrike" kern="0" cap="none" spc="0" normalizeH="0" baseline="0" noProof="0" dirty="0" err="1" smtClean="0">
                <a:ln>
                  <a:noFill/>
                </a:ln>
                <a:solidFill>
                  <a:srgbClr val="EC7061"/>
                </a:solidFill>
                <a:effectLst/>
                <a:uLnTx/>
                <a:uFillTx/>
                <a:latin typeface="Huawei Sans" panose="020C0503030203020204" pitchFamily="34" charset="0"/>
                <a:sym typeface="Huawei Sans" panose="020C0503030203020204" pitchFamily="34" charset="0"/>
              </a:rPr>
              <a:t>isis</a:t>
            </a:r>
            <a:r>
              <a:rPr kumimoji="0" lang="en-US" sz="1400" b="1" i="0" u="none" strike="noStrike" kern="0" cap="none" spc="0" normalizeH="0" baseline="0" noProof="0" dirty="0" smtClean="0">
                <a:ln>
                  <a:noFill/>
                </a:ln>
                <a:solidFill>
                  <a:srgbClr val="EC7061"/>
                </a:solidFill>
                <a:effectLst/>
                <a:uLnTx/>
                <a:uFillTx/>
                <a:latin typeface="Huawei Sans" panose="020C0503030203020204" pitchFamily="34" charset="0"/>
                <a:sym typeface="Huawei Sans" panose="020C0503030203020204" pitchFamily="34" charset="0"/>
              </a:rPr>
              <a:t> 1</a:t>
            </a:r>
          </a:p>
        </p:txBody>
      </p:sp>
    </p:spTree>
    <p:extLst>
      <p:ext uri="{BB962C8B-B14F-4D97-AF65-F5344CB8AC3E}">
        <p14:creationId xmlns:p14="http://schemas.microsoft.com/office/powerpoint/2010/main" val="69991420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MPLS VPN Applications and Networking Overview</a:t>
            </a:r>
          </a:p>
          <a:p>
            <a:r>
              <a:rPr lang="en-US" b="1" dirty="0">
                <a:latin typeface="Huawei Sans" panose="020C0503030203020204" pitchFamily="34" charset="0"/>
                <a:ea typeface="方正兰亭黑简体" panose="02000000000000000000" pitchFamily="2" charset="-122"/>
                <a:sym typeface="Huawei Sans" panose="020C0503030203020204" pitchFamily="34" charset="0"/>
              </a:rPr>
              <a:t>MPLS VPN Deployment in Typical Scenarios</a:t>
            </a:r>
          </a:p>
          <a:p>
            <a:pPr marL="755650" lvl="1" indent="-280988"/>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Intranet Scenario</a:t>
            </a:r>
          </a:p>
          <a:p>
            <a:pPr marL="755650" lvl="1" indent="-280988">
              <a:buFont typeface="Huawei Sans" panose="020C0503030203020204" pitchFamily="34" charset="0"/>
              <a:buChar char="▪"/>
            </a:pPr>
            <a:r>
              <a:rPr lang="en-US" b="1" dirty="0" err="1">
                <a:latin typeface="Huawei Sans" panose="020C0503030203020204" pitchFamily="34" charset="0"/>
                <a:ea typeface="方正兰亭黑简体" panose="02000000000000000000" pitchFamily="2" charset="-122"/>
                <a:sym typeface="Huawei Sans" panose="020C0503030203020204" pitchFamily="34" charset="0"/>
              </a:rPr>
              <a:t>Hub&amp;Spoke</a:t>
            </a:r>
            <a:r>
              <a:rPr lang="en-US" b="1" dirty="0">
                <a:latin typeface="Huawei Sans" panose="020C0503030203020204" pitchFamily="34" charset="0"/>
                <a:ea typeface="方正兰亭黑简体" panose="02000000000000000000" pitchFamily="2" charset="-122"/>
                <a:sym typeface="Huawei Sans" panose="020C0503030203020204" pitchFamily="34" charset="0"/>
              </a:rPr>
              <a:t> Scenario</a:t>
            </a:r>
          </a:p>
          <a:p>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OSPF VPN Extension</a:t>
            </a:r>
          </a:p>
          <a:p>
            <a:pPr lvl="1"/>
            <a:endParaRPr lang="en-US" altLang="zh-CN" b="1" dirty="0" smtClean="0">
              <a:latin typeface="Huawei Sans" panose="020C0503030203020204" pitchFamily="34" charset="0"/>
              <a:ea typeface="方正兰亭黑简体" panose="02000000000000000000" pitchFamily="2" charset="-122"/>
              <a:sym typeface="Huawei Sans" panose="020C0503030203020204" pitchFamily="34" charset="0"/>
            </a:endParaRPr>
          </a:p>
          <a:p>
            <a:pPr lvl="1"/>
            <a:endParaRPr lang="en-US" altLang="zh-CN" b="1" dirty="0" smtClean="0">
              <a:latin typeface="Huawei Sans" panose="020C0503030203020204" pitchFamily="34" charset="0"/>
              <a:ea typeface="方正兰亭黑简体" panose="02000000000000000000" pitchFamily="2" charset="-122"/>
              <a:sym typeface="Huawei Sans" panose="020C0503030203020204" pitchFamily="34" charset="0"/>
            </a:endParaRPr>
          </a:p>
          <a:p>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a:p>
            <a:endParaRPr lang="zh-CN" alt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26208892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 name="文本占位符 3"/>
          <p:cNvSpPr txBox="1">
            <a:spLocks/>
          </p:cNvSpPr>
          <p:nvPr/>
        </p:nvSpPr>
        <p:spPr bwMode="auto">
          <a:xfrm>
            <a:off x="468317" y="1233488"/>
            <a:ext cx="11276183" cy="2263774"/>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lnSpc>
                <a:spcPct val="125000"/>
              </a:lnSpc>
            </a:pPr>
            <a:r>
              <a:rPr lang="en-US" sz="1600" dirty="0" err="1" smtClean="0">
                <a:latin typeface="Huawei Sans" panose="020C0503030203020204" pitchFamily="34" charset="0"/>
                <a:ea typeface="方正兰亭黑简体" panose="02000000000000000000" pitchFamily="2" charset="-122"/>
                <a:sym typeface="Huawei Sans" panose="020C0503030203020204" pitchFamily="34" charset="0"/>
              </a:rPr>
              <a:t>Hub</a:t>
            </a:r>
            <a:r>
              <a:rPr lang="en-US" altLang="zh-CN" sz="1600" dirty="0" err="1" smtClean="0">
                <a:latin typeface="Huawei Sans" panose="020C0503030203020204" pitchFamily="34" charset="0"/>
                <a:ea typeface="方正兰亭黑简体" panose="02000000000000000000" pitchFamily="2" charset="-122"/>
                <a:sym typeface="Huawei Sans" panose="020C0503030203020204" pitchFamily="34" charset="0"/>
              </a:rPr>
              <a:t>&amp;S</a:t>
            </a:r>
            <a:r>
              <a:rPr lang="en-US" sz="1600" dirty="0" err="1" smtClean="0">
                <a:latin typeface="Huawei Sans" panose="020C0503030203020204" pitchFamily="34" charset="0"/>
                <a:ea typeface="方正兰亭黑简体" panose="02000000000000000000" pitchFamily="2" charset="-122"/>
                <a:sym typeface="Huawei Sans" panose="020C0503030203020204" pitchFamily="34" charset="0"/>
              </a:rPr>
              <a:t>poke</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 networking solutions are as follows:</a:t>
            </a:r>
          </a:p>
          <a:p>
            <a:pPr lvl="1" fontAlgn="ctr">
              <a:lnSpc>
                <a:spcPct val="1250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Method 1: EBGP runs between the Hub-CE and Hub-PE, and between the Spoke-PE and Spoke-CE.</a:t>
            </a:r>
          </a:p>
          <a:p>
            <a:pPr lvl="1" fontAlgn="ctr">
              <a:lnSpc>
                <a:spcPct val="1250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Method 2: An IGP runs between the Hub-CE and Hub-PE, and between the Spoke-PE and Spoke-CE.</a:t>
            </a:r>
          </a:p>
          <a:p>
            <a:pPr lvl="1" fontAlgn="ctr">
              <a:lnSpc>
                <a:spcPct val="1250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Method 3: EBGP runs between the Hub-CE and Hub-PE, and an IGP runs between the Spoke-PE and Spoke-CE.</a:t>
            </a:r>
          </a:p>
          <a:p>
            <a:pPr fontAlgn="ctr">
              <a:lnSpc>
                <a:spcPct val="125000"/>
              </a:lnSpc>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The Hub-CE and Hub-PE cannot use an IGP when the Spoke-PE and Spoke-CE using EBGP to deploy the MPLS VPN in the </a:t>
            </a:r>
            <a:r>
              <a:rPr lang="en-US" sz="1600" dirty="0" err="1">
                <a:latin typeface="Huawei Sans" panose="020C0503030203020204" pitchFamily="34" charset="0"/>
                <a:ea typeface="方正兰亭黑简体" panose="02000000000000000000" pitchFamily="2" charset="-122"/>
                <a:sym typeface="Huawei Sans" panose="020C0503030203020204" pitchFamily="34" charset="0"/>
              </a:rPr>
              <a:t>Hub&amp;Spoke</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networking.</a:t>
            </a:r>
          </a:p>
        </p:txBody>
      </p:sp>
      <p:sp>
        <p:nvSpPr>
          <p:cNvPr id="140" name="圆角矩形 139"/>
          <p:cNvSpPr/>
          <p:nvPr/>
        </p:nvSpPr>
        <p:spPr>
          <a:xfrm>
            <a:off x="4434764" y="3853351"/>
            <a:ext cx="2810587" cy="2194539"/>
          </a:xfrm>
          <a:prstGeom prst="roundRect">
            <a:avLst/>
          </a:prstGeom>
          <a:solidFill>
            <a:srgbClr val="F3FBFE"/>
          </a:solidFill>
          <a:ln w="28575"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srgbClr val="1D1D1A"/>
              </a:solidFill>
              <a:effectLst/>
              <a:uLnTx/>
              <a:uFillTx/>
              <a:latin typeface="Huawei Sans" panose="020C0503030203020204" pitchFamily="34" charset="0"/>
              <a:sym typeface="Huawei Sans" panose="020C0503030203020204" pitchFamily="34" charset="0"/>
            </a:endParaRPr>
          </a:p>
        </p:txBody>
      </p:sp>
      <p:cxnSp>
        <p:nvCxnSpPr>
          <p:cNvPr id="141" name="直接连接符 140"/>
          <p:cNvCxnSpPr>
            <a:stCxn id="171" idx="3"/>
            <a:endCxn id="157" idx="1"/>
          </p:cNvCxnSpPr>
          <p:nvPr/>
        </p:nvCxnSpPr>
        <p:spPr>
          <a:xfrm>
            <a:off x="4739783" y="4201842"/>
            <a:ext cx="830274" cy="645347"/>
          </a:xfrm>
          <a:prstGeom prst="line">
            <a:avLst/>
          </a:prstGeom>
          <a:noFill/>
          <a:ln w="12700" cap="flat" cmpd="sng" algn="ctr">
            <a:solidFill>
              <a:sysClr val="windowText" lastClr="000000"/>
            </a:solidFill>
            <a:prstDash val="solid"/>
            <a:miter lim="800000"/>
          </a:ln>
          <a:effectLst/>
        </p:spPr>
      </p:cxnSp>
      <p:sp>
        <p:nvSpPr>
          <p:cNvPr id="142" name="圆角矩形 5"/>
          <p:cNvSpPr/>
          <p:nvPr/>
        </p:nvSpPr>
        <p:spPr>
          <a:xfrm>
            <a:off x="1334511" y="3704663"/>
            <a:ext cx="1537177" cy="1188000"/>
          </a:xfrm>
          <a:prstGeom prst="roundRect">
            <a:avLst>
              <a:gd name="adj" fmla="val 1265"/>
            </a:avLst>
          </a:prstGeom>
          <a:solidFill>
            <a:srgbClr val="FFF2CC"/>
          </a:solidFill>
          <a:ln w="28575" cap="flat" cmpd="sng" algn="ctr">
            <a:solidFill>
              <a:srgbClr val="BAE6F6"/>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143" name="文本框 142"/>
          <p:cNvSpPr txBox="1"/>
          <p:nvPr/>
        </p:nvSpPr>
        <p:spPr>
          <a:xfrm>
            <a:off x="3945442" y="4391597"/>
            <a:ext cx="1048685" cy="30777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Spoke-PE1</a:t>
            </a:r>
          </a:p>
        </p:txBody>
      </p:sp>
      <p:cxnSp>
        <p:nvCxnSpPr>
          <p:cNvPr id="144" name="直接连接符 143"/>
          <p:cNvCxnSpPr>
            <a:stCxn id="145" idx="3"/>
            <a:endCxn id="171" idx="1"/>
          </p:cNvCxnSpPr>
          <p:nvPr/>
        </p:nvCxnSpPr>
        <p:spPr>
          <a:xfrm>
            <a:off x="2614139" y="4201842"/>
            <a:ext cx="1585644" cy="0"/>
          </a:xfrm>
          <a:prstGeom prst="line">
            <a:avLst/>
          </a:prstGeom>
          <a:noFill/>
          <a:ln w="12700" cap="flat" cmpd="sng" algn="ctr">
            <a:solidFill>
              <a:sysClr val="windowText" lastClr="000000"/>
            </a:solidFill>
            <a:prstDash val="solid"/>
            <a:miter lim="800000"/>
          </a:ln>
          <a:effectLst/>
        </p:spPr>
      </p:cxnSp>
      <p:pic>
        <p:nvPicPr>
          <p:cNvPr id="145" name="Picture 12" descr="E:\2016.01\1.12 扁平化图标\蓝色\AR-蓝色最新-40.png"/>
          <p:cNvPicPr>
            <a:picLocks noChangeAspect="1" noChangeArrowheads="1"/>
          </p:cNvPicPr>
          <p:nvPr/>
        </p:nvPicPr>
        <p:blipFill>
          <a:blip r:embed="rId3" cstate="print"/>
          <a:srcRect/>
          <a:stretch>
            <a:fillRect/>
          </a:stretch>
        </p:blipFill>
        <p:spPr bwMode="auto">
          <a:xfrm>
            <a:off x="2074139" y="3980933"/>
            <a:ext cx="540000" cy="441818"/>
          </a:xfrm>
          <a:prstGeom prst="rect">
            <a:avLst/>
          </a:prstGeom>
          <a:noFill/>
        </p:spPr>
      </p:pic>
      <p:sp>
        <p:nvSpPr>
          <p:cNvPr id="146" name="文本框 145"/>
          <p:cNvSpPr txBox="1"/>
          <p:nvPr/>
        </p:nvSpPr>
        <p:spPr>
          <a:xfrm>
            <a:off x="1120795" y="4056047"/>
            <a:ext cx="1055097" cy="30777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Spoke-CE1</a:t>
            </a:r>
          </a:p>
        </p:txBody>
      </p:sp>
      <p:sp>
        <p:nvSpPr>
          <p:cNvPr id="147" name="文本框 146"/>
          <p:cNvSpPr txBox="1"/>
          <p:nvPr/>
        </p:nvSpPr>
        <p:spPr>
          <a:xfrm>
            <a:off x="1334511" y="3723787"/>
            <a:ext cx="644728" cy="30777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Site 1</a:t>
            </a:r>
          </a:p>
        </p:txBody>
      </p:sp>
      <p:cxnSp>
        <p:nvCxnSpPr>
          <p:cNvPr id="148" name="直接连接符 147"/>
          <p:cNvCxnSpPr>
            <a:stCxn id="157" idx="1"/>
            <a:endCxn id="177" idx="3"/>
          </p:cNvCxnSpPr>
          <p:nvPr/>
        </p:nvCxnSpPr>
        <p:spPr>
          <a:xfrm flipH="1">
            <a:off x="4739782" y="4847189"/>
            <a:ext cx="830275" cy="627989"/>
          </a:xfrm>
          <a:prstGeom prst="line">
            <a:avLst/>
          </a:prstGeom>
          <a:noFill/>
          <a:ln w="12700" cap="flat" cmpd="sng" algn="ctr">
            <a:solidFill>
              <a:sysClr val="windowText" lastClr="000000"/>
            </a:solidFill>
            <a:prstDash val="solid"/>
            <a:miter lim="800000"/>
          </a:ln>
          <a:effectLst/>
        </p:spPr>
      </p:cxnSp>
      <p:sp>
        <p:nvSpPr>
          <p:cNvPr id="149" name="圆角矩形 5"/>
          <p:cNvSpPr/>
          <p:nvPr/>
        </p:nvSpPr>
        <p:spPr>
          <a:xfrm>
            <a:off x="1333655" y="4990841"/>
            <a:ext cx="1537177" cy="1188000"/>
          </a:xfrm>
          <a:prstGeom prst="roundRect">
            <a:avLst>
              <a:gd name="adj" fmla="val 1265"/>
            </a:avLst>
          </a:prstGeom>
          <a:solidFill>
            <a:srgbClr val="FFF2CC"/>
          </a:solidFill>
          <a:ln w="28575" cap="flat" cmpd="sng" algn="ctr">
            <a:solidFill>
              <a:srgbClr val="BAE6F6"/>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endParaRPr>
          </a:p>
        </p:txBody>
      </p:sp>
      <p:pic>
        <p:nvPicPr>
          <p:cNvPr id="150" name="Picture 12" descr="E:\2016.01\1.12 扁平化图标\蓝色\AR-蓝色最新-40.png"/>
          <p:cNvPicPr>
            <a:picLocks noChangeAspect="1" noChangeArrowheads="1"/>
          </p:cNvPicPr>
          <p:nvPr/>
        </p:nvPicPr>
        <p:blipFill>
          <a:blip r:embed="rId3" cstate="print"/>
          <a:srcRect/>
          <a:stretch>
            <a:fillRect/>
          </a:stretch>
        </p:blipFill>
        <p:spPr bwMode="auto">
          <a:xfrm>
            <a:off x="2073283" y="5254269"/>
            <a:ext cx="540000" cy="441818"/>
          </a:xfrm>
          <a:prstGeom prst="rect">
            <a:avLst/>
          </a:prstGeom>
          <a:noFill/>
        </p:spPr>
      </p:pic>
      <p:sp>
        <p:nvSpPr>
          <p:cNvPr id="151" name="文本框 150"/>
          <p:cNvSpPr txBox="1"/>
          <p:nvPr/>
        </p:nvSpPr>
        <p:spPr>
          <a:xfrm>
            <a:off x="1058896" y="5321289"/>
            <a:ext cx="1055097" cy="30777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Spoke-CE2</a:t>
            </a:r>
          </a:p>
        </p:txBody>
      </p:sp>
      <p:sp>
        <p:nvSpPr>
          <p:cNvPr id="152" name="文本框 151"/>
          <p:cNvSpPr txBox="1"/>
          <p:nvPr/>
        </p:nvSpPr>
        <p:spPr>
          <a:xfrm>
            <a:off x="1316779" y="4950620"/>
            <a:ext cx="644728" cy="30777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Site 2</a:t>
            </a:r>
          </a:p>
        </p:txBody>
      </p:sp>
      <p:cxnSp>
        <p:nvCxnSpPr>
          <p:cNvPr id="153" name="直接连接符 152"/>
          <p:cNvCxnSpPr>
            <a:stCxn id="150" idx="3"/>
            <a:endCxn id="177" idx="1"/>
          </p:cNvCxnSpPr>
          <p:nvPr/>
        </p:nvCxnSpPr>
        <p:spPr>
          <a:xfrm>
            <a:off x="2613283" y="5475178"/>
            <a:ext cx="1586499" cy="0"/>
          </a:xfrm>
          <a:prstGeom prst="line">
            <a:avLst/>
          </a:prstGeom>
          <a:noFill/>
          <a:ln w="12700" cap="flat" cmpd="sng" algn="ctr">
            <a:solidFill>
              <a:sysClr val="windowText" lastClr="000000"/>
            </a:solidFill>
            <a:prstDash val="solid"/>
            <a:miter lim="800000"/>
          </a:ln>
          <a:effectLst/>
        </p:spPr>
      </p:cxnSp>
      <p:sp>
        <p:nvSpPr>
          <p:cNvPr id="154" name="圆角矩形 5"/>
          <p:cNvSpPr/>
          <p:nvPr/>
        </p:nvSpPr>
        <p:spPr>
          <a:xfrm>
            <a:off x="9917426" y="4323656"/>
            <a:ext cx="1537177" cy="1188000"/>
          </a:xfrm>
          <a:prstGeom prst="roundRect">
            <a:avLst>
              <a:gd name="adj" fmla="val 1265"/>
            </a:avLst>
          </a:prstGeom>
          <a:solidFill>
            <a:srgbClr val="FFF2CC"/>
          </a:solidFill>
          <a:ln w="28575" cap="flat" cmpd="sng" algn="ctr">
            <a:solidFill>
              <a:srgbClr val="BAE6F6"/>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155" name="文本框 154"/>
          <p:cNvSpPr txBox="1"/>
          <p:nvPr/>
        </p:nvSpPr>
        <p:spPr>
          <a:xfrm>
            <a:off x="10092749" y="4346072"/>
            <a:ext cx="644728" cy="30777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Site 3</a:t>
            </a:r>
          </a:p>
        </p:txBody>
      </p:sp>
      <p:grpSp>
        <p:nvGrpSpPr>
          <p:cNvPr id="156" name="组合 155"/>
          <p:cNvGrpSpPr/>
          <p:nvPr/>
        </p:nvGrpSpPr>
        <p:grpSpPr>
          <a:xfrm>
            <a:off x="5570057" y="4626280"/>
            <a:ext cx="540000" cy="741265"/>
            <a:chOff x="5582631" y="4626280"/>
            <a:chExt cx="540000" cy="741265"/>
          </a:xfrm>
        </p:grpSpPr>
        <p:pic>
          <p:nvPicPr>
            <p:cNvPr id="157" name="Picture 12" descr="E:\2016.01\1.12 扁平化图标\蓝色\AR-蓝色最新-40.png"/>
            <p:cNvPicPr>
              <a:picLocks noChangeAspect="1" noChangeArrowheads="1"/>
            </p:cNvPicPr>
            <p:nvPr/>
          </p:nvPicPr>
          <p:blipFill>
            <a:blip r:embed="rId3" cstate="print"/>
            <a:srcRect/>
            <a:stretch>
              <a:fillRect/>
            </a:stretch>
          </p:blipFill>
          <p:spPr bwMode="auto">
            <a:xfrm>
              <a:off x="5582631" y="4626280"/>
              <a:ext cx="540000" cy="441818"/>
            </a:xfrm>
            <a:prstGeom prst="rect">
              <a:avLst/>
            </a:prstGeom>
            <a:noFill/>
          </p:spPr>
        </p:pic>
        <p:sp>
          <p:nvSpPr>
            <p:cNvPr id="158" name="文本框 157"/>
            <p:cNvSpPr txBox="1"/>
            <p:nvPr/>
          </p:nvSpPr>
          <p:spPr>
            <a:xfrm>
              <a:off x="5706597" y="5059768"/>
              <a:ext cx="292068" cy="307777"/>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white">
                      <a:lumMod val="50000"/>
                    </a:prstClr>
                  </a:solidFill>
                  <a:effectLst/>
                  <a:uLnTx/>
                  <a:uFillTx/>
                  <a:latin typeface="Huawei Sans" panose="020C0503030203020204" pitchFamily="34" charset="0"/>
                  <a:sym typeface="Huawei Sans" panose="020C0503030203020204" pitchFamily="34" charset="0"/>
                </a:rPr>
                <a:t>P</a:t>
              </a:r>
            </a:p>
          </p:txBody>
        </p:sp>
      </p:grpSp>
      <p:sp>
        <p:nvSpPr>
          <p:cNvPr id="159" name="文本框 158"/>
          <p:cNvSpPr txBox="1"/>
          <p:nvPr/>
        </p:nvSpPr>
        <p:spPr>
          <a:xfrm>
            <a:off x="6851763" y="5049233"/>
            <a:ext cx="800219" cy="30777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Hub-PE</a:t>
            </a:r>
          </a:p>
        </p:txBody>
      </p:sp>
      <p:sp>
        <p:nvSpPr>
          <p:cNvPr id="160" name="文本框 159"/>
          <p:cNvSpPr txBox="1"/>
          <p:nvPr/>
        </p:nvSpPr>
        <p:spPr>
          <a:xfrm>
            <a:off x="10660391" y="4695388"/>
            <a:ext cx="806631" cy="30777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Hub-CE</a:t>
            </a:r>
          </a:p>
        </p:txBody>
      </p:sp>
      <p:cxnSp>
        <p:nvCxnSpPr>
          <p:cNvPr id="161" name="直接连接符 160"/>
          <p:cNvCxnSpPr>
            <a:stCxn id="181" idx="1"/>
            <a:endCxn id="157" idx="3"/>
          </p:cNvCxnSpPr>
          <p:nvPr/>
        </p:nvCxnSpPr>
        <p:spPr>
          <a:xfrm flipH="1">
            <a:off x="6110057" y="4847189"/>
            <a:ext cx="871815" cy="0"/>
          </a:xfrm>
          <a:prstGeom prst="line">
            <a:avLst/>
          </a:prstGeom>
          <a:noFill/>
          <a:ln w="12700" cap="flat" cmpd="sng" algn="ctr">
            <a:solidFill>
              <a:sysClr val="windowText" lastClr="000000"/>
            </a:solidFill>
            <a:prstDash val="solid"/>
            <a:miter lim="800000"/>
          </a:ln>
          <a:effectLst/>
        </p:spPr>
      </p:cxnSp>
      <p:grpSp>
        <p:nvGrpSpPr>
          <p:cNvPr id="162" name="组合 161"/>
          <p:cNvGrpSpPr/>
          <p:nvPr/>
        </p:nvGrpSpPr>
        <p:grpSpPr>
          <a:xfrm>
            <a:off x="7388106" y="4743217"/>
            <a:ext cx="2917944" cy="238209"/>
            <a:chOff x="7991712" y="4743218"/>
            <a:chExt cx="1131706" cy="223222"/>
          </a:xfrm>
        </p:grpSpPr>
        <p:cxnSp>
          <p:nvCxnSpPr>
            <p:cNvPr id="163" name="直接连接符 162"/>
            <p:cNvCxnSpPr/>
            <p:nvPr/>
          </p:nvCxnSpPr>
          <p:spPr>
            <a:xfrm flipH="1">
              <a:off x="7991712" y="4743218"/>
              <a:ext cx="1131706" cy="0"/>
            </a:xfrm>
            <a:prstGeom prst="line">
              <a:avLst/>
            </a:prstGeom>
            <a:noFill/>
            <a:ln w="12700" cap="flat" cmpd="sng" algn="ctr">
              <a:solidFill>
                <a:sysClr val="windowText" lastClr="000000"/>
              </a:solidFill>
              <a:prstDash val="solid"/>
              <a:miter lim="800000"/>
            </a:ln>
            <a:effectLst/>
          </p:spPr>
        </p:cxnSp>
        <p:cxnSp>
          <p:nvCxnSpPr>
            <p:cNvPr id="164" name="直接连接符 163"/>
            <p:cNvCxnSpPr/>
            <p:nvPr/>
          </p:nvCxnSpPr>
          <p:spPr>
            <a:xfrm flipH="1">
              <a:off x="7991712" y="4966440"/>
              <a:ext cx="1131706" cy="0"/>
            </a:xfrm>
            <a:prstGeom prst="line">
              <a:avLst/>
            </a:prstGeom>
            <a:noFill/>
            <a:ln w="12700" cap="flat" cmpd="sng" algn="ctr">
              <a:solidFill>
                <a:sysClr val="windowText" lastClr="000000"/>
              </a:solidFill>
              <a:prstDash val="solid"/>
              <a:miter lim="800000"/>
            </a:ln>
            <a:effectLst/>
          </p:spPr>
        </p:cxnSp>
      </p:grpSp>
      <p:grpSp>
        <p:nvGrpSpPr>
          <p:cNvPr id="165" name="组合 164"/>
          <p:cNvGrpSpPr/>
          <p:nvPr/>
        </p:nvGrpSpPr>
        <p:grpSpPr>
          <a:xfrm>
            <a:off x="4313909" y="3901001"/>
            <a:ext cx="311330" cy="308935"/>
            <a:chOff x="4783749" y="3916821"/>
            <a:chExt cx="311330" cy="308935"/>
          </a:xfrm>
        </p:grpSpPr>
        <p:cxnSp>
          <p:nvCxnSpPr>
            <p:cNvPr id="166" name="直接连接符 53"/>
            <p:cNvCxnSpPr/>
            <p:nvPr/>
          </p:nvCxnSpPr>
          <p:spPr>
            <a:xfrm>
              <a:off x="4783749" y="3916821"/>
              <a:ext cx="311330" cy="0"/>
            </a:xfrm>
            <a:prstGeom prst="line">
              <a:avLst/>
            </a:prstGeom>
            <a:noFill/>
            <a:ln w="12700" cap="flat" cmpd="sng" algn="ctr">
              <a:solidFill>
                <a:sysClr val="windowText" lastClr="000000"/>
              </a:solidFill>
              <a:prstDash val="solid"/>
              <a:miter lim="800000"/>
              <a:headEnd type="none" w="med" len="med"/>
              <a:tailEnd type="none" w="med" len="med"/>
            </a:ln>
            <a:effectLst/>
          </p:spPr>
        </p:cxnSp>
        <p:cxnSp>
          <p:nvCxnSpPr>
            <p:cNvPr id="167" name="直接连接符 53"/>
            <p:cNvCxnSpPr/>
            <p:nvPr/>
          </p:nvCxnSpPr>
          <p:spPr>
            <a:xfrm>
              <a:off x="4939414" y="3916821"/>
              <a:ext cx="0" cy="308935"/>
            </a:xfrm>
            <a:prstGeom prst="line">
              <a:avLst/>
            </a:prstGeom>
            <a:noFill/>
            <a:ln w="12700" cap="flat" cmpd="sng" algn="ctr">
              <a:solidFill>
                <a:sysClr val="windowText" lastClr="000000"/>
              </a:solidFill>
              <a:prstDash val="solid"/>
              <a:miter lim="800000"/>
              <a:headEnd type="none" w="med" len="med"/>
              <a:tailEnd type="none" w="med" len="med"/>
            </a:ln>
            <a:effectLst/>
          </p:spPr>
        </p:cxnSp>
      </p:grpSp>
      <p:sp>
        <p:nvSpPr>
          <p:cNvPr id="168" name="Text Box 19"/>
          <p:cNvSpPr txBox="1">
            <a:spLocks noChangeArrowheads="1"/>
          </p:cNvSpPr>
          <p:nvPr/>
        </p:nvSpPr>
        <p:spPr bwMode="auto">
          <a:xfrm>
            <a:off x="3999734" y="3452101"/>
            <a:ext cx="93968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Loopback0</a:t>
            </a:r>
          </a:p>
          <a:p>
            <a:pPr algn="ctr" eaLnBrk="1" fontAlgn="ctr" hangingPunct="1"/>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1.1.1.1/32</a:t>
            </a:r>
          </a:p>
        </p:txBody>
      </p:sp>
      <p:sp>
        <p:nvSpPr>
          <p:cNvPr id="169" name="Text Box 19"/>
          <p:cNvSpPr txBox="1">
            <a:spLocks noChangeArrowheads="1"/>
          </p:cNvSpPr>
          <p:nvPr/>
        </p:nvSpPr>
        <p:spPr bwMode="auto">
          <a:xfrm>
            <a:off x="3947885" y="4751046"/>
            <a:ext cx="93968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Loopback0</a:t>
            </a:r>
          </a:p>
          <a:p>
            <a:pPr algn="ct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2.2.2.2/32</a:t>
            </a:r>
          </a:p>
        </p:txBody>
      </p:sp>
      <p:sp>
        <p:nvSpPr>
          <p:cNvPr id="170" name="Text Box 19"/>
          <p:cNvSpPr txBox="1">
            <a:spLocks noChangeArrowheads="1"/>
          </p:cNvSpPr>
          <p:nvPr/>
        </p:nvSpPr>
        <p:spPr bwMode="auto">
          <a:xfrm>
            <a:off x="6775511" y="4096809"/>
            <a:ext cx="93968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Loopback0</a:t>
            </a:r>
          </a:p>
          <a:p>
            <a:pPr algn="ctr" eaLnBrk="1" fontAlgn="ctr" hangingPunct="1"/>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3.3.3.3/32</a:t>
            </a:r>
          </a:p>
        </p:txBody>
      </p:sp>
      <p:pic>
        <p:nvPicPr>
          <p:cNvPr id="171" name="Picture 12" descr="E:\2016.01\1.12 扁平化图标\蓝色\AR-蓝色最新-40.png"/>
          <p:cNvPicPr>
            <a:picLocks noChangeAspect="1" noChangeArrowheads="1"/>
          </p:cNvPicPr>
          <p:nvPr/>
        </p:nvPicPr>
        <p:blipFill>
          <a:blip r:embed="rId3" cstate="print"/>
          <a:srcRect/>
          <a:stretch>
            <a:fillRect/>
          </a:stretch>
        </p:blipFill>
        <p:spPr bwMode="auto">
          <a:xfrm>
            <a:off x="4199783" y="3980933"/>
            <a:ext cx="540000" cy="441818"/>
          </a:xfrm>
          <a:prstGeom prst="rect">
            <a:avLst/>
          </a:prstGeom>
          <a:noFill/>
        </p:spPr>
      </p:pic>
      <p:grpSp>
        <p:nvGrpSpPr>
          <p:cNvPr id="172" name="组合 171"/>
          <p:cNvGrpSpPr/>
          <p:nvPr/>
        </p:nvGrpSpPr>
        <p:grpSpPr>
          <a:xfrm>
            <a:off x="4292009" y="5189900"/>
            <a:ext cx="311330" cy="308935"/>
            <a:chOff x="4783749" y="3916821"/>
            <a:chExt cx="311330" cy="308935"/>
          </a:xfrm>
        </p:grpSpPr>
        <p:cxnSp>
          <p:nvCxnSpPr>
            <p:cNvPr id="173" name="直接连接符 53"/>
            <p:cNvCxnSpPr/>
            <p:nvPr/>
          </p:nvCxnSpPr>
          <p:spPr>
            <a:xfrm>
              <a:off x="4783749" y="3916821"/>
              <a:ext cx="311330" cy="0"/>
            </a:xfrm>
            <a:prstGeom prst="line">
              <a:avLst/>
            </a:prstGeom>
            <a:noFill/>
            <a:ln w="12700" cap="flat" cmpd="sng" algn="ctr">
              <a:solidFill>
                <a:sysClr val="windowText" lastClr="000000"/>
              </a:solidFill>
              <a:prstDash val="solid"/>
              <a:miter lim="800000"/>
              <a:headEnd type="none" w="med" len="med"/>
              <a:tailEnd type="none" w="med" len="med"/>
            </a:ln>
            <a:effectLst/>
          </p:spPr>
        </p:cxnSp>
        <p:cxnSp>
          <p:nvCxnSpPr>
            <p:cNvPr id="174" name="直接连接符 53"/>
            <p:cNvCxnSpPr/>
            <p:nvPr/>
          </p:nvCxnSpPr>
          <p:spPr>
            <a:xfrm>
              <a:off x="4939414" y="3916821"/>
              <a:ext cx="0" cy="308935"/>
            </a:xfrm>
            <a:prstGeom prst="line">
              <a:avLst/>
            </a:prstGeom>
            <a:noFill/>
            <a:ln w="12700" cap="flat" cmpd="sng" algn="ctr">
              <a:solidFill>
                <a:sysClr val="windowText" lastClr="000000"/>
              </a:solidFill>
              <a:prstDash val="solid"/>
              <a:miter lim="800000"/>
              <a:headEnd type="none" w="med" len="med"/>
              <a:tailEnd type="none" w="med" len="med"/>
            </a:ln>
            <a:effectLst/>
          </p:spPr>
        </p:cxnSp>
      </p:grpSp>
      <p:grpSp>
        <p:nvGrpSpPr>
          <p:cNvPr id="175" name="组合 174"/>
          <p:cNvGrpSpPr/>
          <p:nvPr/>
        </p:nvGrpSpPr>
        <p:grpSpPr>
          <a:xfrm>
            <a:off x="3945440" y="5254269"/>
            <a:ext cx="1048685" cy="713940"/>
            <a:chOff x="4657426" y="4932753"/>
            <a:chExt cx="1048685" cy="713940"/>
          </a:xfrm>
        </p:grpSpPr>
        <p:sp>
          <p:nvSpPr>
            <p:cNvPr id="176" name="文本框 175"/>
            <p:cNvSpPr txBox="1"/>
            <p:nvPr/>
          </p:nvSpPr>
          <p:spPr>
            <a:xfrm>
              <a:off x="4657426" y="5338916"/>
              <a:ext cx="1048685" cy="30777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Spoke-PE2</a:t>
              </a:r>
            </a:p>
          </p:txBody>
        </p:sp>
        <p:pic>
          <p:nvPicPr>
            <p:cNvPr id="177" name="Picture 12" descr="E:\2016.01\1.12 扁平化图标\蓝色\AR-蓝色最新-40.png"/>
            <p:cNvPicPr>
              <a:picLocks noChangeAspect="1" noChangeArrowheads="1"/>
            </p:cNvPicPr>
            <p:nvPr/>
          </p:nvPicPr>
          <p:blipFill>
            <a:blip r:embed="rId3" cstate="print"/>
            <a:srcRect/>
            <a:stretch>
              <a:fillRect/>
            </a:stretch>
          </p:blipFill>
          <p:spPr bwMode="auto">
            <a:xfrm>
              <a:off x="4911768" y="4932753"/>
              <a:ext cx="540000" cy="441818"/>
            </a:xfrm>
            <a:prstGeom prst="rect">
              <a:avLst/>
            </a:prstGeom>
            <a:noFill/>
          </p:spPr>
        </p:pic>
      </p:grpSp>
      <p:grpSp>
        <p:nvGrpSpPr>
          <p:cNvPr id="178" name="组合 177"/>
          <p:cNvGrpSpPr/>
          <p:nvPr/>
        </p:nvGrpSpPr>
        <p:grpSpPr>
          <a:xfrm>
            <a:off x="7089686" y="4524515"/>
            <a:ext cx="311330" cy="308935"/>
            <a:chOff x="4783749" y="3916821"/>
            <a:chExt cx="311330" cy="308935"/>
          </a:xfrm>
        </p:grpSpPr>
        <p:cxnSp>
          <p:nvCxnSpPr>
            <p:cNvPr id="179" name="直接连接符 53"/>
            <p:cNvCxnSpPr/>
            <p:nvPr/>
          </p:nvCxnSpPr>
          <p:spPr>
            <a:xfrm>
              <a:off x="4783749" y="3916821"/>
              <a:ext cx="311330" cy="0"/>
            </a:xfrm>
            <a:prstGeom prst="line">
              <a:avLst/>
            </a:prstGeom>
            <a:noFill/>
            <a:ln w="12700" cap="flat" cmpd="sng" algn="ctr">
              <a:solidFill>
                <a:sysClr val="windowText" lastClr="000000"/>
              </a:solidFill>
              <a:prstDash val="solid"/>
              <a:miter lim="800000"/>
              <a:headEnd type="none" w="med" len="med"/>
              <a:tailEnd type="none" w="med" len="med"/>
            </a:ln>
            <a:effectLst/>
          </p:spPr>
        </p:cxnSp>
        <p:cxnSp>
          <p:nvCxnSpPr>
            <p:cNvPr id="180" name="直接连接符 53"/>
            <p:cNvCxnSpPr/>
            <p:nvPr/>
          </p:nvCxnSpPr>
          <p:spPr>
            <a:xfrm>
              <a:off x="4939414" y="3916821"/>
              <a:ext cx="0" cy="308935"/>
            </a:xfrm>
            <a:prstGeom prst="line">
              <a:avLst/>
            </a:prstGeom>
            <a:noFill/>
            <a:ln w="12700" cap="flat" cmpd="sng" algn="ctr">
              <a:solidFill>
                <a:sysClr val="windowText" lastClr="000000"/>
              </a:solidFill>
              <a:prstDash val="solid"/>
              <a:miter lim="800000"/>
              <a:headEnd type="none" w="med" len="med"/>
              <a:tailEnd type="none" w="med" len="med"/>
            </a:ln>
            <a:effectLst/>
          </p:spPr>
        </p:cxnSp>
      </p:grpSp>
      <p:pic>
        <p:nvPicPr>
          <p:cNvPr id="181" name="Picture 12" descr="E:\2016.01\1.12 扁平化图标\蓝色\AR-蓝色最新-40.png"/>
          <p:cNvPicPr>
            <a:picLocks noChangeAspect="1" noChangeArrowheads="1"/>
          </p:cNvPicPr>
          <p:nvPr/>
        </p:nvPicPr>
        <p:blipFill>
          <a:blip r:embed="rId3" cstate="print"/>
          <a:srcRect/>
          <a:stretch>
            <a:fillRect/>
          </a:stretch>
        </p:blipFill>
        <p:spPr bwMode="auto">
          <a:xfrm>
            <a:off x="6981872" y="4626280"/>
            <a:ext cx="540000" cy="441818"/>
          </a:xfrm>
          <a:prstGeom prst="rect">
            <a:avLst/>
          </a:prstGeom>
          <a:noFill/>
        </p:spPr>
      </p:pic>
      <p:sp>
        <p:nvSpPr>
          <p:cNvPr id="182" name="Text Box 19"/>
          <p:cNvSpPr txBox="1">
            <a:spLocks noChangeArrowheads="1"/>
          </p:cNvSpPr>
          <p:nvPr/>
        </p:nvSpPr>
        <p:spPr bwMode="auto">
          <a:xfrm>
            <a:off x="2882486" y="3807759"/>
            <a:ext cx="1388522" cy="461665"/>
          </a:xfrm>
          <a:prstGeom prst="rect">
            <a:avLst/>
          </a:prstGeom>
          <a:noFill/>
          <a:ln>
            <a:noFill/>
          </a:ln>
          <a:effectLs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fontAlgn="ctr" hangingPunct="1"/>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GE0/0/1</a:t>
            </a:r>
          </a:p>
          <a:p>
            <a:pPr algn="r" eaLnBrk="1" fontAlgn="ctr" hangingPunct="1"/>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192.168.100.2/24</a:t>
            </a:r>
          </a:p>
        </p:txBody>
      </p:sp>
      <p:sp>
        <p:nvSpPr>
          <p:cNvPr id="183" name="Text Box 19"/>
          <p:cNvSpPr txBox="1">
            <a:spLocks noChangeArrowheads="1"/>
          </p:cNvSpPr>
          <p:nvPr/>
        </p:nvSpPr>
        <p:spPr bwMode="auto">
          <a:xfrm>
            <a:off x="2625322" y="4191918"/>
            <a:ext cx="1203856" cy="461665"/>
          </a:xfrm>
          <a:prstGeom prst="rect">
            <a:avLst/>
          </a:prstGeom>
          <a:noFill/>
          <a:ln>
            <a:noFill/>
          </a:ln>
          <a:effectLst/>
          <a:extLst/>
        </p:spPr>
        <p:txBody>
          <a:bodyPr wrap="square" lIns="0" rIns="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ctr" hangingPunct="1"/>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GE0/0/0</a:t>
            </a:r>
          </a:p>
          <a:p>
            <a:pPr eaLnBrk="1" fontAlgn="ctr" hangingPunct="1"/>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192.168.100.1/24</a:t>
            </a:r>
          </a:p>
        </p:txBody>
      </p:sp>
      <p:sp>
        <p:nvSpPr>
          <p:cNvPr id="184" name="Text Box 19"/>
          <p:cNvSpPr txBox="1">
            <a:spLocks noChangeArrowheads="1"/>
          </p:cNvSpPr>
          <p:nvPr/>
        </p:nvSpPr>
        <p:spPr bwMode="auto">
          <a:xfrm>
            <a:off x="2900737" y="5072782"/>
            <a:ext cx="1388522" cy="461665"/>
          </a:xfrm>
          <a:prstGeom prst="rect">
            <a:avLst/>
          </a:prstGeom>
          <a:noFill/>
          <a:ln>
            <a:noFill/>
          </a:ln>
          <a:effectLs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fontAlgn="ctr" hangingPunct="1"/>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GE0/0/1</a:t>
            </a:r>
          </a:p>
          <a:p>
            <a:pPr algn="r" eaLnBrk="1" fontAlgn="ctr" hangingPunct="1"/>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192.168.200.2/24</a:t>
            </a:r>
          </a:p>
        </p:txBody>
      </p:sp>
      <p:sp>
        <p:nvSpPr>
          <p:cNvPr id="185" name="Text Box 19"/>
          <p:cNvSpPr txBox="1">
            <a:spLocks noChangeArrowheads="1"/>
          </p:cNvSpPr>
          <p:nvPr/>
        </p:nvSpPr>
        <p:spPr bwMode="auto">
          <a:xfrm>
            <a:off x="2624165" y="5429599"/>
            <a:ext cx="1203856" cy="461665"/>
          </a:xfrm>
          <a:prstGeom prst="rect">
            <a:avLst/>
          </a:prstGeom>
          <a:noFill/>
          <a:ln>
            <a:noFill/>
          </a:ln>
          <a:effectLst/>
          <a:extLst/>
        </p:spPr>
        <p:txBody>
          <a:bodyPr wrap="square" lIns="0" rIns="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ctr" hangingPunct="1"/>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GE0/0/0</a:t>
            </a:r>
          </a:p>
          <a:p>
            <a:pPr eaLnBrk="1" fontAlgn="ctr" hangingPunct="1"/>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192.168.200.1/24</a:t>
            </a:r>
          </a:p>
        </p:txBody>
      </p:sp>
      <p:sp>
        <p:nvSpPr>
          <p:cNvPr id="186" name="Text Box 19"/>
          <p:cNvSpPr txBox="1">
            <a:spLocks noChangeArrowheads="1"/>
          </p:cNvSpPr>
          <p:nvPr/>
        </p:nvSpPr>
        <p:spPr bwMode="auto">
          <a:xfrm>
            <a:off x="8933641" y="4340120"/>
            <a:ext cx="1301959" cy="461665"/>
          </a:xfrm>
          <a:prstGeom prst="rect">
            <a:avLst/>
          </a:prstGeom>
          <a:noFill/>
          <a:ln>
            <a:noFill/>
          </a:ln>
          <a:effectLs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fontAlgn="ctr" hangingPunct="1"/>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GE0/0/0</a:t>
            </a:r>
          </a:p>
          <a:p>
            <a:pPr algn="r" eaLnBrk="1" fontAlgn="ctr" hangingPunct="1"/>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192.168.31.1/24</a:t>
            </a:r>
          </a:p>
        </p:txBody>
      </p:sp>
      <p:sp>
        <p:nvSpPr>
          <p:cNvPr id="187" name="Text Box 19"/>
          <p:cNvSpPr txBox="1">
            <a:spLocks noChangeArrowheads="1"/>
          </p:cNvSpPr>
          <p:nvPr/>
        </p:nvSpPr>
        <p:spPr bwMode="auto">
          <a:xfrm>
            <a:off x="7612452" y="4335547"/>
            <a:ext cx="1117294" cy="461665"/>
          </a:xfrm>
          <a:prstGeom prst="rect">
            <a:avLst/>
          </a:prstGeom>
          <a:noFill/>
          <a:ln>
            <a:noFill/>
          </a:ln>
          <a:effectLst/>
          <a:extLst/>
        </p:spPr>
        <p:txBody>
          <a:bodyPr wrap="square" lIns="0" rIns="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GE0/0/0</a:t>
            </a:r>
          </a:p>
          <a:p>
            <a:pP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192.168.31.2/24</a:t>
            </a:r>
          </a:p>
        </p:txBody>
      </p:sp>
      <p:sp>
        <p:nvSpPr>
          <p:cNvPr id="188" name="Text Box 19"/>
          <p:cNvSpPr txBox="1">
            <a:spLocks noChangeArrowheads="1"/>
          </p:cNvSpPr>
          <p:nvPr/>
        </p:nvSpPr>
        <p:spPr bwMode="auto">
          <a:xfrm>
            <a:off x="8933641" y="4933315"/>
            <a:ext cx="1301959" cy="461665"/>
          </a:xfrm>
          <a:prstGeom prst="rect">
            <a:avLst/>
          </a:prstGeom>
          <a:noFill/>
          <a:ln>
            <a:noFill/>
          </a:ln>
          <a:effectLs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GE0/0/1</a:t>
            </a:r>
          </a:p>
          <a:p>
            <a:pPr algn="r" eaLnBrk="1" fontAlgn="ctr" hangingPunct="1"/>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192.168.32.1/24</a:t>
            </a:r>
          </a:p>
        </p:txBody>
      </p:sp>
      <p:sp>
        <p:nvSpPr>
          <p:cNvPr id="189" name="Text Box 19"/>
          <p:cNvSpPr txBox="1">
            <a:spLocks noChangeArrowheads="1"/>
          </p:cNvSpPr>
          <p:nvPr/>
        </p:nvSpPr>
        <p:spPr bwMode="auto">
          <a:xfrm>
            <a:off x="7612452" y="4933315"/>
            <a:ext cx="1117294" cy="461665"/>
          </a:xfrm>
          <a:prstGeom prst="rect">
            <a:avLst/>
          </a:prstGeom>
          <a:noFill/>
          <a:ln>
            <a:noFill/>
          </a:ln>
          <a:effectLst/>
          <a:extLst/>
        </p:spPr>
        <p:txBody>
          <a:bodyPr wrap="square" lIns="0" rIns="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ctr" hangingPunct="1"/>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GE0/0/1</a:t>
            </a:r>
          </a:p>
          <a:p>
            <a:pPr eaLnBrk="1" fontAlgn="ctr" hangingPunct="1"/>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192.168.32.2/24</a:t>
            </a:r>
          </a:p>
        </p:txBody>
      </p:sp>
      <p:pic>
        <p:nvPicPr>
          <p:cNvPr id="190" name="Picture 12" descr="E:\2016.01\1.12 扁平化图标\蓝色\AR-蓝色最新-40.png"/>
          <p:cNvPicPr>
            <a:picLocks noChangeAspect="1" noChangeArrowheads="1"/>
          </p:cNvPicPr>
          <p:nvPr/>
        </p:nvPicPr>
        <p:blipFill>
          <a:blip r:embed="rId3" cstate="print"/>
          <a:srcRect/>
          <a:stretch>
            <a:fillRect/>
          </a:stretch>
        </p:blipFill>
        <p:spPr bwMode="auto">
          <a:xfrm>
            <a:off x="10172639" y="4622294"/>
            <a:ext cx="540000" cy="441818"/>
          </a:xfrm>
          <a:prstGeom prst="rect">
            <a:avLst/>
          </a:prstGeom>
          <a:noFill/>
        </p:spPr>
      </p:pic>
      <p:sp>
        <p:nvSpPr>
          <p:cNvPr id="191" name="Text Box 19"/>
          <p:cNvSpPr txBox="1">
            <a:spLocks noChangeArrowheads="1"/>
          </p:cNvSpPr>
          <p:nvPr/>
        </p:nvSpPr>
        <p:spPr bwMode="auto">
          <a:xfrm>
            <a:off x="5451970" y="5741134"/>
            <a:ext cx="776175"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AS 123</a:t>
            </a:r>
          </a:p>
        </p:txBody>
      </p:sp>
      <p:sp>
        <p:nvSpPr>
          <p:cNvPr id="5" name="标题 4"/>
          <p:cNvSpPr>
            <a:spLocks noGrp="1"/>
          </p:cNvSpPr>
          <p:nvPr>
            <p:ph type="title"/>
          </p:nvPr>
        </p:nvSpPr>
        <p:spPr/>
        <p:txBody>
          <a:bodyPr/>
          <a:lstStyle/>
          <a:p>
            <a:r>
              <a:rPr lang="en-US" altLang="zh-CN" sz="3000" dirty="0">
                <a:latin typeface="Huawei Sans" panose="020C0503030203020204" pitchFamily="34" charset="0"/>
                <a:ea typeface="方正兰亭黑简体" panose="02000000000000000000" pitchFamily="2" charset="-122"/>
                <a:sym typeface="Huawei Sans" panose="020C0503030203020204" pitchFamily="34" charset="0"/>
              </a:rPr>
              <a:t>Deploying MPLS VPN in the </a:t>
            </a:r>
            <a:r>
              <a:rPr lang="en-US" altLang="zh-CN" sz="3000" dirty="0" err="1">
                <a:latin typeface="Huawei Sans" panose="020C0503030203020204" pitchFamily="34" charset="0"/>
                <a:ea typeface="方正兰亭黑简体" panose="02000000000000000000" pitchFamily="2" charset="-122"/>
                <a:sym typeface="Huawei Sans" panose="020C0503030203020204" pitchFamily="34" charset="0"/>
              </a:rPr>
              <a:t>Hub&amp;Spoke</a:t>
            </a:r>
            <a:r>
              <a:rPr lang="en-US" altLang="zh-CN" sz="3000" dirty="0">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3000" dirty="0" smtClean="0">
                <a:latin typeface="Huawei Sans" panose="020C0503030203020204" pitchFamily="34" charset="0"/>
                <a:ea typeface="方正兰亭黑简体" panose="02000000000000000000" pitchFamily="2" charset="-122"/>
                <a:sym typeface="Huawei Sans" panose="020C0503030203020204" pitchFamily="34" charset="0"/>
              </a:rPr>
              <a:t>Scenario</a:t>
            </a:r>
            <a:endParaRPr lang="zh-CN" altLang="en-US" sz="3000" dirty="0"/>
          </a:p>
        </p:txBody>
      </p:sp>
    </p:spTree>
    <p:extLst>
      <p:ext uri="{BB962C8B-B14F-4D97-AF65-F5344CB8AC3E}">
        <p14:creationId xmlns:p14="http://schemas.microsoft.com/office/powerpoint/2010/main" val="46402246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 name="文本占位符 50"/>
          <p:cNvSpPr txBox="1">
            <a:spLocks/>
          </p:cNvSpPr>
          <p:nvPr/>
        </p:nvSpPr>
        <p:spPr bwMode="auto">
          <a:xfrm>
            <a:off x="468317" y="1233488"/>
            <a:ext cx="11276183" cy="1004457"/>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gn="l" fontAlgn="ctr"/>
            <a:r>
              <a:rPr lang="en-US" sz="1800" dirty="0" smtClean="0">
                <a:latin typeface="Huawei Sans" panose="020C0503030203020204" pitchFamily="34" charset="0"/>
                <a:ea typeface="方正兰亭黑简体" panose="02000000000000000000" pitchFamily="2" charset="-122"/>
                <a:sym typeface="Huawei Sans" panose="020C0503030203020204" pitchFamily="34" charset="0"/>
              </a:rPr>
              <a:t>Create a VPN instance on the Spoke-PE. The RT configuration is shown in the figure.</a:t>
            </a:r>
          </a:p>
          <a:p>
            <a:pPr algn="l" fontAlgn="ctr"/>
            <a:r>
              <a:rPr lang="en-US" sz="1800" dirty="0" smtClean="0">
                <a:latin typeface="Huawei Sans" panose="020C0503030203020204" pitchFamily="34" charset="0"/>
                <a:ea typeface="方正兰亭黑简体" panose="02000000000000000000" pitchFamily="2" charset="-122"/>
                <a:sym typeface="Huawei Sans" panose="020C0503030203020204" pitchFamily="34" charset="0"/>
              </a:rPr>
              <a:t>Create </a:t>
            </a:r>
            <a:r>
              <a:rPr lang="en-US" sz="1800" dirty="0" err="1" smtClean="0">
                <a:latin typeface="Huawei Sans" panose="020C0503030203020204" pitchFamily="34" charset="0"/>
                <a:ea typeface="方正兰亭黑简体" panose="02000000000000000000" pitchFamily="2" charset="-122"/>
                <a:sym typeface="Huawei Sans" panose="020C0503030203020204" pitchFamily="34" charset="0"/>
              </a:rPr>
              <a:t>VPN_in</a:t>
            </a:r>
            <a:r>
              <a:rPr lang="en-US" sz="1800" dirty="0" smtClean="0">
                <a:latin typeface="Huawei Sans" panose="020C0503030203020204" pitchFamily="34" charset="0"/>
                <a:ea typeface="方正兰亭黑简体" panose="02000000000000000000" pitchFamily="2" charset="-122"/>
                <a:sym typeface="Huawei Sans" panose="020C0503030203020204" pitchFamily="34" charset="0"/>
              </a:rPr>
              <a:t> and </a:t>
            </a:r>
            <a:r>
              <a:rPr lang="en-US" sz="1800" dirty="0" err="1" smtClean="0">
                <a:latin typeface="Huawei Sans" panose="020C0503030203020204" pitchFamily="34" charset="0"/>
                <a:ea typeface="方正兰亭黑简体" panose="02000000000000000000" pitchFamily="2" charset="-122"/>
                <a:sym typeface="Huawei Sans" panose="020C0503030203020204" pitchFamily="34" charset="0"/>
              </a:rPr>
              <a:t>VPN_out</a:t>
            </a:r>
            <a:r>
              <a:rPr lang="en-US" sz="1800" dirty="0" smtClean="0">
                <a:latin typeface="Huawei Sans" panose="020C0503030203020204" pitchFamily="34" charset="0"/>
                <a:ea typeface="方正兰亭黑简体" panose="02000000000000000000" pitchFamily="2" charset="-122"/>
                <a:sym typeface="Huawei Sans" panose="020C0503030203020204" pitchFamily="34" charset="0"/>
              </a:rPr>
              <a:t> on the Hub-PE to import private network routes and export private network routes to the Spoke-PE, respectively. The RT configuration is shown in the figure.</a:t>
            </a:r>
            <a:endParaRPr lang="en-US" sz="18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99" name="组合 98"/>
          <p:cNvGrpSpPr/>
          <p:nvPr/>
        </p:nvGrpSpPr>
        <p:grpSpPr>
          <a:xfrm>
            <a:off x="3447503" y="2607601"/>
            <a:ext cx="1866430" cy="746249"/>
            <a:chOff x="1804598" y="5370817"/>
            <a:chExt cx="1866430" cy="746249"/>
          </a:xfrm>
        </p:grpSpPr>
        <p:sp>
          <p:nvSpPr>
            <p:cNvPr id="100" name="矩形 99"/>
            <p:cNvSpPr/>
            <p:nvPr/>
          </p:nvSpPr>
          <p:spPr>
            <a:xfrm>
              <a:off x="1804598" y="5370817"/>
              <a:ext cx="1866430" cy="746249"/>
            </a:xfrm>
            <a:prstGeom prst="rect">
              <a:avLst/>
            </a:prstGeom>
            <a:solidFill>
              <a:sysClr val="window" lastClr="FFFFFF"/>
            </a:solidFill>
            <a:ln w="6350" cap="flat" cmpd="sng" algn="ctr">
              <a:solidFill>
                <a:sysClr val="window" lastClr="FFFFFF">
                  <a:lumMod val="85000"/>
                </a:sysClr>
              </a:solidFill>
              <a:prstDash val="solid"/>
              <a:miter lim="800000"/>
            </a:ln>
            <a:effectLst>
              <a:outerShdw blurRad="50800" dist="38100" dir="2700000" algn="tl" rotWithShape="0">
                <a:prstClr val="black">
                  <a:alpha val="40000"/>
                </a:prstClr>
              </a:outerShdw>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a:cs typeface="+mn-cs"/>
                <a:sym typeface="Huawei Sans" panose="020C0503030203020204" pitchFamily="34" charset="0"/>
              </a:endParaRPr>
            </a:p>
          </p:txBody>
        </p:sp>
        <p:sp>
          <p:nvSpPr>
            <p:cNvPr id="101" name="文本框 100"/>
            <p:cNvSpPr txBox="1"/>
            <p:nvPr/>
          </p:nvSpPr>
          <p:spPr>
            <a:xfrm>
              <a:off x="1804598" y="5374609"/>
              <a:ext cx="1866430" cy="738664"/>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VPN</a:t>
              </a:r>
            </a:p>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Import RT: 300:1</a:t>
              </a:r>
            </a:p>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Export RT: 100:1</a:t>
              </a:r>
            </a:p>
          </p:txBody>
        </p:sp>
      </p:grpSp>
      <p:grpSp>
        <p:nvGrpSpPr>
          <p:cNvPr id="102" name="组合 101"/>
          <p:cNvGrpSpPr/>
          <p:nvPr/>
        </p:nvGrpSpPr>
        <p:grpSpPr>
          <a:xfrm>
            <a:off x="3474845" y="5570450"/>
            <a:ext cx="1811747" cy="746249"/>
            <a:chOff x="1995063" y="2110230"/>
            <a:chExt cx="1811747" cy="746249"/>
          </a:xfrm>
        </p:grpSpPr>
        <p:sp>
          <p:nvSpPr>
            <p:cNvPr id="103" name="矩形 102"/>
            <p:cNvSpPr/>
            <p:nvPr/>
          </p:nvSpPr>
          <p:spPr>
            <a:xfrm>
              <a:off x="1995063" y="2110230"/>
              <a:ext cx="1811747" cy="746249"/>
            </a:xfrm>
            <a:prstGeom prst="rect">
              <a:avLst/>
            </a:prstGeom>
            <a:solidFill>
              <a:sysClr val="window" lastClr="FFFFFF"/>
            </a:solidFill>
            <a:ln w="6350" cap="flat" cmpd="sng" algn="ctr">
              <a:solidFill>
                <a:sysClr val="window" lastClr="FFFFFF">
                  <a:lumMod val="85000"/>
                </a:sysClr>
              </a:solidFill>
              <a:prstDash val="solid"/>
              <a:miter lim="800000"/>
            </a:ln>
            <a:effectLst>
              <a:outerShdw blurRad="50800" dist="38100" dir="2700000" algn="tl" rotWithShape="0">
                <a:prstClr val="black">
                  <a:alpha val="40000"/>
                </a:prstClr>
              </a:outerShdw>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a:cs typeface="+mn-cs"/>
                <a:sym typeface="Huawei Sans" panose="020C0503030203020204" pitchFamily="34" charset="0"/>
              </a:endParaRPr>
            </a:p>
          </p:txBody>
        </p:sp>
        <p:sp>
          <p:nvSpPr>
            <p:cNvPr id="104" name="文本框 103"/>
            <p:cNvSpPr txBox="1"/>
            <p:nvPr/>
          </p:nvSpPr>
          <p:spPr>
            <a:xfrm>
              <a:off x="1995063" y="2114022"/>
              <a:ext cx="1811747" cy="738664"/>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VPN</a:t>
              </a:r>
            </a:p>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Import RT: 300:1</a:t>
              </a:r>
            </a:p>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Export RT: 200:1</a:t>
              </a:r>
            </a:p>
          </p:txBody>
        </p:sp>
      </p:grpSp>
      <p:sp>
        <p:nvSpPr>
          <p:cNvPr id="105" name="圆角矩形 104"/>
          <p:cNvSpPr/>
          <p:nvPr/>
        </p:nvSpPr>
        <p:spPr>
          <a:xfrm>
            <a:off x="4389680" y="3368309"/>
            <a:ext cx="2810587" cy="2194539"/>
          </a:xfrm>
          <a:prstGeom prst="roundRect">
            <a:avLst/>
          </a:prstGeom>
          <a:solidFill>
            <a:srgbClr val="F3FBFE"/>
          </a:solidFill>
          <a:ln w="28575"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srgbClr val="1D1D1A"/>
              </a:solidFill>
              <a:effectLst/>
              <a:uLnTx/>
              <a:uFillTx/>
              <a:latin typeface="Huawei Sans" panose="020C0503030203020204" pitchFamily="34" charset="0"/>
              <a:sym typeface="Huawei Sans" panose="020C0503030203020204" pitchFamily="34" charset="0"/>
            </a:endParaRPr>
          </a:p>
        </p:txBody>
      </p:sp>
      <p:cxnSp>
        <p:nvCxnSpPr>
          <p:cNvPr id="106" name="直接连接符 105"/>
          <p:cNvCxnSpPr>
            <a:stCxn id="129" idx="3"/>
            <a:endCxn id="121" idx="1"/>
          </p:cNvCxnSpPr>
          <p:nvPr/>
        </p:nvCxnSpPr>
        <p:spPr>
          <a:xfrm>
            <a:off x="4694699" y="3716800"/>
            <a:ext cx="842848" cy="645347"/>
          </a:xfrm>
          <a:prstGeom prst="line">
            <a:avLst/>
          </a:prstGeom>
          <a:noFill/>
          <a:ln w="12700" cap="flat" cmpd="sng" algn="ctr">
            <a:solidFill>
              <a:sysClr val="windowText" lastClr="000000"/>
            </a:solidFill>
            <a:prstDash val="solid"/>
            <a:miter lim="800000"/>
          </a:ln>
          <a:effectLst/>
        </p:spPr>
      </p:cxnSp>
      <p:sp>
        <p:nvSpPr>
          <p:cNvPr id="107" name="圆角矩形 5"/>
          <p:cNvSpPr/>
          <p:nvPr/>
        </p:nvSpPr>
        <p:spPr>
          <a:xfrm>
            <a:off x="1289427" y="3219621"/>
            <a:ext cx="1537177" cy="1188000"/>
          </a:xfrm>
          <a:prstGeom prst="roundRect">
            <a:avLst>
              <a:gd name="adj" fmla="val 1265"/>
            </a:avLst>
          </a:prstGeom>
          <a:solidFill>
            <a:srgbClr val="FFF2CC"/>
          </a:solidFill>
          <a:ln w="28575" cap="flat" cmpd="sng" algn="ctr">
            <a:solidFill>
              <a:srgbClr val="BAE6F6"/>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108" name="文本框 107"/>
          <p:cNvSpPr txBox="1"/>
          <p:nvPr/>
        </p:nvSpPr>
        <p:spPr>
          <a:xfrm>
            <a:off x="3900358" y="3906555"/>
            <a:ext cx="1048685" cy="30777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Spoke-PE1</a:t>
            </a:r>
          </a:p>
        </p:txBody>
      </p:sp>
      <p:cxnSp>
        <p:nvCxnSpPr>
          <p:cNvPr id="109" name="直接连接符 108"/>
          <p:cNvCxnSpPr>
            <a:stCxn id="110" idx="3"/>
            <a:endCxn id="129" idx="1"/>
          </p:cNvCxnSpPr>
          <p:nvPr/>
        </p:nvCxnSpPr>
        <p:spPr>
          <a:xfrm>
            <a:off x="2569055" y="3716800"/>
            <a:ext cx="1585644" cy="0"/>
          </a:xfrm>
          <a:prstGeom prst="line">
            <a:avLst/>
          </a:prstGeom>
          <a:noFill/>
          <a:ln w="12700" cap="flat" cmpd="sng" algn="ctr">
            <a:solidFill>
              <a:sysClr val="windowText" lastClr="000000"/>
            </a:solidFill>
            <a:prstDash val="solid"/>
            <a:miter lim="800000"/>
          </a:ln>
          <a:effectLst/>
        </p:spPr>
      </p:cxnSp>
      <p:pic>
        <p:nvPicPr>
          <p:cNvPr id="110" name="Picture 12" descr="E:\2016.01\1.12 扁平化图标\蓝色\AR-蓝色最新-40.png"/>
          <p:cNvPicPr>
            <a:picLocks noChangeAspect="1" noChangeArrowheads="1"/>
          </p:cNvPicPr>
          <p:nvPr/>
        </p:nvPicPr>
        <p:blipFill>
          <a:blip r:embed="rId3" cstate="print"/>
          <a:srcRect/>
          <a:stretch>
            <a:fillRect/>
          </a:stretch>
        </p:blipFill>
        <p:spPr bwMode="auto">
          <a:xfrm>
            <a:off x="2029055" y="3495891"/>
            <a:ext cx="540000" cy="441818"/>
          </a:xfrm>
          <a:prstGeom prst="rect">
            <a:avLst/>
          </a:prstGeom>
          <a:noFill/>
        </p:spPr>
      </p:pic>
      <p:sp>
        <p:nvSpPr>
          <p:cNvPr id="111" name="文本框 110"/>
          <p:cNvSpPr txBox="1"/>
          <p:nvPr/>
        </p:nvSpPr>
        <p:spPr>
          <a:xfrm>
            <a:off x="1075711" y="3571005"/>
            <a:ext cx="1055097" cy="30777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Spoke-CE1</a:t>
            </a:r>
          </a:p>
        </p:txBody>
      </p:sp>
      <p:sp>
        <p:nvSpPr>
          <p:cNvPr id="112" name="文本框 111"/>
          <p:cNvSpPr txBox="1"/>
          <p:nvPr/>
        </p:nvSpPr>
        <p:spPr>
          <a:xfrm>
            <a:off x="1289427" y="3238745"/>
            <a:ext cx="644728" cy="30777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Site 1</a:t>
            </a:r>
          </a:p>
        </p:txBody>
      </p:sp>
      <p:cxnSp>
        <p:nvCxnSpPr>
          <p:cNvPr id="113" name="直接连接符 112"/>
          <p:cNvCxnSpPr>
            <a:stCxn id="121" idx="1"/>
            <a:endCxn id="132" idx="3"/>
          </p:cNvCxnSpPr>
          <p:nvPr/>
        </p:nvCxnSpPr>
        <p:spPr>
          <a:xfrm flipH="1">
            <a:off x="4694698" y="4362147"/>
            <a:ext cx="842849" cy="627989"/>
          </a:xfrm>
          <a:prstGeom prst="line">
            <a:avLst/>
          </a:prstGeom>
          <a:noFill/>
          <a:ln w="12700" cap="flat" cmpd="sng" algn="ctr">
            <a:solidFill>
              <a:sysClr val="windowText" lastClr="000000"/>
            </a:solidFill>
            <a:prstDash val="solid"/>
            <a:miter lim="800000"/>
          </a:ln>
          <a:effectLst/>
        </p:spPr>
      </p:cxnSp>
      <p:sp>
        <p:nvSpPr>
          <p:cNvPr id="114" name="圆角矩形 5"/>
          <p:cNvSpPr/>
          <p:nvPr/>
        </p:nvSpPr>
        <p:spPr>
          <a:xfrm>
            <a:off x="1288571" y="4505799"/>
            <a:ext cx="1537177" cy="1188000"/>
          </a:xfrm>
          <a:prstGeom prst="roundRect">
            <a:avLst>
              <a:gd name="adj" fmla="val 1265"/>
            </a:avLst>
          </a:prstGeom>
          <a:solidFill>
            <a:srgbClr val="FFF2CC"/>
          </a:solidFill>
          <a:ln w="28575" cap="flat" cmpd="sng" algn="ctr">
            <a:solidFill>
              <a:srgbClr val="BAE6F6"/>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endParaRPr>
          </a:p>
        </p:txBody>
      </p:sp>
      <p:pic>
        <p:nvPicPr>
          <p:cNvPr id="115" name="Picture 12" descr="E:\2016.01\1.12 扁平化图标\蓝色\AR-蓝色最新-40.png"/>
          <p:cNvPicPr>
            <a:picLocks noChangeAspect="1" noChangeArrowheads="1"/>
          </p:cNvPicPr>
          <p:nvPr/>
        </p:nvPicPr>
        <p:blipFill>
          <a:blip r:embed="rId3" cstate="print"/>
          <a:srcRect/>
          <a:stretch>
            <a:fillRect/>
          </a:stretch>
        </p:blipFill>
        <p:spPr bwMode="auto">
          <a:xfrm>
            <a:off x="2028199" y="4769227"/>
            <a:ext cx="540000" cy="441818"/>
          </a:xfrm>
          <a:prstGeom prst="rect">
            <a:avLst/>
          </a:prstGeom>
          <a:noFill/>
        </p:spPr>
      </p:pic>
      <p:sp>
        <p:nvSpPr>
          <p:cNvPr id="116" name="文本框 115"/>
          <p:cNvSpPr txBox="1"/>
          <p:nvPr/>
        </p:nvSpPr>
        <p:spPr>
          <a:xfrm>
            <a:off x="1013812" y="4836247"/>
            <a:ext cx="1055097" cy="30777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Spoke-CE2</a:t>
            </a:r>
          </a:p>
        </p:txBody>
      </p:sp>
      <p:sp>
        <p:nvSpPr>
          <p:cNvPr id="117" name="文本框 116"/>
          <p:cNvSpPr txBox="1"/>
          <p:nvPr/>
        </p:nvSpPr>
        <p:spPr>
          <a:xfrm>
            <a:off x="1271695" y="4465578"/>
            <a:ext cx="644728" cy="30777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Site 2</a:t>
            </a:r>
          </a:p>
        </p:txBody>
      </p:sp>
      <p:cxnSp>
        <p:nvCxnSpPr>
          <p:cNvPr id="118" name="直接连接符 117"/>
          <p:cNvCxnSpPr>
            <a:stCxn id="115" idx="3"/>
            <a:endCxn id="132" idx="1"/>
          </p:cNvCxnSpPr>
          <p:nvPr/>
        </p:nvCxnSpPr>
        <p:spPr>
          <a:xfrm>
            <a:off x="2568199" y="4990136"/>
            <a:ext cx="1586499" cy="0"/>
          </a:xfrm>
          <a:prstGeom prst="line">
            <a:avLst/>
          </a:prstGeom>
          <a:noFill/>
          <a:ln w="12700" cap="flat" cmpd="sng" algn="ctr">
            <a:solidFill>
              <a:sysClr val="windowText" lastClr="000000"/>
            </a:solidFill>
            <a:prstDash val="solid"/>
            <a:miter lim="800000"/>
          </a:ln>
          <a:effectLst/>
        </p:spPr>
      </p:cxnSp>
      <p:sp>
        <p:nvSpPr>
          <p:cNvPr id="119" name="圆角矩形 5"/>
          <p:cNvSpPr/>
          <p:nvPr/>
        </p:nvSpPr>
        <p:spPr>
          <a:xfrm>
            <a:off x="9872342" y="3838614"/>
            <a:ext cx="1537177" cy="1188000"/>
          </a:xfrm>
          <a:prstGeom prst="roundRect">
            <a:avLst>
              <a:gd name="adj" fmla="val 1265"/>
            </a:avLst>
          </a:prstGeom>
          <a:solidFill>
            <a:srgbClr val="FFF2CC"/>
          </a:solidFill>
          <a:ln w="28575" cap="flat" cmpd="sng" algn="ctr">
            <a:solidFill>
              <a:srgbClr val="BAE6F6"/>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120" name="文本框 119"/>
          <p:cNvSpPr txBox="1"/>
          <p:nvPr/>
        </p:nvSpPr>
        <p:spPr>
          <a:xfrm>
            <a:off x="10047665" y="3861030"/>
            <a:ext cx="644728" cy="30777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Site 3</a:t>
            </a:r>
          </a:p>
        </p:txBody>
      </p:sp>
      <p:pic>
        <p:nvPicPr>
          <p:cNvPr id="121" name="Picture 12" descr="E:\2016.01\1.12 扁平化图标\蓝色\AR-蓝色最新-40.png"/>
          <p:cNvPicPr>
            <a:picLocks noChangeAspect="1" noChangeArrowheads="1"/>
          </p:cNvPicPr>
          <p:nvPr/>
        </p:nvPicPr>
        <p:blipFill>
          <a:blip r:embed="rId3" cstate="print"/>
          <a:srcRect/>
          <a:stretch>
            <a:fillRect/>
          </a:stretch>
        </p:blipFill>
        <p:spPr bwMode="auto">
          <a:xfrm>
            <a:off x="5537547" y="4141238"/>
            <a:ext cx="540000" cy="441818"/>
          </a:xfrm>
          <a:prstGeom prst="rect">
            <a:avLst/>
          </a:prstGeom>
          <a:noFill/>
        </p:spPr>
      </p:pic>
      <p:sp>
        <p:nvSpPr>
          <p:cNvPr id="122" name="文本框 121"/>
          <p:cNvSpPr txBox="1"/>
          <p:nvPr/>
        </p:nvSpPr>
        <p:spPr>
          <a:xfrm>
            <a:off x="5661513" y="4574726"/>
            <a:ext cx="292068" cy="307777"/>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white">
                    <a:lumMod val="50000"/>
                  </a:prstClr>
                </a:solidFill>
                <a:effectLst/>
                <a:uLnTx/>
                <a:uFillTx/>
                <a:latin typeface="Huawei Sans" panose="020C0503030203020204" pitchFamily="34" charset="0"/>
                <a:sym typeface="Huawei Sans" panose="020C0503030203020204" pitchFamily="34" charset="0"/>
              </a:rPr>
              <a:t>P</a:t>
            </a:r>
          </a:p>
        </p:txBody>
      </p:sp>
      <p:sp>
        <p:nvSpPr>
          <p:cNvPr id="123" name="文本框 122"/>
          <p:cNvSpPr txBox="1"/>
          <p:nvPr/>
        </p:nvSpPr>
        <p:spPr>
          <a:xfrm>
            <a:off x="6806679" y="4564191"/>
            <a:ext cx="800219" cy="30777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Hub-PE</a:t>
            </a:r>
          </a:p>
        </p:txBody>
      </p:sp>
      <p:sp>
        <p:nvSpPr>
          <p:cNvPr id="124" name="文本框 123"/>
          <p:cNvSpPr txBox="1"/>
          <p:nvPr/>
        </p:nvSpPr>
        <p:spPr>
          <a:xfrm>
            <a:off x="10615307" y="4210346"/>
            <a:ext cx="806631" cy="30777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Hub-CE</a:t>
            </a:r>
          </a:p>
        </p:txBody>
      </p:sp>
      <p:cxnSp>
        <p:nvCxnSpPr>
          <p:cNvPr id="125" name="直接连接符 124"/>
          <p:cNvCxnSpPr>
            <a:stCxn id="133" idx="1"/>
            <a:endCxn id="121" idx="3"/>
          </p:cNvCxnSpPr>
          <p:nvPr/>
        </p:nvCxnSpPr>
        <p:spPr>
          <a:xfrm flipH="1">
            <a:off x="6077547" y="4362147"/>
            <a:ext cx="859241" cy="0"/>
          </a:xfrm>
          <a:prstGeom prst="line">
            <a:avLst/>
          </a:prstGeom>
          <a:noFill/>
          <a:ln w="12700" cap="flat" cmpd="sng" algn="ctr">
            <a:solidFill>
              <a:sysClr val="windowText" lastClr="000000"/>
            </a:solidFill>
            <a:prstDash val="solid"/>
            <a:miter lim="800000"/>
          </a:ln>
          <a:effectLst/>
        </p:spPr>
      </p:cxnSp>
      <p:grpSp>
        <p:nvGrpSpPr>
          <p:cNvPr id="126" name="组合 125"/>
          <p:cNvGrpSpPr/>
          <p:nvPr/>
        </p:nvGrpSpPr>
        <p:grpSpPr>
          <a:xfrm>
            <a:off x="7343022" y="4258175"/>
            <a:ext cx="2917944" cy="238209"/>
            <a:chOff x="7991712" y="4743218"/>
            <a:chExt cx="1131706" cy="223222"/>
          </a:xfrm>
        </p:grpSpPr>
        <p:cxnSp>
          <p:nvCxnSpPr>
            <p:cNvPr id="127" name="直接连接符 126"/>
            <p:cNvCxnSpPr/>
            <p:nvPr/>
          </p:nvCxnSpPr>
          <p:spPr>
            <a:xfrm flipH="1">
              <a:off x="7991712" y="4743218"/>
              <a:ext cx="1131706" cy="0"/>
            </a:xfrm>
            <a:prstGeom prst="line">
              <a:avLst/>
            </a:prstGeom>
            <a:noFill/>
            <a:ln w="12700" cap="flat" cmpd="sng" algn="ctr">
              <a:solidFill>
                <a:sysClr val="windowText" lastClr="000000"/>
              </a:solidFill>
              <a:prstDash val="solid"/>
              <a:miter lim="800000"/>
            </a:ln>
            <a:effectLst/>
          </p:spPr>
        </p:cxnSp>
        <p:cxnSp>
          <p:nvCxnSpPr>
            <p:cNvPr id="128" name="直接连接符 127"/>
            <p:cNvCxnSpPr/>
            <p:nvPr/>
          </p:nvCxnSpPr>
          <p:spPr>
            <a:xfrm flipH="1">
              <a:off x="7991712" y="4966440"/>
              <a:ext cx="1131706" cy="0"/>
            </a:xfrm>
            <a:prstGeom prst="line">
              <a:avLst/>
            </a:prstGeom>
            <a:noFill/>
            <a:ln w="12700" cap="flat" cmpd="sng" algn="ctr">
              <a:solidFill>
                <a:sysClr val="windowText" lastClr="000000"/>
              </a:solidFill>
              <a:prstDash val="solid"/>
              <a:miter lim="800000"/>
            </a:ln>
            <a:effectLst/>
          </p:spPr>
        </p:cxnSp>
      </p:grpSp>
      <p:pic>
        <p:nvPicPr>
          <p:cNvPr id="129" name="Picture 12" descr="E:\2016.01\1.12 扁平化图标\蓝色\AR-蓝色最新-40.png"/>
          <p:cNvPicPr>
            <a:picLocks noChangeAspect="1" noChangeArrowheads="1"/>
          </p:cNvPicPr>
          <p:nvPr/>
        </p:nvPicPr>
        <p:blipFill>
          <a:blip r:embed="rId3" cstate="print"/>
          <a:srcRect/>
          <a:stretch>
            <a:fillRect/>
          </a:stretch>
        </p:blipFill>
        <p:spPr bwMode="auto">
          <a:xfrm>
            <a:off x="4154699" y="3495891"/>
            <a:ext cx="540000" cy="441818"/>
          </a:xfrm>
          <a:prstGeom prst="rect">
            <a:avLst/>
          </a:prstGeom>
          <a:noFill/>
        </p:spPr>
      </p:pic>
      <p:grpSp>
        <p:nvGrpSpPr>
          <p:cNvPr id="130" name="组合 129"/>
          <p:cNvGrpSpPr/>
          <p:nvPr/>
        </p:nvGrpSpPr>
        <p:grpSpPr>
          <a:xfrm>
            <a:off x="3900356" y="4769227"/>
            <a:ext cx="1048685" cy="713940"/>
            <a:chOff x="4657426" y="4932753"/>
            <a:chExt cx="1048685" cy="713940"/>
          </a:xfrm>
        </p:grpSpPr>
        <p:sp>
          <p:nvSpPr>
            <p:cNvPr id="131" name="文本框 130"/>
            <p:cNvSpPr txBox="1"/>
            <p:nvPr/>
          </p:nvSpPr>
          <p:spPr>
            <a:xfrm>
              <a:off x="4657426" y="5338916"/>
              <a:ext cx="1048685" cy="30777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Spoke-PE2</a:t>
              </a:r>
            </a:p>
          </p:txBody>
        </p:sp>
        <p:pic>
          <p:nvPicPr>
            <p:cNvPr id="132" name="Picture 12" descr="E:\2016.01\1.12 扁平化图标\蓝色\AR-蓝色最新-40.png"/>
            <p:cNvPicPr>
              <a:picLocks noChangeAspect="1" noChangeArrowheads="1"/>
            </p:cNvPicPr>
            <p:nvPr/>
          </p:nvPicPr>
          <p:blipFill>
            <a:blip r:embed="rId3" cstate="print"/>
            <a:srcRect/>
            <a:stretch>
              <a:fillRect/>
            </a:stretch>
          </p:blipFill>
          <p:spPr bwMode="auto">
            <a:xfrm>
              <a:off x="4911768" y="4932753"/>
              <a:ext cx="540000" cy="441818"/>
            </a:xfrm>
            <a:prstGeom prst="rect">
              <a:avLst/>
            </a:prstGeom>
            <a:noFill/>
          </p:spPr>
        </p:pic>
      </p:grpSp>
      <p:pic>
        <p:nvPicPr>
          <p:cNvPr id="133" name="Picture 12" descr="E:\2016.01\1.12 扁平化图标\蓝色\AR-蓝色最新-40.png"/>
          <p:cNvPicPr>
            <a:picLocks noChangeAspect="1" noChangeArrowheads="1"/>
          </p:cNvPicPr>
          <p:nvPr/>
        </p:nvPicPr>
        <p:blipFill>
          <a:blip r:embed="rId3" cstate="print"/>
          <a:srcRect/>
          <a:stretch>
            <a:fillRect/>
          </a:stretch>
        </p:blipFill>
        <p:spPr bwMode="auto">
          <a:xfrm>
            <a:off x="6936788" y="4141238"/>
            <a:ext cx="540000" cy="441818"/>
          </a:xfrm>
          <a:prstGeom prst="rect">
            <a:avLst/>
          </a:prstGeom>
          <a:noFill/>
        </p:spPr>
      </p:pic>
      <p:pic>
        <p:nvPicPr>
          <p:cNvPr id="134" name="Picture 12" descr="E:\2016.01\1.12 扁平化图标\蓝色\AR-蓝色最新-40.png"/>
          <p:cNvPicPr>
            <a:picLocks noChangeAspect="1" noChangeArrowheads="1"/>
          </p:cNvPicPr>
          <p:nvPr/>
        </p:nvPicPr>
        <p:blipFill>
          <a:blip r:embed="rId3" cstate="print"/>
          <a:srcRect/>
          <a:stretch>
            <a:fillRect/>
          </a:stretch>
        </p:blipFill>
        <p:spPr bwMode="auto">
          <a:xfrm>
            <a:off x="10127555" y="4137252"/>
            <a:ext cx="540000" cy="441818"/>
          </a:xfrm>
          <a:prstGeom prst="rect">
            <a:avLst/>
          </a:prstGeom>
          <a:noFill/>
        </p:spPr>
      </p:pic>
      <p:sp>
        <p:nvSpPr>
          <p:cNvPr id="135" name="文本框 134"/>
          <p:cNvSpPr txBox="1"/>
          <p:nvPr/>
        </p:nvSpPr>
        <p:spPr>
          <a:xfrm>
            <a:off x="2987788" y="3392633"/>
            <a:ext cx="747320" cy="369332"/>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EBGP</a:t>
            </a:r>
          </a:p>
        </p:txBody>
      </p:sp>
      <p:sp>
        <p:nvSpPr>
          <p:cNvPr id="136" name="文本框 135"/>
          <p:cNvSpPr txBox="1"/>
          <p:nvPr/>
        </p:nvSpPr>
        <p:spPr>
          <a:xfrm>
            <a:off x="3034168" y="4687302"/>
            <a:ext cx="747320" cy="369332"/>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EBGP</a:t>
            </a:r>
          </a:p>
        </p:txBody>
      </p:sp>
      <p:grpSp>
        <p:nvGrpSpPr>
          <p:cNvPr id="137" name="组合 136"/>
          <p:cNvGrpSpPr/>
          <p:nvPr/>
        </p:nvGrpSpPr>
        <p:grpSpPr>
          <a:xfrm>
            <a:off x="6292644" y="3070551"/>
            <a:ext cx="1960629" cy="746249"/>
            <a:chOff x="4632594" y="4888214"/>
            <a:chExt cx="1960629" cy="746249"/>
          </a:xfrm>
        </p:grpSpPr>
        <p:sp>
          <p:nvSpPr>
            <p:cNvPr id="138" name="矩形 137"/>
            <p:cNvSpPr/>
            <p:nvPr/>
          </p:nvSpPr>
          <p:spPr>
            <a:xfrm>
              <a:off x="4713416" y="4888214"/>
              <a:ext cx="1798984" cy="746249"/>
            </a:xfrm>
            <a:prstGeom prst="rect">
              <a:avLst/>
            </a:prstGeom>
            <a:solidFill>
              <a:sysClr val="window" lastClr="FFFFFF"/>
            </a:solidFill>
            <a:ln w="6350" cap="flat" cmpd="sng" algn="ctr">
              <a:solidFill>
                <a:sysClr val="window" lastClr="FFFFFF">
                  <a:lumMod val="85000"/>
                </a:sysClr>
              </a:solidFill>
              <a:prstDash val="solid"/>
              <a:miter lim="800000"/>
            </a:ln>
            <a:effectLst>
              <a:outerShdw blurRad="50800" dist="38100" dir="2700000" algn="tl" rotWithShape="0">
                <a:prstClr val="black">
                  <a:alpha val="40000"/>
                </a:prstClr>
              </a:outerShdw>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a:cs typeface="+mn-cs"/>
                <a:sym typeface="Huawei Sans" panose="020C0503030203020204" pitchFamily="34" charset="0"/>
              </a:endParaRPr>
            </a:p>
          </p:txBody>
        </p:sp>
        <p:sp>
          <p:nvSpPr>
            <p:cNvPr id="139" name="文本框 138"/>
            <p:cNvSpPr txBox="1"/>
            <p:nvPr/>
          </p:nvSpPr>
          <p:spPr>
            <a:xfrm>
              <a:off x="4632594" y="4888214"/>
              <a:ext cx="1960629" cy="738664"/>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err="1" smtClean="0">
                  <a:ln>
                    <a:noFill/>
                  </a:ln>
                  <a:solidFill>
                    <a:prstClr val="black"/>
                  </a:solidFill>
                  <a:effectLst/>
                  <a:uLnTx/>
                  <a:uFillTx/>
                  <a:latin typeface="Huawei Sans" panose="020C0503030203020204" pitchFamily="34" charset="0"/>
                  <a:sym typeface="Huawei Sans" panose="020C0503030203020204" pitchFamily="34" charset="0"/>
                </a:rPr>
                <a:t>VPN_out</a:t>
              </a:r>
              <a:endPar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endParaRPr>
            </a:p>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Export RT:</a:t>
              </a:r>
            </a:p>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300:1</a:t>
              </a:r>
            </a:p>
          </p:txBody>
        </p:sp>
      </p:grpSp>
      <p:grpSp>
        <p:nvGrpSpPr>
          <p:cNvPr id="140" name="组合 139"/>
          <p:cNvGrpSpPr/>
          <p:nvPr/>
        </p:nvGrpSpPr>
        <p:grpSpPr>
          <a:xfrm>
            <a:off x="6292644" y="5128649"/>
            <a:ext cx="1960629" cy="746249"/>
            <a:chOff x="4632594" y="2335145"/>
            <a:chExt cx="1960629" cy="746249"/>
          </a:xfrm>
        </p:grpSpPr>
        <p:sp>
          <p:nvSpPr>
            <p:cNvPr id="141" name="矩形 140"/>
            <p:cNvSpPr/>
            <p:nvPr/>
          </p:nvSpPr>
          <p:spPr>
            <a:xfrm>
              <a:off x="4713416" y="2335145"/>
              <a:ext cx="1798984" cy="746249"/>
            </a:xfrm>
            <a:prstGeom prst="rect">
              <a:avLst/>
            </a:prstGeom>
            <a:solidFill>
              <a:sysClr val="window" lastClr="FFFFFF"/>
            </a:solidFill>
            <a:ln w="6350" cap="flat" cmpd="sng" algn="ctr">
              <a:solidFill>
                <a:sysClr val="window" lastClr="FFFFFF">
                  <a:lumMod val="85000"/>
                </a:sysClr>
              </a:solidFill>
              <a:prstDash val="solid"/>
              <a:miter lim="800000"/>
            </a:ln>
            <a:effectLst>
              <a:outerShdw blurRad="50800" dist="38100" dir="2700000" algn="tl" rotWithShape="0">
                <a:prstClr val="black">
                  <a:alpha val="40000"/>
                </a:prstClr>
              </a:outerShdw>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a:cs typeface="+mn-cs"/>
                <a:sym typeface="Huawei Sans" panose="020C0503030203020204" pitchFamily="34" charset="0"/>
              </a:endParaRPr>
            </a:p>
          </p:txBody>
        </p:sp>
        <p:sp>
          <p:nvSpPr>
            <p:cNvPr id="142" name="文本框 141"/>
            <p:cNvSpPr txBox="1"/>
            <p:nvPr/>
          </p:nvSpPr>
          <p:spPr>
            <a:xfrm>
              <a:off x="4632594" y="2335145"/>
              <a:ext cx="1960629" cy="738664"/>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err="1" smtClean="0">
                  <a:ln>
                    <a:noFill/>
                  </a:ln>
                  <a:solidFill>
                    <a:prstClr val="black"/>
                  </a:solidFill>
                  <a:effectLst/>
                  <a:uLnTx/>
                  <a:uFillTx/>
                  <a:latin typeface="Huawei Sans" panose="020C0503030203020204" pitchFamily="34" charset="0"/>
                  <a:sym typeface="Huawei Sans" panose="020C0503030203020204" pitchFamily="34" charset="0"/>
                </a:rPr>
                <a:t>VPN_in</a:t>
              </a:r>
              <a:endPar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endParaRPr>
            </a:p>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Import RT:</a:t>
              </a:r>
            </a:p>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100:1, 200:1</a:t>
              </a:r>
            </a:p>
          </p:txBody>
        </p:sp>
      </p:grpSp>
      <p:sp>
        <p:nvSpPr>
          <p:cNvPr id="5" name="标题 4"/>
          <p:cNvSpPr>
            <a:spLocks noGrp="1"/>
          </p:cNvSpPr>
          <p:nvPr>
            <p:ph type="title"/>
          </p:nvPr>
        </p:nvSpPr>
        <p:spPr/>
        <p:txBody>
          <a:bodyPr/>
          <a:lstStyle/>
          <a:p>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VRF </a:t>
            </a:r>
            <a:r>
              <a:rPr lang="en-US" altLang="zh-CN" dirty="0" smtClean="0">
                <a:latin typeface="Huawei Sans" panose="020C0503030203020204" pitchFamily="34" charset="0"/>
                <a:ea typeface="方正兰亭黑简体" panose="02000000000000000000" pitchFamily="2" charset="-122"/>
                <a:sym typeface="Huawei Sans" panose="020C0503030203020204" pitchFamily="34" charset="0"/>
              </a:rPr>
              <a:t>Configuration</a:t>
            </a:r>
            <a:endParaRPr lang="zh-CN" altLang="en-US" dirty="0"/>
          </a:p>
        </p:txBody>
      </p:sp>
    </p:spTree>
    <p:extLst>
      <p:ext uri="{BB962C8B-B14F-4D97-AF65-F5344CB8AC3E}">
        <p14:creationId xmlns:p14="http://schemas.microsoft.com/office/powerpoint/2010/main" val="317295050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占位符 4"/>
          <p:cNvSpPr txBox="1">
            <a:spLocks/>
          </p:cNvSpPr>
          <p:nvPr/>
        </p:nvSpPr>
        <p:spPr bwMode="auto">
          <a:xfrm>
            <a:off x="468317" y="1233488"/>
            <a:ext cx="11276183" cy="1926216"/>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r>
              <a:rPr lang="en-US" sz="1800" dirty="0" smtClean="0">
                <a:latin typeface="Huawei Sans" panose="020C0503030203020204" pitchFamily="34" charset="0"/>
                <a:ea typeface="方正兰亭黑简体" panose="02000000000000000000" pitchFamily="2" charset="-122"/>
                <a:sym typeface="Huawei Sans" panose="020C0503030203020204" pitchFamily="34" charset="0"/>
              </a:rPr>
              <a:t>Spoke-CEs and Spoke-PEs exchange routing information through EBGP. After an EBGP connection is set up, Spoke-CEs and Spoke-PEs advertise routes to BGP.</a:t>
            </a:r>
          </a:p>
          <a:p>
            <a:pPr fontAlgn="ctr"/>
            <a:r>
              <a:rPr lang="en-US" sz="1800" dirty="0" smtClean="0">
                <a:latin typeface="Huawei Sans" panose="020C0503030203020204" pitchFamily="34" charset="0"/>
                <a:ea typeface="方正兰亭黑简体" panose="02000000000000000000" pitchFamily="2" charset="-122"/>
                <a:sym typeface="Huawei Sans" panose="020C0503030203020204" pitchFamily="34" charset="0"/>
              </a:rPr>
              <a:t>Two EBGP connections are set up between the Hub-PE and Hub-CE to separately advertise and accept private network routes.</a:t>
            </a:r>
            <a:endParaRPr lang="en-US" sz="1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圆角矩形 101"/>
          <p:cNvSpPr/>
          <p:nvPr/>
        </p:nvSpPr>
        <p:spPr>
          <a:xfrm>
            <a:off x="4170822" y="3397096"/>
            <a:ext cx="2810587" cy="2194539"/>
          </a:xfrm>
          <a:prstGeom prst="roundRect">
            <a:avLst/>
          </a:prstGeom>
          <a:solidFill>
            <a:srgbClr val="F3FBFE"/>
          </a:solidFill>
          <a:ln w="28575"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srgbClr val="1D1D1A"/>
              </a:solidFill>
              <a:effectLst/>
              <a:uLnTx/>
              <a:uFillTx/>
              <a:latin typeface="Huawei Sans" panose="020C0503030203020204" pitchFamily="34" charset="0"/>
              <a:sym typeface="Huawei Sans" panose="020C0503030203020204" pitchFamily="34" charset="0"/>
            </a:endParaRPr>
          </a:p>
        </p:txBody>
      </p:sp>
      <p:cxnSp>
        <p:nvCxnSpPr>
          <p:cNvPr id="103" name="直接连接符 102"/>
          <p:cNvCxnSpPr>
            <a:stCxn id="136" idx="3"/>
            <a:endCxn id="123" idx="1"/>
          </p:cNvCxnSpPr>
          <p:nvPr/>
        </p:nvCxnSpPr>
        <p:spPr>
          <a:xfrm>
            <a:off x="4475841" y="3745587"/>
            <a:ext cx="842848" cy="645347"/>
          </a:xfrm>
          <a:prstGeom prst="line">
            <a:avLst/>
          </a:prstGeom>
          <a:noFill/>
          <a:ln w="12700" cap="flat" cmpd="sng" algn="ctr">
            <a:solidFill>
              <a:sysClr val="windowText" lastClr="000000"/>
            </a:solidFill>
            <a:prstDash val="solid"/>
            <a:miter lim="800000"/>
          </a:ln>
          <a:effectLst/>
        </p:spPr>
      </p:cxnSp>
      <p:sp>
        <p:nvSpPr>
          <p:cNvPr id="104" name="圆角矩形 5"/>
          <p:cNvSpPr/>
          <p:nvPr/>
        </p:nvSpPr>
        <p:spPr>
          <a:xfrm>
            <a:off x="1070569" y="3248408"/>
            <a:ext cx="1537177" cy="1188000"/>
          </a:xfrm>
          <a:prstGeom prst="roundRect">
            <a:avLst>
              <a:gd name="adj" fmla="val 1265"/>
            </a:avLst>
          </a:prstGeom>
          <a:solidFill>
            <a:srgbClr val="FFF2CC"/>
          </a:solidFill>
          <a:ln w="28575" cap="flat" cmpd="sng" algn="ctr">
            <a:solidFill>
              <a:srgbClr val="BAE6F6"/>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105" name="文本框 104"/>
          <p:cNvSpPr txBox="1"/>
          <p:nvPr/>
        </p:nvSpPr>
        <p:spPr>
          <a:xfrm>
            <a:off x="3681500" y="3935342"/>
            <a:ext cx="1048685" cy="30777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Spoke-PE1</a:t>
            </a:r>
          </a:p>
        </p:txBody>
      </p:sp>
      <p:cxnSp>
        <p:nvCxnSpPr>
          <p:cNvPr id="107" name="直接连接符 106"/>
          <p:cNvCxnSpPr>
            <a:stCxn id="108" idx="3"/>
            <a:endCxn id="136" idx="1"/>
          </p:cNvCxnSpPr>
          <p:nvPr/>
        </p:nvCxnSpPr>
        <p:spPr>
          <a:xfrm>
            <a:off x="2350197" y="3745587"/>
            <a:ext cx="1585644" cy="0"/>
          </a:xfrm>
          <a:prstGeom prst="line">
            <a:avLst/>
          </a:prstGeom>
          <a:noFill/>
          <a:ln w="12700" cap="flat" cmpd="sng" algn="ctr">
            <a:solidFill>
              <a:sysClr val="windowText" lastClr="000000"/>
            </a:solidFill>
            <a:prstDash val="solid"/>
            <a:miter lim="800000"/>
          </a:ln>
          <a:effectLst/>
        </p:spPr>
      </p:cxnSp>
      <p:pic>
        <p:nvPicPr>
          <p:cNvPr id="108" name="Picture 12" descr="E:\2016.01\1.12 扁平化图标\蓝色\AR-蓝色最新-40.png"/>
          <p:cNvPicPr>
            <a:picLocks noChangeAspect="1" noChangeArrowheads="1"/>
          </p:cNvPicPr>
          <p:nvPr/>
        </p:nvPicPr>
        <p:blipFill>
          <a:blip r:embed="rId3" cstate="print"/>
          <a:srcRect/>
          <a:stretch>
            <a:fillRect/>
          </a:stretch>
        </p:blipFill>
        <p:spPr bwMode="auto">
          <a:xfrm>
            <a:off x="1810197" y="3524678"/>
            <a:ext cx="540000" cy="441818"/>
          </a:xfrm>
          <a:prstGeom prst="rect">
            <a:avLst/>
          </a:prstGeom>
          <a:noFill/>
        </p:spPr>
      </p:pic>
      <p:sp>
        <p:nvSpPr>
          <p:cNvPr id="109" name="文本框 108"/>
          <p:cNvSpPr txBox="1"/>
          <p:nvPr/>
        </p:nvSpPr>
        <p:spPr>
          <a:xfrm>
            <a:off x="856853" y="3599792"/>
            <a:ext cx="1055097" cy="30777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Spoke-CE1</a:t>
            </a:r>
          </a:p>
        </p:txBody>
      </p:sp>
      <p:sp>
        <p:nvSpPr>
          <p:cNvPr id="113" name="文本框 112"/>
          <p:cNvSpPr txBox="1"/>
          <p:nvPr/>
        </p:nvSpPr>
        <p:spPr>
          <a:xfrm>
            <a:off x="1070569" y="3267532"/>
            <a:ext cx="644728" cy="30777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Site 1</a:t>
            </a:r>
          </a:p>
        </p:txBody>
      </p:sp>
      <p:cxnSp>
        <p:nvCxnSpPr>
          <p:cNvPr id="114" name="直接连接符 113"/>
          <p:cNvCxnSpPr>
            <a:stCxn id="123" idx="1"/>
            <a:endCxn id="139" idx="3"/>
          </p:cNvCxnSpPr>
          <p:nvPr/>
        </p:nvCxnSpPr>
        <p:spPr>
          <a:xfrm flipH="1">
            <a:off x="4475840" y="4390934"/>
            <a:ext cx="842849" cy="627989"/>
          </a:xfrm>
          <a:prstGeom prst="line">
            <a:avLst/>
          </a:prstGeom>
          <a:noFill/>
          <a:ln w="12700" cap="flat" cmpd="sng" algn="ctr">
            <a:solidFill>
              <a:sysClr val="windowText" lastClr="000000"/>
            </a:solidFill>
            <a:prstDash val="solid"/>
            <a:miter lim="800000"/>
          </a:ln>
          <a:effectLst/>
        </p:spPr>
      </p:cxnSp>
      <p:sp>
        <p:nvSpPr>
          <p:cNvPr id="115" name="圆角矩形 5"/>
          <p:cNvSpPr/>
          <p:nvPr/>
        </p:nvSpPr>
        <p:spPr>
          <a:xfrm>
            <a:off x="1069713" y="4534586"/>
            <a:ext cx="1537177" cy="1188000"/>
          </a:xfrm>
          <a:prstGeom prst="roundRect">
            <a:avLst>
              <a:gd name="adj" fmla="val 1265"/>
            </a:avLst>
          </a:prstGeom>
          <a:solidFill>
            <a:srgbClr val="FFF2CC"/>
          </a:solidFill>
          <a:ln w="28575" cap="flat" cmpd="sng" algn="ctr">
            <a:solidFill>
              <a:srgbClr val="BAE6F6"/>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endParaRPr>
          </a:p>
        </p:txBody>
      </p:sp>
      <p:pic>
        <p:nvPicPr>
          <p:cNvPr id="117" name="Picture 12" descr="E:\2016.01\1.12 扁平化图标\蓝色\AR-蓝色最新-40.png"/>
          <p:cNvPicPr>
            <a:picLocks noChangeAspect="1" noChangeArrowheads="1"/>
          </p:cNvPicPr>
          <p:nvPr/>
        </p:nvPicPr>
        <p:blipFill>
          <a:blip r:embed="rId3" cstate="print"/>
          <a:srcRect/>
          <a:stretch>
            <a:fillRect/>
          </a:stretch>
        </p:blipFill>
        <p:spPr bwMode="auto">
          <a:xfrm>
            <a:off x="1809341" y="4798014"/>
            <a:ext cx="540000" cy="441818"/>
          </a:xfrm>
          <a:prstGeom prst="rect">
            <a:avLst/>
          </a:prstGeom>
          <a:noFill/>
        </p:spPr>
      </p:pic>
      <p:sp>
        <p:nvSpPr>
          <p:cNvPr id="118" name="文本框 117"/>
          <p:cNvSpPr txBox="1"/>
          <p:nvPr/>
        </p:nvSpPr>
        <p:spPr>
          <a:xfrm>
            <a:off x="794954" y="4865034"/>
            <a:ext cx="1055097" cy="30777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Spoke-CE2</a:t>
            </a:r>
          </a:p>
        </p:txBody>
      </p:sp>
      <p:sp>
        <p:nvSpPr>
          <p:cNvPr id="119" name="文本框 118"/>
          <p:cNvSpPr txBox="1"/>
          <p:nvPr/>
        </p:nvSpPr>
        <p:spPr>
          <a:xfrm>
            <a:off x="1052837" y="4494365"/>
            <a:ext cx="644728" cy="30777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Site 2</a:t>
            </a:r>
          </a:p>
        </p:txBody>
      </p:sp>
      <p:cxnSp>
        <p:nvCxnSpPr>
          <p:cNvPr id="120" name="直接连接符 119"/>
          <p:cNvCxnSpPr>
            <a:stCxn id="117" idx="3"/>
            <a:endCxn id="139" idx="1"/>
          </p:cNvCxnSpPr>
          <p:nvPr/>
        </p:nvCxnSpPr>
        <p:spPr>
          <a:xfrm>
            <a:off x="2349341" y="5018923"/>
            <a:ext cx="1586499" cy="0"/>
          </a:xfrm>
          <a:prstGeom prst="line">
            <a:avLst/>
          </a:prstGeom>
          <a:noFill/>
          <a:ln w="12700" cap="flat" cmpd="sng" algn="ctr">
            <a:solidFill>
              <a:sysClr val="windowText" lastClr="000000"/>
            </a:solidFill>
            <a:prstDash val="solid"/>
            <a:miter lim="800000"/>
          </a:ln>
          <a:effectLst/>
        </p:spPr>
      </p:cxnSp>
      <p:sp>
        <p:nvSpPr>
          <p:cNvPr id="121" name="圆角矩形 5"/>
          <p:cNvSpPr/>
          <p:nvPr/>
        </p:nvSpPr>
        <p:spPr>
          <a:xfrm>
            <a:off x="9653484" y="3867401"/>
            <a:ext cx="1537177" cy="1188000"/>
          </a:xfrm>
          <a:prstGeom prst="roundRect">
            <a:avLst>
              <a:gd name="adj" fmla="val 1265"/>
            </a:avLst>
          </a:prstGeom>
          <a:solidFill>
            <a:srgbClr val="FFF2CC"/>
          </a:solidFill>
          <a:ln w="28575" cap="flat" cmpd="sng" algn="ctr">
            <a:solidFill>
              <a:srgbClr val="BAE6F6"/>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122" name="文本框 121"/>
          <p:cNvSpPr txBox="1"/>
          <p:nvPr/>
        </p:nvSpPr>
        <p:spPr>
          <a:xfrm>
            <a:off x="9828807" y="3889817"/>
            <a:ext cx="644728" cy="30777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Site 3</a:t>
            </a:r>
          </a:p>
        </p:txBody>
      </p:sp>
      <p:pic>
        <p:nvPicPr>
          <p:cNvPr id="123" name="Picture 12" descr="E:\2016.01\1.12 扁平化图标\蓝色\AR-蓝色最新-40.png"/>
          <p:cNvPicPr>
            <a:picLocks noChangeAspect="1" noChangeArrowheads="1"/>
          </p:cNvPicPr>
          <p:nvPr/>
        </p:nvPicPr>
        <p:blipFill>
          <a:blip r:embed="rId3" cstate="print"/>
          <a:srcRect/>
          <a:stretch>
            <a:fillRect/>
          </a:stretch>
        </p:blipFill>
        <p:spPr bwMode="auto">
          <a:xfrm>
            <a:off x="5318689" y="4170025"/>
            <a:ext cx="540000" cy="441818"/>
          </a:xfrm>
          <a:prstGeom prst="rect">
            <a:avLst/>
          </a:prstGeom>
          <a:noFill/>
        </p:spPr>
      </p:pic>
      <p:sp>
        <p:nvSpPr>
          <p:cNvPr id="124" name="文本框 123"/>
          <p:cNvSpPr txBox="1"/>
          <p:nvPr/>
        </p:nvSpPr>
        <p:spPr>
          <a:xfrm>
            <a:off x="5442655" y="4603513"/>
            <a:ext cx="292068" cy="307777"/>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white">
                    <a:lumMod val="50000"/>
                  </a:prstClr>
                </a:solidFill>
                <a:effectLst/>
                <a:uLnTx/>
                <a:uFillTx/>
                <a:latin typeface="Huawei Sans" panose="020C0503030203020204" pitchFamily="34" charset="0"/>
                <a:sym typeface="Huawei Sans" panose="020C0503030203020204" pitchFamily="34" charset="0"/>
              </a:rPr>
              <a:t>P</a:t>
            </a:r>
          </a:p>
        </p:txBody>
      </p:sp>
      <p:sp>
        <p:nvSpPr>
          <p:cNvPr id="130" name="文本框 129"/>
          <p:cNvSpPr txBox="1"/>
          <p:nvPr/>
        </p:nvSpPr>
        <p:spPr>
          <a:xfrm>
            <a:off x="6587821" y="4592978"/>
            <a:ext cx="800219" cy="30777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Hub-PE</a:t>
            </a:r>
          </a:p>
        </p:txBody>
      </p:sp>
      <p:sp>
        <p:nvSpPr>
          <p:cNvPr id="131" name="文本框 130"/>
          <p:cNvSpPr txBox="1"/>
          <p:nvPr/>
        </p:nvSpPr>
        <p:spPr>
          <a:xfrm>
            <a:off x="10396449" y="4239133"/>
            <a:ext cx="806631" cy="30777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Hub-CE</a:t>
            </a:r>
          </a:p>
        </p:txBody>
      </p:sp>
      <p:cxnSp>
        <p:nvCxnSpPr>
          <p:cNvPr id="132" name="直接连接符 131"/>
          <p:cNvCxnSpPr>
            <a:stCxn id="140" idx="1"/>
            <a:endCxn id="123" idx="3"/>
          </p:cNvCxnSpPr>
          <p:nvPr/>
        </p:nvCxnSpPr>
        <p:spPr>
          <a:xfrm flipH="1">
            <a:off x="5858689" y="4390934"/>
            <a:ext cx="859241" cy="0"/>
          </a:xfrm>
          <a:prstGeom prst="line">
            <a:avLst/>
          </a:prstGeom>
          <a:noFill/>
          <a:ln w="12700" cap="flat" cmpd="sng" algn="ctr">
            <a:solidFill>
              <a:sysClr val="windowText" lastClr="000000"/>
            </a:solidFill>
            <a:prstDash val="solid"/>
            <a:miter lim="800000"/>
          </a:ln>
          <a:effectLst/>
        </p:spPr>
      </p:cxnSp>
      <p:grpSp>
        <p:nvGrpSpPr>
          <p:cNvPr id="133" name="组合 132"/>
          <p:cNvGrpSpPr/>
          <p:nvPr/>
        </p:nvGrpSpPr>
        <p:grpSpPr>
          <a:xfrm>
            <a:off x="7124164" y="4286962"/>
            <a:ext cx="2917944" cy="238209"/>
            <a:chOff x="7991712" y="4743218"/>
            <a:chExt cx="1131706" cy="223222"/>
          </a:xfrm>
        </p:grpSpPr>
        <p:cxnSp>
          <p:nvCxnSpPr>
            <p:cNvPr id="134" name="直接连接符 133"/>
            <p:cNvCxnSpPr/>
            <p:nvPr/>
          </p:nvCxnSpPr>
          <p:spPr>
            <a:xfrm flipH="1">
              <a:off x="7991712" y="4743218"/>
              <a:ext cx="1131706" cy="0"/>
            </a:xfrm>
            <a:prstGeom prst="line">
              <a:avLst/>
            </a:prstGeom>
            <a:noFill/>
            <a:ln w="12700" cap="flat" cmpd="sng" algn="ctr">
              <a:solidFill>
                <a:sysClr val="windowText" lastClr="000000"/>
              </a:solidFill>
              <a:prstDash val="solid"/>
              <a:miter lim="800000"/>
            </a:ln>
            <a:effectLst/>
          </p:spPr>
        </p:cxnSp>
        <p:cxnSp>
          <p:nvCxnSpPr>
            <p:cNvPr id="135" name="直接连接符 134"/>
            <p:cNvCxnSpPr/>
            <p:nvPr/>
          </p:nvCxnSpPr>
          <p:spPr>
            <a:xfrm flipH="1">
              <a:off x="7991712" y="4966440"/>
              <a:ext cx="1131706" cy="0"/>
            </a:xfrm>
            <a:prstGeom prst="line">
              <a:avLst/>
            </a:prstGeom>
            <a:noFill/>
            <a:ln w="12700" cap="flat" cmpd="sng" algn="ctr">
              <a:solidFill>
                <a:sysClr val="windowText" lastClr="000000"/>
              </a:solidFill>
              <a:prstDash val="solid"/>
              <a:miter lim="800000"/>
            </a:ln>
            <a:effectLst/>
          </p:spPr>
        </p:cxnSp>
      </p:grpSp>
      <p:pic>
        <p:nvPicPr>
          <p:cNvPr id="136" name="Picture 12" descr="E:\2016.01\1.12 扁平化图标\蓝色\AR-蓝色最新-40.png"/>
          <p:cNvPicPr>
            <a:picLocks noChangeAspect="1" noChangeArrowheads="1"/>
          </p:cNvPicPr>
          <p:nvPr/>
        </p:nvPicPr>
        <p:blipFill>
          <a:blip r:embed="rId3" cstate="print"/>
          <a:srcRect/>
          <a:stretch>
            <a:fillRect/>
          </a:stretch>
        </p:blipFill>
        <p:spPr bwMode="auto">
          <a:xfrm>
            <a:off x="3935841" y="3524678"/>
            <a:ext cx="540000" cy="441818"/>
          </a:xfrm>
          <a:prstGeom prst="rect">
            <a:avLst/>
          </a:prstGeom>
          <a:noFill/>
        </p:spPr>
      </p:pic>
      <p:grpSp>
        <p:nvGrpSpPr>
          <p:cNvPr id="137" name="组合 136"/>
          <p:cNvGrpSpPr/>
          <p:nvPr/>
        </p:nvGrpSpPr>
        <p:grpSpPr>
          <a:xfrm>
            <a:off x="3681498" y="4798014"/>
            <a:ext cx="1048685" cy="713940"/>
            <a:chOff x="4657426" y="4932753"/>
            <a:chExt cx="1048685" cy="713940"/>
          </a:xfrm>
        </p:grpSpPr>
        <p:sp>
          <p:nvSpPr>
            <p:cNvPr id="138" name="文本框 137"/>
            <p:cNvSpPr txBox="1"/>
            <p:nvPr/>
          </p:nvSpPr>
          <p:spPr>
            <a:xfrm>
              <a:off x="4657426" y="5338916"/>
              <a:ext cx="1048685" cy="30777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Spoke-PE2</a:t>
              </a:r>
            </a:p>
          </p:txBody>
        </p:sp>
        <p:pic>
          <p:nvPicPr>
            <p:cNvPr id="139" name="Picture 12" descr="E:\2016.01\1.12 扁平化图标\蓝色\AR-蓝色最新-40.png"/>
            <p:cNvPicPr>
              <a:picLocks noChangeAspect="1" noChangeArrowheads="1"/>
            </p:cNvPicPr>
            <p:nvPr/>
          </p:nvPicPr>
          <p:blipFill>
            <a:blip r:embed="rId3" cstate="print"/>
            <a:srcRect/>
            <a:stretch>
              <a:fillRect/>
            </a:stretch>
          </p:blipFill>
          <p:spPr bwMode="auto">
            <a:xfrm>
              <a:off x="4911768" y="4932753"/>
              <a:ext cx="540000" cy="441818"/>
            </a:xfrm>
            <a:prstGeom prst="rect">
              <a:avLst/>
            </a:prstGeom>
            <a:noFill/>
          </p:spPr>
        </p:pic>
      </p:grpSp>
      <p:pic>
        <p:nvPicPr>
          <p:cNvPr id="140" name="Picture 12" descr="E:\2016.01\1.12 扁平化图标\蓝色\AR-蓝色最新-40.png"/>
          <p:cNvPicPr>
            <a:picLocks noChangeAspect="1" noChangeArrowheads="1"/>
          </p:cNvPicPr>
          <p:nvPr/>
        </p:nvPicPr>
        <p:blipFill>
          <a:blip r:embed="rId3" cstate="print"/>
          <a:srcRect/>
          <a:stretch>
            <a:fillRect/>
          </a:stretch>
        </p:blipFill>
        <p:spPr bwMode="auto">
          <a:xfrm>
            <a:off x="6717930" y="4170025"/>
            <a:ext cx="540000" cy="441818"/>
          </a:xfrm>
          <a:prstGeom prst="rect">
            <a:avLst/>
          </a:prstGeom>
          <a:noFill/>
        </p:spPr>
      </p:pic>
      <p:pic>
        <p:nvPicPr>
          <p:cNvPr id="141" name="Picture 12" descr="E:\2016.01\1.12 扁平化图标\蓝色\AR-蓝色最新-40.png"/>
          <p:cNvPicPr>
            <a:picLocks noChangeAspect="1" noChangeArrowheads="1"/>
          </p:cNvPicPr>
          <p:nvPr/>
        </p:nvPicPr>
        <p:blipFill>
          <a:blip r:embed="rId3" cstate="print"/>
          <a:srcRect/>
          <a:stretch>
            <a:fillRect/>
          </a:stretch>
        </p:blipFill>
        <p:spPr bwMode="auto">
          <a:xfrm>
            <a:off x="9908697" y="4166039"/>
            <a:ext cx="540000" cy="441818"/>
          </a:xfrm>
          <a:prstGeom prst="rect">
            <a:avLst/>
          </a:prstGeom>
          <a:noFill/>
        </p:spPr>
      </p:pic>
      <p:sp>
        <p:nvSpPr>
          <p:cNvPr id="142" name="文本框 141"/>
          <p:cNvSpPr txBox="1"/>
          <p:nvPr/>
        </p:nvSpPr>
        <p:spPr>
          <a:xfrm>
            <a:off x="2768930" y="3421420"/>
            <a:ext cx="747320" cy="369332"/>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EBGP</a:t>
            </a:r>
          </a:p>
        </p:txBody>
      </p:sp>
      <p:sp>
        <p:nvSpPr>
          <p:cNvPr id="143" name="文本框 142"/>
          <p:cNvSpPr txBox="1"/>
          <p:nvPr/>
        </p:nvSpPr>
        <p:spPr>
          <a:xfrm>
            <a:off x="2815310" y="4716089"/>
            <a:ext cx="747320" cy="369332"/>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EBGP</a:t>
            </a:r>
          </a:p>
        </p:txBody>
      </p:sp>
      <p:sp>
        <p:nvSpPr>
          <p:cNvPr id="144" name="文本框 143"/>
          <p:cNvSpPr txBox="1"/>
          <p:nvPr/>
        </p:nvSpPr>
        <p:spPr>
          <a:xfrm>
            <a:off x="8035728" y="4520262"/>
            <a:ext cx="1095173" cy="646331"/>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EBGP</a:t>
            </a:r>
          </a:p>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VPN_out</a:t>
            </a:r>
          </a:p>
        </p:txBody>
      </p:sp>
      <p:sp>
        <p:nvSpPr>
          <p:cNvPr id="145" name="文本框 144"/>
          <p:cNvSpPr txBox="1"/>
          <p:nvPr/>
        </p:nvSpPr>
        <p:spPr>
          <a:xfrm>
            <a:off x="8114097" y="3666867"/>
            <a:ext cx="938077" cy="646331"/>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EBGP</a:t>
            </a:r>
          </a:p>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err="1" smtClean="0">
                <a:ln>
                  <a:noFill/>
                </a:ln>
                <a:solidFill>
                  <a:prstClr val="black"/>
                </a:solidFill>
                <a:effectLst/>
                <a:uLnTx/>
                <a:uFillTx/>
                <a:latin typeface="Huawei Sans" panose="020C0503030203020204" pitchFamily="34" charset="0"/>
                <a:sym typeface="Huawei Sans" panose="020C0503030203020204" pitchFamily="34" charset="0"/>
              </a:rPr>
              <a:t>VPN_in</a:t>
            </a:r>
            <a:endParaRPr kumimoji="0" lang="en-US" sz="18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5" name="标题 4"/>
          <p:cNvSpPr>
            <a:spLocks noGrp="1"/>
          </p:cNvSpPr>
          <p:nvPr>
            <p:ph type="title"/>
          </p:nvPr>
        </p:nvSpPr>
        <p:spPr>
          <a:xfrm>
            <a:off x="1594799" y="410400"/>
            <a:ext cx="10456173" cy="640800"/>
          </a:xfrm>
        </p:spPr>
        <p:txBody>
          <a:bodyPr/>
          <a:lstStyle/>
          <a:p>
            <a:r>
              <a:rPr lang="en-US" altLang="zh-CN" sz="3000" dirty="0">
                <a:latin typeface="Huawei Sans" panose="020C0503030203020204" pitchFamily="34" charset="0"/>
                <a:ea typeface="方正兰亭黑简体" panose="02000000000000000000" pitchFamily="2" charset="-122"/>
                <a:sym typeface="Huawei Sans" panose="020C0503030203020204" pitchFamily="34" charset="0"/>
              </a:rPr>
              <a:t>Deployment Method 1 — Route Advertisement </a:t>
            </a:r>
            <a:r>
              <a:rPr lang="en-US" altLang="zh-CN" sz="3000" dirty="0" smtClean="0">
                <a:latin typeface="Huawei Sans" panose="020C0503030203020204" pitchFamily="34" charset="0"/>
                <a:ea typeface="方正兰亭黑简体" panose="02000000000000000000" pitchFamily="2" charset="-122"/>
                <a:sym typeface="Huawei Sans" panose="020C0503030203020204" pitchFamily="34" charset="0"/>
              </a:rPr>
              <a:t>Process</a:t>
            </a:r>
            <a:endParaRPr lang="zh-CN" altLang="en-US" sz="3000" dirty="0"/>
          </a:p>
        </p:txBody>
      </p:sp>
    </p:spTree>
    <p:extLst>
      <p:ext uri="{BB962C8B-B14F-4D97-AF65-F5344CB8AC3E}">
        <p14:creationId xmlns:p14="http://schemas.microsoft.com/office/powerpoint/2010/main" val="113961111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文本占位符 4"/>
          <p:cNvSpPr txBox="1">
            <a:spLocks/>
          </p:cNvSpPr>
          <p:nvPr/>
        </p:nvSpPr>
        <p:spPr bwMode="auto">
          <a:xfrm>
            <a:off x="468317" y="1233488"/>
            <a:ext cx="11276183" cy="4680000"/>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gn="l" fontAlgn="ctr">
              <a:lnSpc>
                <a:spcPct val="100000"/>
              </a:lnSpc>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The Hub-PE advertises the routes learned from </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s</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poke sites to the hub site through the EBGP connection corresponding to </a:t>
            </a:r>
            <a:r>
              <a:rPr lang="en-US" sz="1600" dirty="0" err="1" smtClean="0">
                <a:latin typeface="Huawei Sans" panose="020C0503030203020204" pitchFamily="34" charset="0"/>
                <a:ea typeface="方正兰亭黑简体" panose="02000000000000000000" pitchFamily="2" charset="-122"/>
                <a:sym typeface="Huawei Sans" panose="020C0503030203020204" pitchFamily="34" charset="0"/>
              </a:rPr>
              <a:t>VPN_in</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a:t>
            </a:r>
          </a:p>
          <a:p>
            <a:pPr algn="l" fontAlgn="ctr">
              <a:lnSpc>
                <a:spcPct val="100000"/>
              </a:lnSpc>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Hub-CE advertises the routes to spoke sites through EBGP corresponding to </a:t>
            </a:r>
            <a:r>
              <a:rPr lang="en-US" sz="1600" dirty="0" err="1" smtClean="0">
                <a:latin typeface="Huawei Sans" panose="020C0503030203020204" pitchFamily="34" charset="0"/>
                <a:ea typeface="方正兰亭黑简体" panose="02000000000000000000" pitchFamily="2" charset="-122"/>
                <a:sym typeface="Huawei Sans" panose="020C0503030203020204" pitchFamily="34" charset="0"/>
              </a:rPr>
              <a:t>VPN_out</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矩形 60"/>
          <p:cNvSpPr>
            <a:spLocks/>
          </p:cNvSpPr>
          <p:nvPr/>
        </p:nvSpPr>
        <p:spPr>
          <a:xfrm>
            <a:off x="3558893" y="2449019"/>
            <a:ext cx="1537177" cy="1188000"/>
          </a:xfrm>
          <a:prstGeom prst="rect">
            <a:avLst/>
          </a:prstGeom>
          <a:solidFill>
            <a:srgbClr val="F3FBFE"/>
          </a:solidFill>
          <a:ln w="28575"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srgbClr val="1D1D1A"/>
              </a:solidFill>
              <a:effectLst/>
              <a:uLnTx/>
              <a:uFillTx/>
              <a:latin typeface="Huawei Sans" panose="020C0503030203020204" pitchFamily="34" charset="0"/>
              <a:sym typeface="Huawei Sans" panose="020C0503030203020204" pitchFamily="34" charset="0"/>
            </a:endParaRPr>
          </a:p>
        </p:txBody>
      </p:sp>
      <p:sp>
        <p:nvSpPr>
          <p:cNvPr id="62" name="圆角矩形 5"/>
          <p:cNvSpPr>
            <a:spLocks/>
          </p:cNvSpPr>
          <p:nvPr/>
        </p:nvSpPr>
        <p:spPr>
          <a:xfrm>
            <a:off x="7189089" y="2426603"/>
            <a:ext cx="1537177" cy="1188000"/>
          </a:xfrm>
          <a:prstGeom prst="roundRect">
            <a:avLst>
              <a:gd name="adj" fmla="val 1265"/>
            </a:avLst>
          </a:prstGeom>
          <a:solidFill>
            <a:srgbClr val="FFF2CC"/>
          </a:solidFill>
          <a:ln w="28575" cap="flat" cmpd="sng" algn="ctr">
            <a:solidFill>
              <a:srgbClr val="BAE6F6"/>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63" name="文本框 62"/>
          <p:cNvSpPr txBox="1"/>
          <p:nvPr/>
        </p:nvSpPr>
        <p:spPr>
          <a:xfrm>
            <a:off x="7364412" y="2449019"/>
            <a:ext cx="644728" cy="30777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Site 3</a:t>
            </a:r>
          </a:p>
        </p:txBody>
      </p:sp>
      <p:sp>
        <p:nvSpPr>
          <p:cNvPr id="64" name="文本框 63"/>
          <p:cNvSpPr txBox="1"/>
          <p:nvPr/>
        </p:nvSpPr>
        <p:spPr>
          <a:xfrm>
            <a:off x="3511931" y="2800877"/>
            <a:ext cx="800219" cy="30777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Hub-PE</a:t>
            </a:r>
          </a:p>
        </p:txBody>
      </p:sp>
      <p:sp>
        <p:nvSpPr>
          <p:cNvPr id="65" name="文本框 64"/>
          <p:cNvSpPr txBox="1"/>
          <p:nvPr/>
        </p:nvSpPr>
        <p:spPr>
          <a:xfrm>
            <a:off x="7932054" y="2798335"/>
            <a:ext cx="806631" cy="30777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Hub-CE</a:t>
            </a:r>
          </a:p>
        </p:txBody>
      </p:sp>
      <p:grpSp>
        <p:nvGrpSpPr>
          <p:cNvPr id="66" name="组合 65"/>
          <p:cNvGrpSpPr/>
          <p:nvPr/>
        </p:nvGrpSpPr>
        <p:grpSpPr>
          <a:xfrm>
            <a:off x="4659769" y="2846164"/>
            <a:ext cx="2917944" cy="238209"/>
            <a:chOff x="7991712" y="4743218"/>
            <a:chExt cx="1131706" cy="223222"/>
          </a:xfrm>
        </p:grpSpPr>
        <p:cxnSp>
          <p:nvCxnSpPr>
            <p:cNvPr id="67" name="直接连接符 66"/>
            <p:cNvCxnSpPr/>
            <p:nvPr/>
          </p:nvCxnSpPr>
          <p:spPr>
            <a:xfrm flipH="1">
              <a:off x="7991712" y="4743218"/>
              <a:ext cx="1131706" cy="0"/>
            </a:xfrm>
            <a:prstGeom prst="line">
              <a:avLst/>
            </a:prstGeom>
            <a:noFill/>
            <a:ln w="12700" cap="flat" cmpd="sng" algn="ctr">
              <a:solidFill>
                <a:sysClr val="windowText" lastClr="000000"/>
              </a:solidFill>
              <a:prstDash val="solid"/>
              <a:miter lim="800000"/>
            </a:ln>
            <a:effectLst/>
          </p:spPr>
        </p:cxnSp>
        <p:cxnSp>
          <p:nvCxnSpPr>
            <p:cNvPr id="68" name="直接连接符 67"/>
            <p:cNvCxnSpPr/>
            <p:nvPr/>
          </p:nvCxnSpPr>
          <p:spPr>
            <a:xfrm flipH="1">
              <a:off x="7991712" y="4966440"/>
              <a:ext cx="1131706" cy="0"/>
            </a:xfrm>
            <a:prstGeom prst="line">
              <a:avLst/>
            </a:prstGeom>
            <a:noFill/>
            <a:ln w="12700" cap="flat" cmpd="sng" algn="ctr">
              <a:solidFill>
                <a:sysClr val="windowText" lastClr="000000"/>
              </a:solidFill>
              <a:prstDash val="solid"/>
              <a:miter lim="800000"/>
            </a:ln>
            <a:effectLst/>
          </p:spPr>
        </p:cxnSp>
      </p:grpSp>
      <p:pic>
        <p:nvPicPr>
          <p:cNvPr id="69" name="Picture 12" descr="E:\2016.01\1.12 扁平化图标\蓝色\AR-蓝色最新-40.png"/>
          <p:cNvPicPr>
            <a:picLocks noChangeAspect="1" noChangeArrowheads="1"/>
          </p:cNvPicPr>
          <p:nvPr/>
        </p:nvPicPr>
        <p:blipFill>
          <a:blip r:embed="rId3" cstate="print"/>
          <a:srcRect/>
          <a:stretch>
            <a:fillRect/>
          </a:stretch>
        </p:blipFill>
        <p:spPr bwMode="auto">
          <a:xfrm>
            <a:off x="4253535" y="2729227"/>
            <a:ext cx="540000" cy="441818"/>
          </a:xfrm>
          <a:prstGeom prst="rect">
            <a:avLst/>
          </a:prstGeom>
          <a:noFill/>
        </p:spPr>
      </p:pic>
      <p:pic>
        <p:nvPicPr>
          <p:cNvPr id="70" name="Picture 12" descr="E:\2016.01\1.12 扁平化图标\蓝色\AR-蓝色最新-40.png"/>
          <p:cNvPicPr>
            <a:picLocks noChangeAspect="1" noChangeArrowheads="1"/>
          </p:cNvPicPr>
          <p:nvPr/>
        </p:nvPicPr>
        <p:blipFill>
          <a:blip r:embed="rId3" cstate="print"/>
          <a:srcRect/>
          <a:stretch>
            <a:fillRect/>
          </a:stretch>
        </p:blipFill>
        <p:spPr bwMode="auto">
          <a:xfrm>
            <a:off x="7444302" y="2725241"/>
            <a:ext cx="540000" cy="441818"/>
          </a:xfrm>
          <a:prstGeom prst="rect">
            <a:avLst/>
          </a:prstGeom>
          <a:noFill/>
        </p:spPr>
      </p:pic>
      <p:sp>
        <p:nvSpPr>
          <p:cNvPr id="71" name="文本框 70"/>
          <p:cNvSpPr txBox="1"/>
          <p:nvPr/>
        </p:nvSpPr>
        <p:spPr>
          <a:xfrm>
            <a:off x="5614183" y="3357380"/>
            <a:ext cx="997388" cy="584775"/>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EBGP</a:t>
            </a:r>
          </a:p>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err="1" smtClean="0">
                <a:ln>
                  <a:noFill/>
                </a:ln>
                <a:solidFill>
                  <a:prstClr val="black"/>
                </a:solidFill>
                <a:effectLst/>
                <a:uLnTx/>
                <a:uFillTx/>
                <a:latin typeface="Huawei Sans" panose="020C0503030203020204" pitchFamily="34" charset="0"/>
                <a:sym typeface="Huawei Sans" panose="020C0503030203020204" pitchFamily="34" charset="0"/>
              </a:rPr>
              <a:t>VPN_out</a:t>
            </a:r>
            <a:endParaRPr kumimoji="0" lang="en-US" sz="16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72" name="文本框 71"/>
          <p:cNvSpPr txBox="1"/>
          <p:nvPr/>
        </p:nvSpPr>
        <p:spPr>
          <a:xfrm>
            <a:off x="5267025" y="2142967"/>
            <a:ext cx="1668736" cy="531614"/>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EBGP</a:t>
            </a:r>
          </a:p>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err="1" smtClean="0">
                <a:ln>
                  <a:noFill/>
                </a:ln>
                <a:solidFill>
                  <a:prstClr val="black"/>
                </a:solidFill>
                <a:effectLst/>
                <a:uLnTx/>
                <a:uFillTx/>
                <a:latin typeface="Huawei Sans" panose="020C0503030203020204" pitchFamily="34" charset="0"/>
                <a:sym typeface="Huawei Sans" panose="020C0503030203020204" pitchFamily="34" charset="0"/>
              </a:rPr>
              <a:t>VPN_in</a:t>
            </a:r>
            <a:endParaRPr kumimoji="0" lang="en-US" sz="16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73" name="Text Box 19"/>
          <p:cNvSpPr txBox="1">
            <a:spLocks noChangeArrowheads="1"/>
          </p:cNvSpPr>
          <p:nvPr/>
        </p:nvSpPr>
        <p:spPr bwMode="auto">
          <a:xfrm>
            <a:off x="6169072" y="2455419"/>
            <a:ext cx="1301959" cy="461665"/>
          </a:xfrm>
          <a:prstGeom prst="rect">
            <a:avLst/>
          </a:prstGeom>
          <a:noFill/>
          <a:ln>
            <a:noFill/>
          </a:ln>
          <a:effectLs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fontAlgn="ctr" hangingPunct="1"/>
            <a:r>
              <a:rPr lang="en-US" sz="120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GE0/0/0</a:t>
            </a:r>
          </a:p>
          <a:p>
            <a:pPr algn="r" eaLnBrk="1" fontAlgn="ctr" hangingPunct="1"/>
            <a:r>
              <a:rPr lang="en-US" sz="120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192.168.31.1/24</a:t>
            </a:r>
          </a:p>
        </p:txBody>
      </p:sp>
      <p:sp>
        <p:nvSpPr>
          <p:cNvPr id="74" name="Text Box 19"/>
          <p:cNvSpPr txBox="1">
            <a:spLocks noChangeArrowheads="1"/>
          </p:cNvSpPr>
          <p:nvPr/>
        </p:nvSpPr>
        <p:spPr bwMode="auto">
          <a:xfrm>
            <a:off x="4847883" y="2450846"/>
            <a:ext cx="1117294" cy="461665"/>
          </a:xfrm>
          <a:prstGeom prst="rect">
            <a:avLst/>
          </a:prstGeom>
          <a:noFill/>
          <a:ln>
            <a:noFill/>
          </a:ln>
          <a:effectLst/>
          <a:extLst/>
        </p:spPr>
        <p:txBody>
          <a:bodyPr wrap="square" lIns="0" rIns="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ctr" hangingPunct="1"/>
            <a:r>
              <a:rPr lang="en-US" sz="1200" dirty="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GE0/0/0</a:t>
            </a:r>
          </a:p>
          <a:p>
            <a:pPr eaLnBrk="1" fontAlgn="ctr" hangingPunct="1"/>
            <a:r>
              <a:rPr lang="en-US" sz="1200" dirty="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192.168.31.2/24</a:t>
            </a:r>
          </a:p>
        </p:txBody>
      </p:sp>
      <p:sp>
        <p:nvSpPr>
          <p:cNvPr id="75" name="Text Box 19"/>
          <p:cNvSpPr txBox="1">
            <a:spLocks noChangeArrowheads="1"/>
          </p:cNvSpPr>
          <p:nvPr/>
        </p:nvSpPr>
        <p:spPr bwMode="auto">
          <a:xfrm>
            <a:off x="6169072" y="3031030"/>
            <a:ext cx="1301959" cy="461665"/>
          </a:xfrm>
          <a:prstGeom prst="rect">
            <a:avLst/>
          </a:prstGeom>
          <a:noFill/>
          <a:ln>
            <a:noFill/>
          </a:ln>
          <a:effectLs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fontAlgn="ctr" hangingPunct="1"/>
            <a:r>
              <a:rPr lang="en-US" sz="120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GE0/0/1</a:t>
            </a:r>
          </a:p>
          <a:p>
            <a:pPr algn="r" eaLnBrk="1" fontAlgn="ctr" hangingPunct="1"/>
            <a:r>
              <a:rPr lang="en-US" sz="120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192.168.32.1/24</a:t>
            </a:r>
          </a:p>
        </p:txBody>
      </p:sp>
      <p:sp>
        <p:nvSpPr>
          <p:cNvPr id="77" name="Text Box 19"/>
          <p:cNvSpPr txBox="1">
            <a:spLocks noChangeArrowheads="1"/>
          </p:cNvSpPr>
          <p:nvPr/>
        </p:nvSpPr>
        <p:spPr bwMode="auto">
          <a:xfrm>
            <a:off x="4847883" y="3031030"/>
            <a:ext cx="1117294" cy="461665"/>
          </a:xfrm>
          <a:prstGeom prst="rect">
            <a:avLst/>
          </a:prstGeom>
          <a:noFill/>
          <a:ln>
            <a:noFill/>
          </a:ln>
          <a:effectLst/>
          <a:extLst/>
        </p:spPr>
        <p:txBody>
          <a:bodyPr wrap="square" lIns="0" rIns="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ctr" hangingPunct="1"/>
            <a:r>
              <a:rPr lang="en-US" sz="120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GE0/0/1</a:t>
            </a:r>
          </a:p>
          <a:p>
            <a:pPr eaLnBrk="1" fontAlgn="ctr" hangingPunct="1"/>
            <a:r>
              <a:rPr lang="en-US" sz="120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192.168.32.2/24</a:t>
            </a:r>
          </a:p>
        </p:txBody>
      </p:sp>
      <p:sp>
        <p:nvSpPr>
          <p:cNvPr id="78" name="Text Box 19"/>
          <p:cNvSpPr txBox="1">
            <a:spLocks noChangeArrowheads="1"/>
          </p:cNvSpPr>
          <p:nvPr/>
        </p:nvSpPr>
        <p:spPr bwMode="auto">
          <a:xfrm>
            <a:off x="3576190" y="3316381"/>
            <a:ext cx="705845" cy="288147"/>
          </a:xfrm>
          <a:prstGeom prst="rect">
            <a:avLst/>
          </a:prstGeom>
          <a:solidFill>
            <a:sysClr val="window" lastClr="FFFFFF"/>
          </a:solidFill>
          <a:ln>
            <a:noFill/>
          </a:ln>
          <a:effectLst/>
          <a:extLst/>
        </p:spPr>
        <p:txBody>
          <a:bodyPr wrap="square" lIns="36000" tIns="36000" rIns="36000" bIns="3600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AS 123</a:t>
            </a:r>
          </a:p>
        </p:txBody>
      </p:sp>
      <p:sp>
        <p:nvSpPr>
          <p:cNvPr id="79" name="Text Box 19"/>
          <p:cNvSpPr txBox="1">
            <a:spLocks noChangeArrowheads="1"/>
          </p:cNvSpPr>
          <p:nvPr/>
        </p:nvSpPr>
        <p:spPr bwMode="auto">
          <a:xfrm>
            <a:off x="8008698" y="3098260"/>
            <a:ext cx="705845" cy="503590"/>
          </a:xfrm>
          <a:prstGeom prst="rect">
            <a:avLst/>
          </a:prstGeom>
          <a:solidFill>
            <a:sysClr val="window" lastClr="FFFFFF"/>
          </a:solidFill>
          <a:ln>
            <a:noFill/>
          </a:ln>
          <a:effectLst/>
          <a:extLst/>
        </p:spPr>
        <p:txBody>
          <a:bodyPr wrap="square" lIns="36000" tIns="36000" rIns="36000" bIns="3600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AS 65001</a:t>
            </a:r>
          </a:p>
        </p:txBody>
      </p:sp>
      <p:sp>
        <p:nvSpPr>
          <p:cNvPr id="80" name="Rectangle 55"/>
          <p:cNvSpPr/>
          <p:nvPr/>
        </p:nvSpPr>
        <p:spPr>
          <a:xfrm>
            <a:off x="493450" y="4042463"/>
            <a:ext cx="5103736" cy="2135783"/>
          </a:xfrm>
          <a:prstGeom prst="rect">
            <a:avLst/>
          </a:prstGeom>
          <a:solidFill>
            <a:srgbClr val="F3FBFE"/>
          </a:solidFill>
          <a:ln>
            <a:solidFill>
              <a:srgbClr val="99DFF9"/>
            </a:solidFill>
          </a:ln>
        </p:spPr>
        <p:txBody>
          <a:bodyPr wrap="square">
            <a:noAutofit/>
          </a:bodyPr>
          <a:lstStyle/>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 Establish two EBGP connections between the Hub-PE and Hub-CE.</a:t>
            </a:r>
          </a:p>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[Hub-PE] </a:t>
            </a:r>
            <a:r>
              <a:rPr kumimoji="0" lang="en-US" sz="1400" b="0" i="0" u="none" strike="noStrike" kern="0" cap="none" spc="0" normalizeH="0" baseline="0" noProof="0" dirty="0" err="1" smtClean="0">
                <a:ln>
                  <a:noFill/>
                </a:ln>
                <a:solidFill>
                  <a:prstClr val="black"/>
                </a:solidFill>
                <a:effectLst/>
                <a:uLnTx/>
                <a:uFillTx/>
                <a:latin typeface="Huawei Sans" panose="020C0503030203020204" pitchFamily="34" charset="0"/>
                <a:sym typeface="Huawei Sans" panose="020C0503030203020204" pitchFamily="34" charset="0"/>
              </a:rPr>
              <a:t>bgp</a:t>
            </a: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 123</a:t>
            </a:r>
          </a:p>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[Hub-PE-</a:t>
            </a:r>
            <a:r>
              <a:rPr kumimoji="0" lang="en-US" sz="1400" b="0" i="0" u="none" strike="noStrike" kern="0" cap="none" spc="0" normalizeH="0" baseline="0" noProof="0" dirty="0" err="1" smtClean="0">
                <a:ln>
                  <a:noFill/>
                </a:ln>
                <a:solidFill>
                  <a:prstClr val="black"/>
                </a:solidFill>
                <a:effectLst/>
                <a:uLnTx/>
                <a:uFillTx/>
                <a:latin typeface="Huawei Sans" panose="020C0503030203020204" pitchFamily="34" charset="0"/>
                <a:sym typeface="Huawei Sans" panose="020C0503030203020204" pitchFamily="34" charset="0"/>
              </a:rPr>
              <a:t>bgp</a:t>
            </a: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 ipv4-family </a:t>
            </a:r>
            <a:r>
              <a:rPr kumimoji="0" lang="en-US" sz="1400" b="0" i="0" u="none" strike="noStrike" kern="0" cap="none" spc="0" normalizeH="0" baseline="0" noProof="0" dirty="0" err="1" smtClean="0">
                <a:ln>
                  <a:noFill/>
                </a:ln>
                <a:solidFill>
                  <a:prstClr val="black"/>
                </a:solidFill>
                <a:effectLst/>
                <a:uLnTx/>
                <a:uFillTx/>
                <a:latin typeface="Huawei Sans" panose="020C0503030203020204" pitchFamily="34" charset="0"/>
                <a:sym typeface="Huawei Sans" panose="020C0503030203020204" pitchFamily="34" charset="0"/>
              </a:rPr>
              <a:t>vpn</a:t>
            </a: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-instance </a:t>
            </a:r>
            <a:r>
              <a:rPr kumimoji="0" lang="en-US" sz="1400" b="0" i="0" u="none" strike="noStrike" kern="0" cap="none" spc="0" normalizeH="0" baseline="0" noProof="0" dirty="0" err="1" smtClean="0">
                <a:ln>
                  <a:noFill/>
                </a:ln>
                <a:solidFill>
                  <a:prstClr val="black"/>
                </a:solidFill>
                <a:effectLst/>
                <a:uLnTx/>
                <a:uFillTx/>
                <a:latin typeface="Huawei Sans" panose="020C0503030203020204" pitchFamily="34" charset="0"/>
                <a:sym typeface="Huawei Sans" panose="020C0503030203020204" pitchFamily="34" charset="0"/>
              </a:rPr>
              <a:t>VPN_in</a:t>
            </a:r>
            <a:endPar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endParaRPr>
          </a:p>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[Hub-PE-</a:t>
            </a:r>
            <a:r>
              <a:rPr kumimoji="0" lang="en-US" sz="1400" b="0" i="0" u="none" strike="noStrike" kern="0" cap="none" spc="0" normalizeH="0" baseline="0" noProof="0" dirty="0" err="1" smtClean="0">
                <a:ln>
                  <a:noFill/>
                </a:ln>
                <a:solidFill>
                  <a:prstClr val="black"/>
                </a:solidFill>
                <a:effectLst/>
                <a:uLnTx/>
                <a:uFillTx/>
                <a:latin typeface="Huawei Sans" panose="020C0503030203020204" pitchFamily="34" charset="0"/>
                <a:sym typeface="Huawei Sans" panose="020C0503030203020204" pitchFamily="34" charset="0"/>
              </a:rPr>
              <a:t>bgp</a:t>
            </a: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a:t>
            </a:r>
            <a:r>
              <a:rPr kumimoji="0" lang="en-US" sz="1400" b="0" i="0" u="none" strike="noStrike" kern="0" cap="none" spc="0" normalizeH="0" baseline="0" noProof="0" dirty="0" err="1" smtClean="0">
                <a:ln>
                  <a:noFill/>
                </a:ln>
                <a:solidFill>
                  <a:prstClr val="black"/>
                </a:solidFill>
                <a:effectLst/>
                <a:uLnTx/>
                <a:uFillTx/>
                <a:latin typeface="Huawei Sans" panose="020C0503030203020204" pitchFamily="34" charset="0"/>
                <a:sym typeface="Huawei Sans" panose="020C0503030203020204" pitchFamily="34" charset="0"/>
              </a:rPr>
              <a:t>VPN_in</a:t>
            </a: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 peer 192.168.31.1 as-number 65001</a:t>
            </a:r>
          </a:p>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[Hub-PE-</a:t>
            </a:r>
            <a:r>
              <a:rPr kumimoji="0" lang="en-US" sz="1400" b="0" i="0" u="none" strike="noStrike" kern="0" cap="none" spc="0" normalizeH="0" baseline="0" noProof="0" dirty="0" err="1" smtClean="0">
                <a:ln>
                  <a:noFill/>
                </a:ln>
                <a:solidFill>
                  <a:prstClr val="black"/>
                </a:solidFill>
                <a:effectLst/>
                <a:uLnTx/>
                <a:uFillTx/>
                <a:latin typeface="Huawei Sans" panose="020C0503030203020204" pitchFamily="34" charset="0"/>
                <a:sym typeface="Huawei Sans" panose="020C0503030203020204" pitchFamily="34" charset="0"/>
              </a:rPr>
              <a:t>bgp</a:t>
            </a: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a:t>
            </a:r>
            <a:r>
              <a:rPr kumimoji="0" lang="en-US" sz="1400" b="0" i="0" u="none" strike="noStrike" kern="0" cap="none" spc="0" normalizeH="0" baseline="0" noProof="0" dirty="0" err="1" smtClean="0">
                <a:ln>
                  <a:noFill/>
                </a:ln>
                <a:solidFill>
                  <a:prstClr val="black"/>
                </a:solidFill>
                <a:effectLst/>
                <a:uLnTx/>
                <a:uFillTx/>
                <a:latin typeface="Huawei Sans" panose="020C0503030203020204" pitchFamily="34" charset="0"/>
                <a:sym typeface="Huawei Sans" panose="020C0503030203020204" pitchFamily="34" charset="0"/>
              </a:rPr>
              <a:t>VPN_in</a:t>
            </a: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]quit</a:t>
            </a:r>
          </a:p>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[Hub-PE-</a:t>
            </a:r>
            <a:r>
              <a:rPr kumimoji="0" lang="en-US" sz="1400" b="0" i="0" u="none" strike="noStrike" kern="0" cap="none" spc="0" normalizeH="0" baseline="0" noProof="0" dirty="0" err="1" smtClean="0">
                <a:ln>
                  <a:noFill/>
                </a:ln>
                <a:solidFill>
                  <a:prstClr val="black"/>
                </a:solidFill>
                <a:effectLst/>
                <a:uLnTx/>
                <a:uFillTx/>
                <a:latin typeface="Huawei Sans" panose="020C0503030203020204" pitchFamily="34" charset="0"/>
                <a:sym typeface="Huawei Sans" panose="020C0503030203020204" pitchFamily="34" charset="0"/>
              </a:rPr>
              <a:t>bgp</a:t>
            </a: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 ipv4-family </a:t>
            </a:r>
            <a:r>
              <a:rPr kumimoji="0" lang="en-US" sz="1400" b="0" i="0" u="none" strike="noStrike" kern="0" cap="none" spc="0" normalizeH="0" baseline="0" noProof="0" dirty="0" err="1" smtClean="0">
                <a:ln>
                  <a:noFill/>
                </a:ln>
                <a:solidFill>
                  <a:prstClr val="black"/>
                </a:solidFill>
                <a:effectLst/>
                <a:uLnTx/>
                <a:uFillTx/>
                <a:latin typeface="Huawei Sans" panose="020C0503030203020204" pitchFamily="34" charset="0"/>
                <a:sym typeface="Huawei Sans" panose="020C0503030203020204" pitchFamily="34" charset="0"/>
              </a:rPr>
              <a:t>vpn</a:t>
            </a: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-instance </a:t>
            </a:r>
            <a:r>
              <a:rPr kumimoji="0" lang="en-US" sz="1400" b="0" i="0" u="none" strike="noStrike" kern="0" cap="none" spc="0" normalizeH="0" baseline="0" noProof="0" dirty="0" err="1" smtClean="0">
                <a:ln>
                  <a:noFill/>
                </a:ln>
                <a:solidFill>
                  <a:prstClr val="black"/>
                </a:solidFill>
                <a:effectLst/>
                <a:uLnTx/>
                <a:uFillTx/>
                <a:latin typeface="Huawei Sans" panose="020C0503030203020204" pitchFamily="34" charset="0"/>
                <a:sym typeface="Huawei Sans" panose="020C0503030203020204" pitchFamily="34" charset="0"/>
              </a:rPr>
              <a:t>VPN_out</a:t>
            </a:r>
            <a:endPar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endParaRPr>
          </a:p>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[Hub-PE-</a:t>
            </a:r>
            <a:r>
              <a:rPr kumimoji="0" lang="en-US" sz="1400" b="0" i="0" u="none" strike="noStrike" kern="0" cap="none" spc="0" normalizeH="0" baseline="0" noProof="0" dirty="0" err="1" smtClean="0">
                <a:ln>
                  <a:noFill/>
                </a:ln>
                <a:solidFill>
                  <a:prstClr val="black"/>
                </a:solidFill>
                <a:effectLst/>
                <a:uLnTx/>
                <a:uFillTx/>
                <a:latin typeface="Huawei Sans" panose="020C0503030203020204" pitchFamily="34" charset="0"/>
                <a:sym typeface="Huawei Sans" panose="020C0503030203020204" pitchFamily="34" charset="0"/>
              </a:rPr>
              <a:t>bgp</a:t>
            </a: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a:t>
            </a:r>
            <a:r>
              <a:rPr kumimoji="0" lang="en-US" sz="1400" b="0" i="0" u="none" strike="noStrike" kern="0" cap="none" spc="0" normalizeH="0" baseline="0" noProof="0" dirty="0" err="1" smtClean="0">
                <a:ln>
                  <a:noFill/>
                </a:ln>
                <a:solidFill>
                  <a:prstClr val="black"/>
                </a:solidFill>
                <a:effectLst/>
                <a:uLnTx/>
                <a:uFillTx/>
                <a:latin typeface="Huawei Sans" panose="020C0503030203020204" pitchFamily="34" charset="0"/>
                <a:sym typeface="Huawei Sans" panose="020C0503030203020204" pitchFamily="34" charset="0"/>
              </a:rPr>
              <a:t>VPN_out</a:t>
            </a: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 peer 192.168.32.1 as-number 65001</a:t>
            </a:r>
          </a:p>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[Hub-PE-</a:t>
            </a:r>
            <a:r>
              <a:rPr kumimoji="0" lang="en-US" sz="1400" b="0" i="0" u="none" strike="noStrike" kern="0" cap="none" spc="0" normalizeH="0" baseline="0" noProof="0" dirty="0" err="1" smtClean="0">
                <a:ln>
                  <a:noFill/>
                </a:ln>
                <a:solidFill>
                  <a:prstClr val="black"/>
                </a:solidFill>
                <a:effectLst/>
                <a:uLnTx/>
                <a:uFillTx/>
                <a:latin typeface="Huawei Sans" panose="020C0503030203020204" pitchFamily="34" charset="0"/>
                <a:sym typeface="Huawei Sans" panose="020C0503030203020204" pitchFamily="34" charset="0"/>
              </a:rPr>
              <a:t>bgp</a:t>
            </a: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a:t>
            </a:r>
            <a:r>
              <a:rPr kumimoji="0" lang="en-US" sz="1400" b="0" i="0" u="none" strike="noStrike" kern="0" cap="none" spc="0" normalizeH="0" baseline="0" noProof="0" dirty="0" err="1" smtClean="0">
                <a:ln>
                  <a:noFill/>
                </a:ln>
                <a:solidFill>
                  <a:prstClr val="black"/>
                </a:solidFill>
                <a:effectLst/>
                <a:uLnTx/>
                <a:uFillTx/>
                <a:latin typeface="Huawei Sans" panose="020C0503030203020204" pitchFamily="34" charset="0"/>
                <a:sym typeface="Huawei Sans" panose="020C0503030203020204" pitchFamily="34" charset="0"/>
              </a:rPr>
              <a:t>VPN_out</a:t>
            </a: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 </a:t>
            </a:r>
            <a:r>
              <a:rPr kumimoji="0" lang="en-US" sz="1400" b="1"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peer 192.168.32.1 </a:t>
            </a:r>
            <a:r>
              <a:rPr kumimoji="0" lang="en-US" sz="1400" b="1" i="0" u="none" strike="noStrike" kern="0" cap="none" spc="0" normalizeH="0" baseline="0" noProof="0" dirty="0" smtClean="0">
                <a:ln>
                  <a:noFill/>
                </a:ln>
                <a:solidFill>
                  <a:srgbClr val="EC7061"/>
                </a:solidFill>
                <a:effectLst/>
                <a:uLnTx/>
                <a:uFillTx/>
                <a:latin typeface="Huawei Sans" panose="020C0503030203020204" pitchFamily="34" charset="0"/>
                <a:sym typeface="Huawei Sans" panose="020C0503030203020204" pitchFamily="34" charset="0"/>
              </a:rPr>
              <a:t>allow-as-loop</a:t>
            </a:r>
          </a:p>
        </p:txBody>
      </p:sp>
      <p:sp>
        <p:nvSpPr>
          <p:cNvPr id="81" name="Rectangle 55"/>
          <p:cNvSpPr/>
          <p:nvPr/>
        </p:nvSpPr>
        <p:spPr>
          <a:xfrm>
            <a:off x="6318202" y="3997219"/>
            <a:ext cx="5103736" cy="1220847"/>
          </a:xfrm>
          <a:prstGeom prst="rect">
            <a:avLst/>
          </a:prstGeom>
          <a:solidFill>
            <a:srgbClr val="F3FBFE"/>
          </a:solidFill>
          <a:ln>
            <a:solidFill>
              <a:srgbClr val="99DFF9"/>
            </a:solidFill>
          </a:ln>
        </p:spPr>
        <p:txBody>
          <a:bodyPr wrap="square">
            <a:noAutofit/>
          </a:bodyPr>
          <a:lstStyle/>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 Set up two EBGP connections between the Hub-CE and Hub-PE.</a:t>
            </a:r>
          </a:p>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[Hub-CE] </a:t>
            </a:r>
            <a:r>
              <a:rPr kumimoji="0" lang="en-US" sz="1400" b="1" i="0" u="none" strike="noStrike" kern="0" cap="none" spc="0" normalizeH="0" baseline="0" noProof="0" dirty="0" err="1" smtClean="0">
                <a:ln>
                  <a:noFill/>
                </a:ln>
                <a:solidFill>
                  <a:prstClr val="black"/>
                </a:solidFill>
                <a:effectLst/>
                <a:uLnTx/>
                <a:uFillTx/>
                <a:latin typeface="Huawei Sans" panose="020C0503030203020204" pitchFamily="34" charset="0"/>
                <a:sym typeface="Huawei Sans" panose="020C0503030203020204" pitchFamily="34" charset="0"/>
              </a:rPr>
              <a:t>bgp</a:t>
            </a:r>
            <a:r>
              <a:rPr kumimoji="0" lang="en-US" sz="1400" b="1"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 65001</a:t>
            </a:r>
          </a:p>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[Hub-CE-</a:t>
            </a:r>
            <a:r>
              <a:rPr kumimoji="0" lang="en-US" sz="1400" b="0" i="0" u="none" strike="noStrike" kern="0" cap="none" spc="0" normalizeH="0" baseline="0" noProof="0" dirty="0" err="1" smtClean="0">
                <a:ln>
                  <a:noFill/>
                </a:ln>
                <a:solidFill>
                  <a:prstClr val="black"/>
                </a:solidFill>
                <a:effectLst/>
                <a:uLnTx/>
                <a:uFillTx/>
                <a:latin typeface="Huawei Sans" panose="020C0503030203020204" pitchFamily="34" charset="0"/>
                <a:sym typeface="Huawei Sans" panose="020C0503030203020204" pitchFamily="34" charset="0"/>
              </a:rPr>
              <a:t>bgp</a:t>
            </a: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 peer 192.168.31.2 as-number 123</a:t>
            </a:r>
          </a:p>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[Hub-CE-</a:t>
            </a:r>
            <a:r>
              <a:rPr kumimoji="0" lang="en-US" sz="1400" b="0" i="0" u="none" strike="noStrike" kern="0" cap="none" spc="0" normalizeH="0" baseline="0" noProof="0" dirty="0" err="1" smtClean="0">
                <a:ln>
                  <a:noFill/>
                </a:ln>
                <a:solidFill>
                  <a:prstClr val="black"/>
                </a:solidFill>
                <a:effectLst/>
                <a:uLnTx/>
                <a:uFillTx/>
                <a:latin typeface="Huawei Sans" panose="020C0503030203020204" pitchFamily="34" charset="0"/>
                <a:sym typeface="Huawei Sans" panose="020C0503030203020204" pitchFamily="34" charset="0"/>
              </a:rPr>
              <a:t>bgp</a:t>
            </a: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 peer 192.168.32.2 as-number 123</a:t>
            </a:r>
          </a:p>
        </p:txBody>
      </p:sp>
      <p:sp>
        <p:nvSpPr>
          <p:cNvPr id="82" name="Text Box 19"/>
          <p:cNvSpPr txBox="1">
            <a:spLocks noChangeArrowheads="1"/>
          </p:cNvSpPr>
          <p:nvPr/>
        </p:nvSpPr>
        <p:spPr bwMode="auto">
          <a:xfrm>
            <a:off x="6298189" y="5237840"/>
            <a:ext cx="5123749" cy="1162960"/>
          </a:xfrm>
          <a:prstGeom prst="rect">
            <a:avLst/>
          </a:prstGeom>
          <a:solidFill>
            <a:sysClr val="window" lastClr="FFFFFF"/>
          </a:solidFill>
          <a:ln>
            <a:noFill/>
          </a:ln>
          <a:effectLs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Because the routes that the Hub-CE sends to the Hub-PE through the EBGP connection corresponding to </a:t>
            </a:r>
            <a:r>
              <a:rPr kumimoji="0" lang="en-US" sz="1400" b="0" i="0" u="none" strike="noStrike" kern="0" cap="none" spc="0" normalizeH="0" baseline="0" noProof="0" dirty="0" err="1">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VPN_out</a:t>
            </a: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 may contain AS 123, these routes will be discarded by the Hub-PE. </a:t>
            </a: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To</a:t>
            </a:r>
            <a:r>
              <a:rPr kumimoji="0" lang="en-US" sz="1400" b="0" i="0" u="none" strike="noStrike" kern="0" cap="none" spc="0" normalizeH="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 prevent such a problem</a:t>
            </a: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 </a:t>
            </a:r>
            <a:r>
              <a:rPr kumimoji="0" lang="en-US" sz="14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the Hub-PE must be manually configured to allow repetitive local AS numbers.</a:t>
            </a:r>
          </a:p>
        </p:txBody>
      </p:sp>
      <p:sp>
        <p:nvSpPr>
          <p:cNvPr id="4" name="标题 3"/>
          <p:cNvSpPr>
            <a:spLocks noGrp="1"/>
          </p:cNvSpPr>
          <p:nvPr>
            <p:ph type="title"/>
          </p:nvPr>
        </p:nvSpPr>
        <p:spPr/>
        <p:txBody>
          <a:bodyPr/>
          <a:lstStyle/>
          <a:p>
            <a:r>
              <a:rPr lang="en-US" altLang="zh-CN" sz="3500" dirty="0">
                <a:latin typeface="Huawei Sans" panose="020C0503030203020204" pitchFamily="34" charset="0"/>
                <a:ea typeface="方正兰亭黑简体" panose="02000000000000000000" pitchFamily="2" charset="-122"/>
                <a:sym typeface="Huawei Sans" panose="020C0503030203020204" pitchFamily="34" charset="0"/>
              </a:rPr>
              <a:t>Deployment Method 1 — Configuration Between Hub-PE and </a:t>
            </a:r>
            <a:r>
              <a:rPr lang="en-US" altLang="zh-CN" sz="3500" dirty="0" smtClean="0">
                <a:latin typeface="Huawei Sans" panose="020C0503030203020204" pitchFamily="34" charset="0"/>
                <a:ea typeface="方正兰亭黑简体" panose="02000000000000000000" pitchFamily="2" charset="-122"/>
                <a:sym typeface="Huawei Sans" panose="020C0503030203020204" pitchFamily="34" charset="0"/>
              </a:rPr>
              <a:t>Hub-CE</a:t>
            </a:r>
            <a:endParaRPr lang="zh-CN" altLang="en-US" dirty="0"/>
          </a:p>
        </p:txBody>
      </p:sp>
    </p:spTree>
    <p:extLst>
      <p:ext uri="{BB962C8B-B14F-4D97-AF65-F5344CB8AC3E}">
        <p14:creationId xmlns:p14="http://schemas.microsoft.com/office/powerpoint/2010/main" val="82951142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文本占位符 2"/>
          <p:cNvSpPr txBox="1">
            <a:spLocks/>
          </p:cNvSpPr>
          <p:nvPr/>
        </p:nvSpPr>
        <p:spPr bwMode="auto">
          <a:xfrm>
            <a:off x="468317" y="1233488"/>
            <a:ext cx="11276183" cy="1369035"/>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r>
              <a:rPr lang="en-US" sz="1800" dirty="0" smtClean="0">
                <a:latin typeface="Huawei Sans" panose="020C0503030203020204" pitchFamily="34" charset="0"/>
                <a:ea typeface="方正兰亭黑简体" panose="02000000000000000000" pitchFamily="2" charset="-122"/>
                <a:sym typeface="Huawei Sans" panose="020C0503030203020204" pitchFamily="34" charset="0"/>
              </a:rPr>
              <a:t>The following example uses OSPF as an IGP.</a:t>
            </a:r>
          </a:p>
          <a:p>
            <a:pPr lvl="1"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Spoke-CEs and Spoke-PEs exchange routing information through OSPF process 100.</a:t>
            </a:r>
          </a:p>
          <a:p>
            <a:pPr lvl="1"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The Hub-PE uses two OSPF processes to establish OSPF neighbor relationships with the Hub-CE, which separately advertise and accept private network routes.</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圆角矩形 77"/>
          <p:cNvSpPr/>
          <p:nvPr/>
        </p:nvSpPr>
        <p:spPr>
          <a:xfrm>
            <a:off x="4170822" y="3332622"/>
            <a:ext cx="2810587" cy="2194539"/>
          </a:xfrm>
          <a:prstGeom prst="roundRect">
            <a:avLst/>
          </a:prstGeom>
          <a:solidFill>
            <a:srgbClr val="F3FBFE"/>
          </a:solidFill>
          <a:ln w="28575"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srgbClr val="1D1D1A"/>
              </a:solidFill>
              <a:effectLst/>
              <a:uLnTx/>
              <a:uFillTx/>
              <a:latin typeface="Huawei Sans" panose="020C0503030203020204" pitchFamily="34" charset="0"/>
              <a:sym typeface="Huawei Sans" panose="020C0503030203020204" pitchFamily="34" charset="0"/>
            </a:endParaRPr>
          </a:p>
        </p:txBody>
      </p:sp>
      <p:cxnSp>
        <p:nvCxnSpPr>
          <p:cNvPr id="79" name="直接连接符 78"/>
          <p:cNvCxnSpPr>
            <a:stCxn id="102" idx="3"/>
            <a:endCxn id="94" idx="1"/>
          </p:cNvCxnSpPr>
          <p:nvPr/>
        </p:nvCxnSpPr>
        <p:spPr>
          <a:xfrm>
            <a:off x="4475841" y="3681113"/>
            <a:ext cx="842848" cy="645347"/>
          </a:xfrm>
          <a:prstGeom prst="line">
            <a:avLst/>
          </a:prstGeom>
          <a:noFill/>
          <a:ln w="12700" cap="flat" cmpd="sng" algn="ctr">
            <a:solidFill>
              <a:sysClr val="windowText" lastClr="000000"/>
            </a:solidFill>
            <a:prstDash val="solid"/>
            <a:miter lim="800000"/>
          </a:ln>
          <a:effectLst/>
        </p:spPr>
      </p:cxnSp>
      <p:sp>
        <p:nvSpPr>
          <p:cNvPr id="80" name="圆角矩形 79"/>
          <p:cNvSpPr/>
          <p:nvPr/>
        </p:nvSpPr>
        <p:spPr>
          <a:xfrm>
            <a:off x="1070569" y="3183934"/>
            <a:ext cx="1537177" cy="1188000"/>
          </a:xfrm>
          <a:prstGeom prst="roundRect">
            <a:avLst>
              <a:gd name="adj" fmla="val 1265"/>
            </a:avLst>
          </a:prstGeom>
          <a:solidFill>
            <a:srgbClr val="FFF2CC"/>
          </a:solidFill>
          <a:ln w="28575" cap="flat" cmpd="sng" algn="ctr">
            <a:solidFill>
              <a:srgbClr val="BAE6F6"/>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81" name="文本框 80"/>
          <p:cNvSpPr txBox="1"/>
          <p:nvPr/>
        </p:nvSpPr>
        <p:spPr>
          <a:xfrm>
            <a:off x="3681500" y="3870868"/>
            <a:ext cx="1048685" cy="30777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Spoke-PE1</a:t>
            </a:r>
          </a:p>
        </p:txBody>
      </p:sp>
      <p:cxnSp>
        <p:nvCxnSpPr>
          <p:cNvPr id="82" name="直接连接符 81"/>
          <p:cNvCxnSpPr>
            <a:stCxn id="83" idx="3"/>
            <a:endCxn id="102" idx="1"/>
          </p:cNvCxnSpPr>
          <p:nvPr/>
        </p:nvCxnSpPr>
        <p:spPr>
          <a:xfrm>
            <a:off x="2350197" y="3681113"/>
            <a:ext cx="1585644" cy="0"/>
          </a:xfrm>
          <a:prstGeom prst="line">
            <a:avLst/>
          </a:prstGeom>
          <a:noFill/>
          <a:ln w="12700" cap="flat" cmpd="sng" algn="ctr">
            <a:solidFill>
              <a:sysClr val="windowText" lastClr="000000"/>
            </a:solidFill>
            <a:prstDash val="solid"/>
            <a:miter lim="800000"/>
          </a:ln>
          <a:effectLst/>
        </p:spPr>
      </p:cxnSp>
      <p:pic>
        <p:nvPicPr>
          <p:cNvPr id="83" name="Picture 12" descr="E:\2016.01\1.12 扁平化图标\蓝色\AR-蓝色最新-40.png"/>
          <p:cNvPicPr>
            <a:picLocks noChangeAspect="1" noChangeArrowheads="1"/>
          </p:cNvPicPr>
          <p:nvPr/>
        </p:nvPicPr>
        <p:blipFill>
          <a:blip r:embed="rId3" cstate="print"/>
          <a:srcRect/>
          <a:stretch>
            <a:fillRect/>
          </a:stretch>
        </p:blipFill>
        <p:spPr bwMode="auto">
          <a:xfrm>
            <a:off x="1810197" y="3460204"/>
            <a:ext cx="540000" cy="441818"/>
          </a:xfrm>
          <a:prstGeom prst="rect">
            <a:avLst/>
          </a:prstGeom>
          <a:noFill/>
        </p:spPr>
      </p:pic>
      <p:sp>
        <p:nvSpPr>
          <p:cNvPr id="84" name="文本框 83"/>
          <p:cNvSpPr txBox="1"/>
          <p:nvPr/>
        </p:nvSpPr>
        <p:spPr>
          <a:xfrm>
            <a:off x="856853" y="3535318"/>
            <a:ext cx="1055097" cy="30777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Spoke-CE1</a:t>
            </a:r>
          </a:p>
        </p:txBody>
      </p:sp>
      <p:sp>
        <p:nvSpPr>
          <p:cNvPr id="85" name="文本框 84"/>
          <p:cNvSpPr txBox="1"/>
          <p:nvPr/>
        </p:nvSpPr>
        <p:spPr>
          <a:xfrm>
            <a:off x="1070569" y="3203058"/>
            <a:ext cx="644728" cy="30777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Site 1</a:t>
            </a:r>
          </a:p>
        </p:txBody>
      </p:sp>
      <p:cxnSp>
        <p:nvCxnSpPr>
          <p:cNvPr id="86" name="直接连接符 85"/>
          <p:cNvCxnSpPr>
            <a:stCxn id="94" idx="1"/>
            <a:endCxn id="105" idx="3"/>
          </p:cNvCxnSpPr>
          <p:nvPr/>
        </p:nvCxnSpPr>
        <p:spPr>
          <a:xfrm flipH="1">
            <a:off x="4475840" y="4326460"/>
            <a:ext cx="842849" cy="627989"/>
          </a:xfrm>
          <a:prstGeom prst="line">
            <a:avLst/>
          </a:prstGeom>
          <a:noFill/>
          <a:ln w="12700" cap="flat" cmpd="sng" algn="ctr">
            <a:solidFill>
              <a:sysClr val="windowText" lastClr="000000"/>
            </a:solidFill>
            <a:prstDash val="solid"/>
            <a:miter lim="800000"/>
          </a:ln>
          <a:effectLst/>
        </p:spPr>
      </p:cxnSp>
      <p:sp>
        <p:nvSpPr>
          <p:cNvPr id="87" name="圆角矩形 5"/>
          <p:cNvSpPr/>
          <p:nvPr/>
        </p:nvSpPr>
        <p:spPr>
          <a:xfrm>
            <a:off x="1069713" y="4470112"/>
            <a:ext cx="1537177" cy="1188000"/>
          </a:xfrm>
          <a:prstGeom prst="roundRect">
            <a:avLst>
              <a:gd name="adj" fmla="val 1265"/>
            </a:avLst>
          </a:prstGeom>
          <a:solidFill>
            <a:srgbClr val="FFF2CC"/>
          </a:solidFill>
          <a:ln w="28575" cap="flat" cmpd="sng" algn="ctr">
            <a:solidFill>
              <a:srgbClr val="BAE6F6"/>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endParaRPr>
          </a:p>
        </p:txBody>
      </p:sp>
      <p:pic>
        <p:nvPicPr>
          <p:cNvPr id="88" name="Picture 12" descr="E:\2016.01\1.12 扁平化图标\蓝色\AR-蓝色最新-40.png"/>
          <p:cNvPicPr>
            <a:picLocks noChangeAspect="1" noChangeArrowheads="1"/>
          </p:cNvPicPr>
          <p:nvPr/>
        </p:nvPicPr>
        <p:blipFill>
          <a:blip r:embed="rId3" cstate="print"/>
          <a:srcRect/>
          <a:stretch>
            <a:fillRect/>
          </a:stretch>
        </p:blipFill>
        <p:spPr bwMode="auto">
          <a:xfrm>
            <a:off x="1809341" y="4733540"/>
            <a:ext cx="540000" cy="441818"/>
          </a:xfrm>
          <a:prstGeom prst="rect">
            <a:avLst/>
          </a:prstGeom>
          <a:noFill/>
        </p:spPr>
      </p:pic>
      <p:sp>
        <p:nvSpPr>
          <p:cNvPr id="89" name="文本框 88"/>
          <p:cNvSpPr txBox="1"/>
          <p:nvPr/>
        </p:nvSpPr>
        <p:spPr>
          <a:xfrm>
            <a:off x="794954" y="4800560"/>
            <a:ext cx="1055097" cy="30777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Spoke-CE2</a:t>
            </a:r>
          </a:p>
        </p:txBody>
      </p:sp>
      <p:sp>
        <p:nvSpPr>
          <p:cNvPr id="90" name="文本框 89"/>
          <p:cNvSpPr txBox="1"/>
          <p:nvPr/>
        </p:nvSpPr>
        <p:spPr>
          <a:xfrm>
            <a:off x="1052837" y="4429891"/>
            <a:ext cx="644728" cy="30777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Site 2</a:t>
            </a:r>
          </a:p>
        </p:txBody>
      </p:sp>
      <p:cxnSp>
        <p:nvCxnSpPr>
          <p:cNvPr id="91" name="直接连接符 90"/>
          <p:cNvCxnSpPr>
            <a:stCxn id="88" idx="3"/>
            <a:endCxn id="105" idx="1"/>
          </p:cNvCxnSpPr>
          <p:nvPr/>
        </p:nvCxnSpPr>
        <p:spPr>
          <a:xfrm>
            <a:off x="2349341" y="4954449"/>
            <a:ext cx="1586499" cy="0"/>
          </a:xfrm>
          <a:prstGeom prst="line">
            <a:avLst/>
          </a:prstGeom>
          <a:noFill/>
          <a:ln w="12700" cap="flat" cmpd="sng" algn="ctr">
            <a:solidFill>
              <a:sysClr val="windowText" lastClr="000000"/>
            </a:solidFill>
            <a:prstDash val="solid"/>
            <a:miter lim="800000"/>
          </a:ln>
          <a:effectLst/>
        </p:spPr>
      </p:cxnSp>
      <p:sp>
        <p:nvSpPr>
          <p:cNvPr id="92" name="圆角矩形 5"/>
          <p:cNvSpPr/>
          <p:nvPr/>
        </p:nvSpPr>
        <p:spPr>
          <a:xfrm>
            <a:off x="9653484" y="3802927"/>
            <a:ext cx="1537177" cy="1188000"/>
          </a:xfrm>
          <a:prstGeom prst="roundRect">
            <a:avLst>
              <a:gd name="adj" fmla="val 1265"/>
            </a:avLst>
          </a:prstGeom>
          <a:solidFill>
            <a:srgbClr val="FFF2CC"/>
          </a:solidFill>
          <a:ln w="28575" cap="flat" cmpd="sng" algn="ctr">
            <a:solidFill>
              <a:srgbClr val="BAE6F6"/>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93" name="文本框 92"/>
          <p:cNvSpPr txBox="1"/>
          <p:nvPr/>
        </p:nvSpPr>
        <p:spPr>
          <a:xfrm>
            <a:off x="9828807" y="3825343"/>
            <a:ext cx="644728" cy="30777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Site 3</a:t>
            </a:r>
          </a:p>
        </p:txBody>
      </p:sp>
      <p:pic>
        <p:nvPicPr>
          <p:cNvPr id="94" name="Picture 12" descr="E:\2016.01\1.12 扁平化图标\蓝色\AR-蓝色最新-40.png"/>
          <p:cNvPicPr>
            <a:picLocks noChangeAspect="1" noChangeArrowheads="1"/>
          </p:cNvPicPr>
          <p:nvPr/>
        </p:nvPicPr>
        <p:blipFill>
          <a:blip r:embed="rId3" cstate="print"/>
          <a:srcRect/>
          <a:stretch>
            <a:fillRect/>
          </a:stretch>
        </p:blipFill>
        <p:spPr bwMode="auto">
          <a:xfrm>
            <a:off x="5318689" y="4105551"/>
            <a:ext cx="540000" cy="441818"/>
          </a:xfrm>
          <a:prstGeom prst="rect">
            <a:avLst/>
          </a:prstGeom>
          <a:noFill/>
        </p:spPr>
      </p:pic>
      <p:sp>
        <p:nvSpPr>
          <p:cNvPr id="95" name="文本框 94"/>
          <p:cNvSpPr txBox="1"/>
          <p:nvPr/>
        </p:nvSpPr>
        <p:spPr>
          <a:xfrm>
            <a:off x="5442655" y="4539039"/>
            <a:ext cx="292068" cy="307777"/>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white">
                    <a:lumMod val="50000"/>
                  </a:prstClr>
                </a:solidFill>
                <a:effectLst/>
                <a:uLnTx/>
                <a:uFillTx/>
                <a:latin typeface="Huawei Sans" panose="020C0503030203020204" pitchFamily="34" charset="0"/>
                <a:sym typeface="Huawei Sans" panose="020C0503030203020204" pitchFamily="34" charset="0"/>
              </a:rPr>
              <a:t>P</a:t>
            </a:r>
          </a:p>
        </p:txBody>
      </p:sp>
      <p:sp>
        <p:nvSpPr>
          <p:cNvPr id="96" name="文本框 95"/>
          <p:cNvSpPr txBox="1"/>
          <p:nvPr/>
        </p:nvSpPr>
        <p:spPr>
          <a:xfrm>
            <a:off x="6587821" y="4528504"/>
            <a:ext cx="800219" cy="30777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Hub-PE</a:t>
            </a:r>
          </a:p>
        </p:txBody>
      </p:sp>
      <p:sp>
        <p:nvSpPr>
          <p:cNvPr id="97" name="文本框 96"/>
          <p:cNvSpPr txBox="1"/>
          <p:nvPr/>
        </p:nvSpPr>
        <p:spPr>
          <a:xfrm>
            <a:off x="10396449" y="4174659"/>
            <a:ext cx="806631" cy="30777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Hub-CE</a:t>
            </a:r>
          </a:p>
        </p:txBody>
      </p:sp>
      <p:cxnSp>
        <p:nvCxnSpPr>
          <p:cNvPr id="98" name="直接连接符 97"/>
          <p:cNvCxnSpPr>
            <a:stCxn id="106" idx="1"/>
            <a:endCxn id="94" idx="3"/>
          </p:cNvCxnSpPr>
          <p:nvPr/>
        </p:nvCxnSpPr>
        <p:spPr>
          <a:xfrm flipH="1">
            <a:off x="5858689" y="4326460"/>
            <a:ext cx="859241" cy="0"/>
          </a:xfrm>
          <a:prstGeom prst="line">
            <a:avLst/>
          </a:prstGeom>
          <a:noFill/>
          <a:ln w="12700" cap="flat" cmpd="sng" algn="ctr">
            <a:solidFill>
              <a:sysClr val="windowText" lastClr="000000"/>
            </a:solidFill>
            <a:prstDash val="solid"/>
            <a:miter lim="800000"/>
          </a:ln>
          <a:effectLst/>
        </p:spPr>
      </p:cxnSp>
      <p:grpSp>
        <p:nvGrpSpPr>
          <p:cNvPr id="99" name="组合 98"/>
          <p:cNvGrpSpPr/>
          <p:nvPr/>
        </p:nvGrpSpPr>
        <p:grpSpPr>
          <a:xfrm>
            <a:off x="7124164" y="4222488"/>
            <a:ext cx="2917944" cy="238209"/>
            <a:chOff x="7991712" y="4743218"/>
            <a:chExt cx="1131706" cy="223222"/>
          </a:xfrm>
        </p:grpSpPr>
        <p:cxnSp>
          <p:nvCxnSpPr>
            <p:cNvPr id="100" name="直接连接符 99"/>
            <p:cNvCxnSpPr/>
            <p:nvPr/>
          </p:nvCxnSpPr>
          <p:spPr>
            <a:xfrm flipH="1">
              <a:off x="7991712" y="4743218"/>
              <a:ext cx="1131706" cy="0"/>
            </a:xfrm>
            <a:prstGeom prst="line">
              <a:avLst/>
            </a:prstGeom>
            <a:noFill/>
            <a:ln w="12700" cap="flat" cmpd="sng" algn="ctr">
              <a:solidFill>
                <a:sysClr val="windowText" lastClr="000000"/>
              </a:solidFill>
              <a:prstDash val="solid"/>
              <a:miter lim="800000"/>
            </a:ln>
            <a:effectLst/>
          </p:spPr>
        </p:cxnSp>
        <p:cxnSp>
          <p:nvCxnSpPr>
            <p:cNvPr id="101" name="直接连接符 100"/>
            <p:cNvCxnSpPr/>
            <p:nvPr/>
          </p:nvCxnSpPr>
          <p:spPr>
            <a:xfrm flipH="1">
              <a:off x="7991712" y="4966440"/>
              <a:ext cx="1131706" cy="0"/>
            </a:xfrm>
            <a:prstGeom prst="line">
              <a:avLst/>
            </a:prstGeom>
            <a:noFill/>
            <a:ln w="12700" cap="flat" cmpd="sng" algn="ctr">
              <a:solidFill>
                <a:sysClr val="windowText" lastClr="000000"/>
              </a:solidFill>
              <a:prstDash val="solid"/>
              <a:miter lim="800000"/>
            </a:ln>
            <a:effectLst/>
          </p:spPr>
        </p:cxnSp>
      </p:grpSp>
      <p:pic>
        <p:nvPicPr>
          <p:cNvPr id="102" name="Picture 12" descr="E:\2016.01\1.12 扁平化图标\蓝色\AR-蓝色最新-40.png"/>
          <p:cNvPicPr>
            <a:picLocks noChangeAspect="1" noChangeArrowheads="1"/>
          </p:cNvPicPr>
          <p:nvPr/>
        </p:nvPicPr>
        <p:blipFill>
          <a:blip r:embed="rId3" cstate="print"/>
          <a:srcRect/>
          <a:stretch>
            <a:fillRect/>
          </a:stretch>
        </p:blipFill>
        <p:spPr bwMode="auto">
          <a:xfrm>
            <a:off x="3935841" y="3460204"/>
            <a:ext cx="540000" cy="441818"/>
          </a:xfrm>
          <a:prstGeom prst="rect">
            <a:avLst/>
          </a:prstGeom>
          <a:noFill/>
        </p:spPr>
      </p:pic>
      <p:grpSp>
        <p:nvGrpSpPr>
          <p:cNvPr id="103" name="组合 102"/>
          <p:cNvGrpSpPr/>
          <p:nvPr/>
        </p:nvGrpSpPr>
        <p:grpSpPr>
          <a:xfrm>
            <a:off x="3681498" y="4733540"/>
            <a:ext cx="1048685" cy="713940"/>
            <a:chOff x="4657426" y="4932753"/>
            <a:chExt cx="1048685" cy="713940"/>
          </a:xfrm>
        </p:grpSpPr>
        <p:sp>
          <p:nvSpPr>
            <p:cNvPr id="104" name="文本框 103"/>
            <p:cNvSpPr txBox="1"/>
            <p:nvPr/>
          </p:nvSpPr>
          <p:spPr>
            <a:xfrm>
              <a:off x="4657426" y="5338916"/>
              <a:ext cx="1048685" cy="30777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Spoke-PE2</a:t>
              </a:r>
            </a:p>
          </p:txBody>
        </p:sp>
        <p:pic>
          <p:nvPicPr>
            <p:cNvPr id="105" name="Picture 12" descr="E:\2016.01\1.12 扁平化图标\蓝色\AR-蓝色最新-40.png"/>
            <p:cNvPicPr>
              <a:picLocks noChangeAspect="1" noChangeArrowheads="1"/>
            </p:cNvPicPr>
            <p:nvPr/>
          </p:nvPicPr>
          <p:blipFill>
            <a:blip r:embed="rId3" cstate="print"/>
            <a:srcRect/>
            <a:stretch>
              <a:fillRect/>
            </a:stretch>
          </p:blipFill>
          <p:spPr bwMode="auto">
            <a:xfrm>
              <a:off x="4911768" y="4932753"/>
              <a:ext cx="540000" cy="441818"/>
            </a:xfrm>
            <a:prstGeom prst="rect">
              <a:avLst/>
            </a:prstGeom>
            <a:noFill/>
          </p:spPr>
        </p:pic>
      </p:grpSp>
      <p:pic>
        <p:nvPicPr>
          <p:cNvPr id="106" name="Picture 12" descr="E:\2016.01\1.12 扁平化图标\蓝色\AR-蓝色最新-40.png"/>
          <p:cNvPicPr>
            <a:picLocks noChangeAspect="1" noChangeArrowheads="1"/>
          </p:cNvPicPr>
          <p:nvPr/>
        </p:nvPicPr>
        <p:blipFill>
          <a:blip r:embed="rId3" cstate="print"/>
          <a:srcRect/>
          <a:stretch>
            <a:fillRect/>
          </a:stretch>
        </p:blipFill>
        <p:spPr bwMode="auto">
          <a:xfrm>
            <a:off x="6717930" y="4105551"/>
            <a:ext cx="540000" cy="441818"/>
          </a:xfrm>
          <a:prstGeom prst="rect">
            <a:avLst/>
          </a:prstGeom>
          <a:noFill/>
        </p:spPr>
      </p:pic>
      <p:pic>
        <p:nvPicPr>
          <p:cNvPr id="107" name="Picture 12" descr="E:\2016.01\1.12 扁平化图标\蓝色\AR-蓝色最新-40.png"/>
          <p:cNvPicPr>
            <a:picLocks noChangeAspect="1" noChangeArrowheads="1"/>
          </p:cNvPicPr>
          <p:nvPr/>
        </p:nvPicPr>
        <p:blipFill>
          <a:blip r:embed="rId3" cstate="print"/>
          <a:srcRect/>
          <a:stretch>
            <a:fillRect/>
          </a:stretch>
        </p:blipFill>
        <p:spPr bwMode="auto">
          <a:xfrm>
            <a:off x="9908697" y="4101565"/>
            <a:ext cx="540000" cy="441818"/>
          </a:xfrm>
          <a:prstGeom prst="rect">
            <a:avLst/>
          </a:prstGeom>
          <a:noFill/>
        </p:spPr>
      </p:pic>
      <p:sp>
        <p:nvSpPr>
          <p:cNvPr id="108" name="文本框 107"/>
          <p:cNvSpPr txBox="1"/>
          <p:nvPr/>
        </p:nvSpPr>
        <p:spPr>
          <a:xfrm>
            <a:off x="2538097" y="3356946"/>
            <a:ext cx="1204177" cy="369332"/>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OSPF 100</a:t>
            </a:r>
          </a:p>
        </p:txBody>
      </p:sp>
      <p:sp>
        <p:nvSpPr>
          <p:cNvPr id="109" name="文本框 108"/>
          <p:cNvSpPr txBox="1"/>
          <p:nvPr/>
        </p:nvSpPr>
        <p:spPr>
          <a:xfrm>
            <a:off x="2584477" y="4642823"/>
            <a:ext cx="1204177" cy="369332"/>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OSPF 100</a:t>
            </a:r>
          </a:p>
        </p:txBody>
      </p:sp>
      <p:sp>
        <p:nvSpPr>
          <p:cNvPr id="110" name="文本框 109"/>
          <p:cNvSpPr txBox="1"/>
          <p:nvPr/>
        </p:nvSpPr>
        <p:spPr>
          <a:xfrm>
            <a:off x="7981226" y="4455788"/>
            <a:ext cx="1204177" cy="646331"/>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OSPF 200</a:t>
            </a:r>
          </a:p>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VPN_out</a:t>
            </a:r>
          </a:p>
        </p:txBody>
      </p:sp>
      <p:sp>
        <p:nvSpPr>
          <p:cNvPr id="111" name="文本框 110"/>
          <p:cNvSpPr txBox="1"/>
          <p:nvPr/>
        </p:nvSpPr>
        <p:spPr>
          <a:xfrm>
            <a:off x="7981047" y="3582705"/>
            <a:ext cx="1204177" cy="646331"/>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OSPF 100</a:t>
            </a:r>
          </a:p>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err="1" smtClean="0">
                <a:ln>
                  <a:noFill/>
                </a:ln>
                <a:solidFill>
                  <a:prstClr val="black"/>
                </a:solidFill>
                <a:effectLst/>
                <a:uLnTx/>
                <a:uFillTx/>
                <a:latin typeface="Huawei Sans" panose="020C0503030203020204" pitchFamily="34" charset="0"/>
                <a:sym typeface="Huawei Sans" panose="020C0503030203020204" pitchFamily="34" charset="0"/>
              </a:rPr>
              <a:t>VPN_in</a:t>
            </a:r>
            <a:endParaRPr kumimoji="0" lang="en-US" sz="18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2" name="标题 1"/>
          <p:cNvSpPr>
            <a:spLocks noGrp="1"/>
          </p:cNvSpPr>
          <p:nvPr>
            <p:ph type="title"/>
          </p:nvPr>
        </p:nvSpPr>
        <p:spPr/>
        <p:txBody>
          <a:bodyPr/>
          <a:lstStyle/>
          <a:p>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Deployment Method 2 — Route Advertisement </a:t>
            </a:r>
            <a:r>
              <a:rPr lang="en-US" altLang="zh-CN" dirty="0" smtClean="0">
                <a:latin typeface="Huawei Sans" panose="020C0503030203020204" pitchFamily="34" charset="0"/>
                <a:ea typeface="方正兰亭黑简体" panose="02000000000000000000" pitchFamily="2" charset="-122"/>
                <a:sym typeface="Huawei Sans" panose="020C0503030203020204" pitchFamily="34" charset="0"/>
              </a:rPr>
              <a:t>Process</a:t>
            </a:r>
            <a:endParaRPr lang="zh-CN" altLang="en-US" dirty="0"/>
          </a:p>
        </p:txBody>
      </p:sp>
    </p:spTree>
    <p:extLst>
      <p:ext uri="{BB962C8B-B14F-4D97-AF65-F5344CB8AC3E}">
        <p14:creationId xmlns:p14="http://schemas.microsoft.com/office/powerpoint/2010/main" val="192483883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p:cNvSpPr>
            <a:spLocks/>
          </p:cNvSpPr>
          <p:nvPr/>
        </p:nvSpPr>
        <p:spPr>
          <a:xfrm>
            <a:off x="3582398" y="2854116"/>
            <a:ext cx="1537177" cy="1188000"/>
          </a:xfrm>
          <a:prstGeom prst="rect">
            <a:avLst/>
          </a:prstGeom>
          <a:solidFill>
            <a:srgbClr val="F3FBFE"/>
          </a:solidFill>
          <a:ln w="28575"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srgbClr val="1D1D1A"/>
              </a:solidFill>
              <a:effectLst/>
              <a:uLnTx/>
              <a:uFillTx/>
              <a:latin typeface="Huawei Sans" panose="020C0503030203020204" pitchFamily="34" charset="0"/>
              <a:sym typeface="Huawei Sans" panose="020C0503030203020204" pitchFamily="34" charset="0"/>
            </a:endParaRPr>
          </a:p>
        </p:txBody>
      </p:sp>
      <p:sp>
        <p:nvSpPr>
          <p:cNvPr id="42" name="文本占位符 2"/>
          <p:cNvSpPr txBox="1">
            <a:spLocks/>
          </p:cNvSpPr>
          <p:nvPr/>
        </p:nvSpPr>
        <p:spPr bwMode="auto">
          <a:xfrm>
            <a:off x="468317" y="1233488"/>
            <a:ext cx="11276183" cy="665650"/>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gn="l"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The Hub-PE advertises the routes learned from the spoke site to the hub site through OSPF process 100 corresponding to </a:t>
            </a:r>
            <a:r>
              <a:rPr lang="en-US" sz="1600" dirty="0" err="1" smtClean="0">
                <a:latin typeface="Huawei Sans" panose="020C0503030203020204" pitchFamily="34" charset="0"/>
                <a:ea typeface="方正兰亭黑简体" panose="02000000000000000000" pitchFamily="2" charset="-122"/>
                <a:sym typeface="Huawei Sans" panose="020C0503030203020204" pitchFamily="34" charset="0"/>
              </a:rPr>
              <a:t>VPN_in</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a:t>
            </a:r>
          </a:p>
          <a:p>
            <a:pPr algn="l"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The Hub-CE advertises the route to the Hub-PE through OSPF (process 200) corresponding to </a:t>
            </a:r>
            <a:r>
              <a:rPr lang="en-US" sz="1600" dirty="0" err="1" smtClean="0">
                <a:latin typeface="Huawei Sans" panose="020C0503030203020204" pitchFamily="34" charset="0"/>
                <a:ea typeface="方正兰亭黑简体" panose="02000000000000000000" pitchFamily="2" charset="-122"/>
                <a:sym typeface="Huawei Sans" panose="020C0503030203020204" pitchFamily="34" charset="0"/>
              </a:rPr>
              <a:t>VPN_out</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 and then advertises the route to all spoke sites.</a:t>
            </a:r>
          </a:p>
        </p:txBody>
      </p:sp>
      <p:sp>
        <p:nvSpPr>
          <p:cNvPr id="43" name="圆角矩形 5"/>
          <p:cNvSpPr/>
          <p:nvPr/>
        </p:nvSpPr>
        <p:spPr>
          <a:xfrm>
            <a:off x="7185429" y="2854116"/>
            <a:ext cx="1537177" cy="1188000"/>
          </a:xfrm>
          <a:prstGeom prst="roundRect">
            <a:avLst>
              <a:gd name="adj" fmla="val 1265"/>
            </a:avLst>
          </a:prstGeom>
          <a:solidFill>
            <a:srgbClr val="FFF2CC"/>
          </a:solidFill>
          <a:ln w="28575" cap="flat" cmpd="sng" algn="ctr">
            <a:solidFill>
              <a:srgbClr val="BAE6F6"/>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44" name="文本框 43"/>
          <p:cNvSpPr txBox="1"/>
          <p:nvPr/>
        </p:nvSpPr>
        <p:spPr>
          <a:xfrm>
            <a:off x="7360752" y="2876532"/>
            <a:ext cx="644728" cy="30777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Site 3</a:t>
            </a:r>
          </a:p>
        </p:txBody>
      </p:sp>
      <p:sp>
        <p:nvSpPr>
          <p:cNvPr id="45" name="文本框 44"/>
          <p:cNvSpPr txBox="1"/>
          <p:nvPr/>
        </p:nvSpPr>
        <p:spPr>
          <a:xfrm>
            <a:off x="3511202" y="3229717"/>
            <a:ext cx="800219" cy="30777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Hub-PE</a:t>
            </a:r>
          </a:p>
        </p:txBody>
      </p:sp>
      <p:sp>
        <p:nvSpPr>
          <p:cNvPr id="46" name="文本框 45"/>
          <p:cNvSpPr txBox="1"/>
          <p:nvPr/>
        </p:nvSpPr>
        <p:spPr>
          <a:xfrm>
            <a:off x="7928394" y="3225848"/>
            <a:ext cx="806631" cy="30777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Hub-CE</a:t>
            </a:r>
          </a:p>
        </p:txBody>
      </p:sp>
      <p:grpSp>
        <p:nvGrpSpPr>
          <p:cNvPr id="47" name="组合 46"/>
          <p:cNvGrpSpPr/>
          <p:nvPr/>
        </p:nvGrpSpPr>
        <p:grpSpPr>
          <a:xfrm>
            <a:off x="4656109" y="3273677"/>
            <a:ext cx="2917944" cy="238209"/>
            <a:chOff x="7991712" y="4743218"/>
            <a:chExt cx="1131706" cy="223222"/>
          </a:xfrm>
        </p:grpSpPr>
        <p:cxnSp>
          <p:nvCxnSpPr>
            <p:cNvPr id="48" name="直接连接符 47"/>
            <p:cNvCxnSpPr/>
            <p:nvPr/>
          </p:nvCxnSpPr>
          <p:spPr>
            <a:xfrm flipH="1">
              <a:off x="7991712" y="4743218"/>
              <a:ext cx="1131706" cy="0"/>
            </a:xfrm>
            <a:prstGeom prst="line">
              <a:avLst/>
            </a:prstGeom>
            <a:noFill/>
            <a:ln w="12700" cap="flat" cmpd="sng" algn="ctr">
              <a:solidFill>
                <a:sysClr val="windowText" lastClr="000000"/>
              </a:solidFill>
              <a:prstDash val="solid"/>
              <a:miter lim="800000"/>
            </a:ln>
            <a:effectLst/>
          </p:spPr>
        </p:cxnSp>
        <p:cxnSp>
          <p:nvCxnSpPr>
            <p:cNvPr id="49" name="直接连接符 48"/>
            <p:cNvCxnSpPr/>
            <p:nvPr/>
          </p:nvCxnSpPr>
          <p:spPr>
            <a:xfrm flipH="1">
              <a:off x="7991712" y="4966440"/>
              <a:ext cx="1131706" cy="0"/>
            </a:xfrm>
            <a:prstGeom prst="line">
              <a:avLst/>
            </a:prstGeom>
            <a:noFill/>
            <a:ln w="12700" cap="flat" cmpd="sng" algn="ctr">
              <a:solidFill>
                <a:sysClr val="windowText" lastClr="000000"/>
              </a:solidFill>
              <a:prstDash val="solid"/>
              <a:miter lim="800000"/>
            </a:ln>
            <a:effectLst/>
          </p:spPr>
        </p:cxnSp>
      </p:grpSp>
      <p:pic>
        <p:nvPicPr>
          <p:cNvPr id="50" name="Picture 12" descr="E:\2016.01\1.12 扁平化图标\蓝色\AR-蓝色最新-40.png"/>
          <p:cNvPicPr>
            <a:picLocks noChangeAspect="1" noChangeArrowheads="1"/>
          </p:cNvPicPr>
          <p:nvPr/>
        </p:nvPicPr>
        <p:blipFill>
          <a:blip r:embed="rId3" cstate="print"/>
          <a:srcRect/>
          <a:stretch>
            <a:fillRect/>
          </a:stretch>
        </p:blipFill>
        <p:spPr bwMode="auto">
          <a:xfrm>
            <a:off x="4249875" y="3156740"/>
            <a:ext cx="540000" cy="441818"/>
          </a:xfrm>
          <a:prstGeom prst="rect">
            <a:avLst/>
          </a:prstGeom>
          <a:noFill/>
        </p:spPr>
      </p:pic>
      <p:pic>
        <p:nvPicPr>
          <p:cNvPr id="51" name="Picture 12" descr="E:\2016.01\1.12 扁平化图标\蓝色\AR-蓝色最新-40.png"/>
          <p:cNvPicPr>
            <a:picLocks noChangeAspect="1" noChangeArrowheads="1"/>
          </p:cNvPicPr>
          <p:nvPr/>
        </p:nvPicPr>
        <p:blipFill>
          <a:blip r:embed="rId3" cstate="print"/>
          <a:srcRect/>
          <a:stretch>
            <a:fillRect/>
          </a:stretch>
        </p:blipFill>
        <p:spPr bwMode="auto">
          <a:xfrm>
            <a:off x="7440642" y="3152754"/>
            <a:ext cx="540000" cy="441818"/>
          </a:xfrm>
          <a:prstGeom prst="rect">
            <a:avLst/>
          </a:prstGeom>
          <a:noFill/>
        </p:spPr>
      </p:pic>
      <p:sp>
        <p:nvSpPr>
          <p:cNvPr id="54" name="文本框 53"/>
          <p:cNvSpPr txBox="1"/>
          <p:nvPr/>
        </p:nvSpPr>
        <p:spPr>
          <a:xfrm>
            <a:off x="5513171" y="3506977"/>
            <a:ext cx="1204177" cy="646331"/>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OSPF 200</a:t>
            </a:r>
          </a:p>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VPN_out</a:t>
            </a:r>
          </a:p>
        </p:txBody>
      </p:sp>
      <p:sp>
        <p:nvSpPr>
          <p:cNvPr id="55" name="文本框 54"/>
          <p:cNvSpPr txBox="1"/>
          <p:nvPr/>
        </p:nvSpPr>
        <p:spPr>
          <a:xfrm>
            <a:off x="5512992" y="2653582"/>
            <a:ext cx="1204177" cy="646331"/>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OSPF 100</a:t>
            </a:r>
          </a:p>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VPN_in</a:t>
            </a:r>
          </a:p>
        </p:txBody>
      </p:sp>
      <p:sp>
        <p:nvSpPr>
          <p:cNvPr id="58" name="Rectangle 55"/>
          <p:cNvSpPr/>
          <p:nvPr/>
        </p:nvSpPr>
        <p:spPr>
          <a:xfrm>
            <a:off x="668214" y="4207905"/>
            <a:ext cx="4928971" cy="2067233"/>
          </a:xfrm>
          <a:prstGeom prst="rect">
            <a:avLst/>
          </a:prstGeom>
          <a:solidFill>
            <a:srgbClr val="F3FBFE"/>
          </a:solidFill>
          <a:ln>
            <a:solidFill>
              <a:srgbClr val="99DFF9"/>
            </a:solidFill>
          </a:ln>
        </p:spPr>
        <p:txBody>
          <a:bodyPr wrap="square">
            <a:noAutofit/>
          </a:bodyPr>
          <a:lstStyle/>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 Configure OSPF and BGP to import routes from each other on the Hub-PE.</a:t>
            </a:r>
          </a:p>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[Hub-PE] OSPF 100 vpn-instance VPN_in</a:t>
            </a:r>
          </a:p>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[Hub-PE-ospf-100]import-route bgp </a:t>
            </a:r>
          </a:p>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[Hub-PE-ospf-100]quit</a:t>
            </a:r>
          </a:p>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[Hub-PE]bgp 100</a:t>
            </a:r>
          </a:p>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[Hub-PE-bgp]ipv4-family vpn-instance VPN_out</a:t>
            </a:r>
          </a:p>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[Hub-PE-bgp-VPN_out]import-route ospf 200 </a:t>
            </a:r>
          </a:p>
        </p:txBody>
      </p:sp>
      <p:sp>
        <p:nvSpPr>
          <p:cNvPr id="62" name="Rectangle 55"/>
          <p:cNvSpPr/>
          <p:nvPr/>
        </p:nvSpPr>
        <p:spPr>
          <a:xfrm>
            <a:off x="6318202" y="4207906"/>
            <a:ext cx="5130112" cy="796400"/>
          </a:xfrm>
          <a:prstGeom prst="rect">
            <a:avLst/>
          </a:prstGeom>
          <a:solidFill>
            <a:srgbClr val="F3FBFE"/>
          </a:solidFill>
          <a:ln>
            <a:solidFill>
              <a:srgbClr val="99DFF9"/>
            </a:solidFill>
          </a:ln>
        </p:spPr>
        <p:txBody>
          <a:bodyPr wrap="square">
            <a:noAutofit/>
          </a:bodyPr>
          <a:lstStyle/>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 Import routes from OSPF 200 to OSPF 100 on the Hub-CE.</a:t>
            </a:r>
          </a:p>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[Hub-CE]OSPF 200 </a:t>
            </a:r>
          </a:p>
          <a:p>
            <a:pPr marL="0" marR="0" lvl="0" indent="0" defTabSz="914400" eaLnBrk="1" fontAlgn="ctr" latinLnBrk="0" hangingPunct="1">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[Hub-CE-ospf-200]import-route OSPF 100 </a:t>
            </a:r>
          </a:p>
        </p:txBody>
      </p:sp>
      <p:sp>
        <p:nvSpPr>
          <p:cNvPr id="64" name="Text Box 19"/>
          <p:cNvSpPr txBox="1">
            <a:spLocks noChangeArrowheads="1"/>
          </p:cNvSpPr>
          <p:nvPr/>
        </p:nvSpPr>
        <p:spPr bwMode="auto">
          <a:xfrm>
            <a:off x="3576190" y="3755993"/>
            <a:ext cx="705845" cy="288147"/>
          </a:xfrm>
          <a:prstGeom prst="rect">
            <a:avLst/>
          </a:prstGeom>
          <a:solidFill>
            <a:sysClr val="window" lastClr="FFFFFF"/>
          </a:solidFill>
          <a:ln>
            <a:noFill/>
          </a:ln>
          <a:effectLst/>
          <a:extLst/>
        </p:spPr>
        <p:txBody>
          <a:bodyPr wrap="square" lIns="36000" tIns="36000" rIns="36000" bIns="3600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AS 123</a:t>
            </a:r>
          </a:p>
        </p:txBody>
      </p:sp>
      <p:sp>
        <p:nvSpPr>
          <p:cNvPr id="2" name="标题 1"/>
          <p:cNvSpPr>
            <a:spLocks noGrp="1"/>
          </p:cNvSpPr>
          <p:nvPr>
            <p:ph type="title"/>
          </p:nvPr>
        </p:nvSpPr>
        <p:spPr/>
        <p:txBody>
          <a:bodyPr/>
          <a:lstStyle/>
          <a:p>
            <a:r>
              <a:rPr lang="en-US" altLang="zh-CN" dirty="0"/>
              <a:t>Deployment Method 2 — Configuration Between the Hub-PE and </a:t>
            </a:r>
            <a:r>
              <a:rPr lang="en-US" altLang="zh-CN" dirty="0" smtClean="0"/>
              <a:t>Hub-CE</a:t>
            </a:r>
            <a:endParaRPr lang="zh-CN" altLang="en-US" dirty="0"/>
          </a:p>
        </p:txBody>
      </p:sp>
    </p:spTree>
    <p:extLst>
      <p:ext uri="{BB962C8B-B14F-4D97-AF65-F5344CB8AC3E}">
        <p14:creationId xmlns:p14="http://schemas.microsoft.com/office/powerpoint/2010/main" val="56482124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wrap="square">
            <a:noAutofit/>
          </a:bodyPr>
          <a:lstStyle/>
          <a:p>
            <a:pPr algn="l"/>
            <a:r>
              <a:rPr lang="en-US" dirty="0">
                <a:sym typeface="Huawei Sans" panose="020C0503030203020204" pitchFamily="34" charset="0"/>
              </a:rPr>
              <a:t>BGP/MPLS IP VPN is widely used on WAN transport because it supports address space overlapping, flexible networking, good scalability, and MPLS traffic engineering (TE</a:t>
            </a:r>
            <a:r>
              <a:rPr lang="en-US" dirty="0" smtClean="0">
                <a:sym typeface="Huawei Sans" panose="020C0503030203020204" pitchFamily="34" charset="0"/>
              </a:rPr>
              <a:t>).</a:t>
            </a:r>
          </a:p>
          <a:p>
            <a:pPr algn="l"/>
            <a:r>
              <a:rPr lang="en-US" dirty="0" smtClean="0">
                <a:sym typeface="Huawei Sans" panose="020C0503030203020204" pitchFamily="34" charset="0"/>
              </a:rPr>
              <a:t>MPLS </a:t>
            </a:r>
            <a:r>
              <a:rPr lang="en-US" dirty="0">
                <a:latin typeface="Huawei Sans" panose="020C0503030203020204" pitchFamily="34" charset="0"/>
                <a:ea typeface="方正兰亭黑简体" panose="02000000000000000000" pitchFamily="2" charset="-122"/>
                <a:sym typeface="Huawei Sans" panose="020C0503030203020204" pitchFamily="34" charset="0"/>
              </a:rPr>
              <a:t>VPN deployment modes vary according to customers' service requirements and networking.</a:t>
            </a:r>
          </a:p>
          <a:p>
            <a:pPr algn="l"/>
            <a:r>
              <a:rPr lang="en-US" dirty="0">
                <a:latin typeface="Huawei Sans" panose="020C0503030203020204" pitchFamily="34" charset="0"/>
                <a:ea typeface="方正兰亭黑简体" panose="02000000000000000000" pitchFamily="2" charset="-122"/>
                <a:sym typeface="Huawei Sans" panose="020C0503030203020204" pitchFamily="34" charset="0"/>
              </a:rPr>
              <a:t>This course describes several common usage scenarios of MPLS VPN and how to deploy MPLS VPN in these scenarios. In addition, this course describes the </a:t>
            </a: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extended </a:t>
            </a:r>
            <a:r>
              <a:rPr lang="en-US" dirty="0">
                <a:latin typeface="Huawei Sans" panose="020C0503030203020204" pitchFamily="34" charset="0"/>
                <a:ea typeface="方正兰亭黑简体" panose="02000000000000000000" pitchFamily="2" charset="-122"/>
                <a:sym typeface="Huawei Sans" panose="020C0503030203020204" pitchFamily="34" charset="0"/>
              </a:rPr>
              <a:t>functions of Open Shortest Path First (OSPF) for MPLS VPN.</a:t>
            </a:r>
          </a:p>
        </p:txBody>
      </p:sp>
    </p:spTree>
    <p:extLst>
      <p:ext uri="{BB962C8B-B14F-4D97-AF65-F5344CB8AC3E}">
        <p14:creationId xmlns:p14="http://schemas.microsoft.com/office/powerpoint/2010/main" val="237052401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文本占位符 4"/>
          <p:cNvSpPr txBox="1">
            <a:spLocks/>
          </p:cNvSpPr>
          <p:nvPr/>
        </p:nvSpPr>
        <p:spPr bwMode="auto">
          <a:xfrm>
            <a:off x="468317" y="1233488"/>
            <a:ext cx="11276183" cy="2013804"/>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gn="l" fontAlgn="ctr"/>
            <a:r>
              <a:rPr lang="en-US" sz="1800" dirty="0" smtClean="0">
                <a:latin typeface="Huawei Sans" panose="020C0503030203020204" pitchFamily="34" charset="0"/>
                <a:ea typeface="方正兰亭黑简体" panose="02000000000000000000" pitchFamily="2" charset="-122"/>
                <a:sym typeface="Huawei Sans" panose="020C0503030203020204" pitchFamily="34" charset="0"/>
              </a:rPr>
              <a:t>Use OSPF as an example. The Spoke-CEs and Spoke-PEs exchange routing information through an OSPF neighbor relationship (process 100).</a:t>
            </a:r>
          </a:p>
          <a:p>
            <a:pPr algn="l" fontAlgn="ctr"/>
            <a:r>
              <a:rPr lang="en-US" sz="1800" dirty="0" smtClean="0">
                <a:latin typeface="Huawei Sans" panose="020C0503030203020204" pitchFamily="34" charset="0"/>
                <a:ea typeface="方正兰亭黑简体" panose="02000000000000000000" pitchFamily="2" charset="-122"/>
                <a:sym typeface="Huawei Sans" panose="020C0503030203020204" pitchFamily="34" charset="0"/>
              </a:rPr>
              <a:t>Establish two EBGP connections between the Hub-PE and Hub-CE to accept and advertise private network routes, respectively. The configurations of the Hub-PE and Hub-CE are similar to those in method 1.</a:t>
            </a:r>
          </a:p>
          <a:p>
            <a:pPr algn="l" fontAlgn="ctr"/>
            <a:endParaRPr lang="zh-CN" altLang="en-US" sz="1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圆角矩形 79"/>
          <p:cNvSpPr/>
          <p:nvPr/>
        </p:nvSpPr>
        <p:spPr>
          <a:xfrm>
            <a:off x="4170822" y="3710691"/>
            <a:ext cx="2810587" cy="2194539"/>
          </a:xfrm>
          <a:prstGeom prst="roundRect">
            <a:avLst/>
          </a:prstGeom>
          <a:solidFill>
            <a:srgbClr val="F3FBFE"/>
          </a:solidFill>
          <a:ln w="28575"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srgbClr val="1D1D1A"/>
              </a:solidFill>
              <a:effectLst/>
              <a:uLnTx/>
              <a:uFillTx/>
              <a:latin typeface="Huawei Sans" panose="020C0503030203020204" pitchFamily="34" charset="0"/>
              <a:sym typeface="Huawei Sans" panose="020C0503030203020204" pitchFamily="34" charset="0"/>
            </a:endParaRPr>
          </a:p>
        </p:txBody>
      </p:sp>
      <p:cxnSp>
        <p:nvCxnSpPr>
          <p:cNvPr id="81" name="直接连接符 80"/>
          <p:cNvCxnSpPr>
            <a:stCxn id="104" idx="3"/>
            <a:endCxn id="96" idx="1"/>
          </p:cNvCxnSpPr>
          <p:nvPr/>
        </p:nvCxnSpPr>
        <p:spPr>
          <a:xfrm>
            <a:off x="4475841" y="4059182"/>
            <a:ext cx="842848" cy="645347"/>
          </a:xfrm>
          <a:prstGeom prst="line">
            <a:avLst/>
          </a:prstGeom>
          <a:noFill/>
          <a:ln w="12700" cap="flat" cmpd="sng" algn="ctr">
            <a:solidFill>
              <a:sysClr val="windowText" lastClr="000000"/>
            </a:solidFill>
            <a:prstDash val="solid"/>
            <a:miter lim="800000"/>
          </a:ln>
          <a:effectLst/>
        </p:spPr>
      </p:cxnSp>
      <p:sp>
        <p:nvSpPr>
          <p:cNvPr id="82" name="圆角矩形 81"/>
          <p:cNvSpPr/>
          <p:nvPr/>
        </p:nvSpPr>
        <p:spPr>
          <a:xfrm>
            <a:off x="1070569" y="3562003"/>
            <a:ext cx="1537177" cy="1188000"/>
          </a:xfrm>
          <a:prstGeom prst="roundRect">
            <a:avLst>
              <a:gd name="adj" fmla="val 1265"/>
            </a:avLst>
          </a:prstGeom>
          <a:solidFill>
            <a:srgbClr val="FFF2CC"/>
          </a:solidFill>
          <a:ln w="28575" cap="flat" cmpd="sng" algn="ctr">
            <a:solidFill>
              <a:srgbClr val="BAE6F6"/>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83" name="文本框 82"/>
          <p:cNvSpPr txBox="1"/>
          <p:nvPr/>
        </p:nvSpPr>
        <p:spPr>
          <a:xfrm>
            <a:off x="3681500" y="4248937"/>
            <a:ext cx="1048685" cy="30777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Spoke-PE1</a:t>
            </a:r>
          </a:p>
        </p:txBody>
      </p:sp>
      <p:cxnSp>
        <p:nvCxnSpPr>
          <p:cNvPr id="84" name="直接连接符 83"/>
          <p:cNvCxnSpPr>
            <a:stCxn id="85" idx="3"/>
            <a:endCxn id="104" idx="1"/>
          </p:cNvCxnSpPr>
          <p:nvPr/>
        </p:nvCxnSpPr>
        <p:spPr>
          <a:xfrm>
            <a:off x="2350197" y="4059182"/>
            <a:ext cx="1585644" cy="0"/>
          </a:xfrm>
          <a:prstGeom prst="line">
            <a:avLst/>
          </a:prstGeom>
          <a:noFill/>
          <a:ln w="12700" cap="flat" cmpd="sng" algn="ctr">
            <a:solidFill>
              <a:sysClr val="windowText" lastClr="000000"/>
            </a:solidFill>
            <a:prstDash val="solid"/>
            <a:miter lim="800000"/>
          </a:ln>
          <a:effectLst/>
        </p:spPr>
      </p:cxnSp>
      <p:pic>
        <p:nvPicPr>
          <p:cNvPr id="85" name="Picture 12" descr="E:\2016.01\1.12 扁平化图标\蓝色\AR-蓝色最新-40.png"/>
          <p:cNvPicPr>
            <a:picLocks noChangeAspect="1" noChangeArrowheads="1"/>
          </p:cNvPicPr>
          <p:nvPr/>
        </p:nvPicPr>
        <p:blipFill>
          <a:blip r:embed="rId3" cstate="print"/>
          <a:srcRect/>
          <a:stretch>
            <a:fillRect/>
          </a:stretch>
        </p:blipFill>
        <p:spPr bwMode="auto">
          <a:xfrm>
            <a:off x="1810197" y="3838273"/>
            <a:ext cx="540000" cy="441818"/>
          </a:xfrm>
          <a:prstGeom prst="rect">
            <a:avLst/>
          </a:prstGeom>
          <a:noFill/>
        </p:spPr>
      </p:pic>
      <p:sp>
        <p:nvSpPr>
          <p:cNvPr id="86" name="文本框 85"/>
          <p:cNvSpPr txBox="1"/>
          <p:nvPr/>
        </p:nvSpPr>
        <p:spPr>
          <a:xfrm>
            <a:off x="848061" y="3913387"/>
            <a:ext cx="1055097" cy="30777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Spoke-CE1</a:t>
            </a:r>
          </a:p>
        </p:txBody>
      </p:sp>
      <p:sp>
        <p:nvSpPr>
          <p:cNvPr id="87" name="文本框 86"/>
          <p:cNvSpPr txBox="1"/>
          <p:nvPr/>
        </p:nvSpPr>
        <p:spPr>
          <a:xfrm>
            <a:off x="1070569" y="3581127"/>
            <a:ext cx="644728" cy="30777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Site 1</a:t>
            </a:r>
          </a:p>
        </p:txBody>
      </p:sp>
      <p:cxnSp>
        <p:nvCxnSpPr>
          <p:cNvPr id="88" name="直接连接符 87"/>
          <p:cNvCxnSpPr>
            <a:stCxn id="96" idx="1"/>
            <a:endCxn id="107" idx="3"/>
          </p:cNvCxnSpPr>
          <p:nvPr/>
        </p:nvCxnSpPr>
        <p:spPr>
          <a:xfrm flipH="1">
            <a:off x="4475840" y="4704529"/>
            <a:ext cx="842849" cy="627989"/>
          </a:xfrm>
          <a:prstGeom prst="line">
            <a:avLst/>
          </a:prstGeom>
          <a:noFill/>
          <a:ln w="12700" cap="flat" cmpd="sng" algn="ctr">
            <a:solidFill>
              <a:sysClr val="windowText" lastClr="000000"/>
            </a:solidFill>
            <a:prstDash val="solid"/>
            <a:miter lim="800000"/>
          </a:ln>
          <a:effectLst/>
        </p:spPr>
      </p:cxnSp>
      <p:sp>
        <p:nvSpPr>
          <p:cNvPr id="89" name="圆角矩形 5"/>
          <p:cNvSpPr/>
          <p:nvPr/>
        </p:nvSpPr>
        <p:spPr>
          <a:xfrm>
            <a:off x="1069713" y="4848181"/>
            <a:ext cx="1537177" cy="1188000"/>
          </a:xfrm>
          <a:prstGeom prst="roundRect">
            <a:avLst>
              <a:gd name="adj" fmla="val 1265"/>
            </a:avLst>
          </a:prstGeom>
          <a:solidFill>
            <a:srgbClr val="FFF2CC"/>
          </a:solidFill>
          <a:ln w="28575" cap="flat" cmpd="sng" algn="ctr">
            <a:solidFill>
              <a:srgbClr val="BAE6F6"/>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endParaRPr>
          </a:p>
        </p:txBody>
      </p:sp>
      <p:pic>
        <p:nvPicPr>
          <p:cNvPr id="90" name="Picture 12" descr="E:\2016.01\1.12 扁平化图标\蓝色\AR-蓝色最新-40.png"/>
          <p:cNvPicPr>
            <a:picLocks noChangeAspect="1" noChangeArrowheads="1"/>
          </p:cNvPicPr>
          <p:nvPr/>
        </p:nvPicPr>
        <p:blipFill>
          <a:blip r:embed="rId3" cstate="print"/>
          <a:srcRect/>
          <a:stretch>
            <a:fillRect/>
          </a:stretch>
        </p:blipFill>
        <p:spPr bwMode="auto">
          <a:xfrm>
            <a:off x="1809341" y="5111609"/>
            <a:ext cx="540000" cy="441818"/>
          </a:xfrm>
          <a:prstGeom prst="rect">
            <a:avLst/>
          </a:prstGeom>
          <a:noFill/>
        </p:spPr>
      </p:pic>
      <p:sp>
        <p:nvSpPr>
          <p:cNvPr id="91" name="文本框 90"/>
          <p:cNvSpPr txBox="1"/>
          <p:nvPr/>
        </p:nvSpPr>
        <p:spPr>
          <a:xfrm>
            <a:off x="794954" y="5178629"/>
            <a:ext cx="1055097" cy="30777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Spoke-CE2</a:t>
            </a:r>
          </a:p>
        </p:txBody>
      </p:sp>
      <p:sp>
        <p:nvSpPr>
          <p:cNvPr id="92" name="文本框 91"/>
          <p:cNvSpPr txBox="1"/>
          <p:nvPr/>
        </p:nvSpPr>
        <p:spPr>
          <a:xfrm>
            <a:off x="1052837" y="4807960"/>
            <a:ext cx="644728" cy="30777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Site 2</a:t>
            </a:r>
          </a:p>
        </p:txBody>
      </p:sp>
      <p:cxnSp>
        <p:nvCxnSpPr>
          <p:cNvPr id="93" name="直接连接符 92"/>
          <p:cNvCxnSpPr>
            <a:stCxn id="90" idx="3"/>
            <a:endCxn id="107" idx="1"/>
          </p:cNvCxnSpPr>
          <p:nvPr/>
        </p:nvCxnSpPr>
        <p:spPr>
          <a:xfrm>
            <a:off x="2349341" y="5332518"/>
            <a:ext cx="1586499" cy="0"/>
          </a:xfrm>
          <a:prstGeom prst="line">
            <a:avLst/>
          </a:prstGeom>
          <a:noFill/>
          <a:ln w="12700" cap="flat" cmpd="sng" algn="ctr">
            <a:solidFill>
              <a:sysClr val="windowText" lastClr="000000"/>
            </a:solidFill>
            <a:prstDash val="solid"/>
            <a:miter lim="800000"/>
          </a:ln>
          <a:effectLst/>
        </p:spPr>
      </p:cxnSp>
      <p:sp>
        <p:nvSpPr>
          <p:cNvPr id="94" name="圆角矩形 5"/>
          <p:cNvSpPr/>
          <p:nvPr/>
        </p:nvSpPr>
        <p:spPr>
          <a:xfrm>
            <a:off x="9653484" y="4180996"/>
            <a:ext cx="1537177" cy="1188000"/>
          </a:xfrm>
          <a:prstGeom prst="roundRect">
            <a:avLst>
              <a:gd name="adj" fmla="val 1265"/>
            </a:avLst>
          </a:prstGeom>
          <a:solidFill>
            <a:srgbClr val="FFF2CC"/>
          </a:solidFill>
          <a:ln w="28575" cap="flat" cmpd="sng" algn="ctr">
            <a:solidFill>
              <a:srgbClr val="BAE6F6"/>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95" name="文本框 94"/>
          <p:cNvSpPr txBox="1"/>
          <p:nvPr/>
        </p:nvSpPr>
        <p:spPr>
          <a:xfrm>
            <a:off x="9828807" y="4203412"/>
            <a:ext cx="644728" cy="30777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Site 3</a:t>
            </a:r>
          </a:p>
        </p:txBody>
      </p:sp>
      <p:pic>
        <p:nvPicPr>
          <p:cNvPr id="96" name="Picture 12" descr="E:\2016.01\1.12 扁平化图标\蓝色\AR-蓝色最新-40.png"/>
          <p:cNvPicPr>
            <a:picLocks noChangeAspect="1" noChangeArrowheads="1"/>
          </p:cNvPicPr>
          <p:nvPr/>
        </p:nvPicPr>
        <p:blipFill>
          <a:blip r:embed="rId3" cstate="print"/>
          <a:srcRect/>
          <a:stretch>
            <a:fillRect/>
          </a:stretch>
        </p:blipFill>
        <p:spPr bwMode="auto">
          <a:xfrm>
            <a:off x="5318689" y="4483620"/>
            <a:ext cx="540000" cy="441818"/>
          </a:xfrm>
          <a:prstGeom prst="rect">
            <a:avLst/>
          </a:prstGeom>
          <a:noFill/>
        </p:spPr>
      </p:pic>
      <p:sp>
        <p:nvSpPr>
          <p:cNvPr id="97" name="文本框 96"/>
          <p:cNvSpPr txBox="1"/>
          <p:nvPr/>
        </p:nvSpPr>
        <p:spPr>
          <a:xfrm>
            <a:off x="5442655" y="4917108"/>
            <a:ext cx="292068" cy="307777"/>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white">
                    <a:lumMod val="50000"/>
                  </a:prstClr>
                </a:solidFill>
                <a:effectLst/>
                <a:uLnTx/>
                <a:uFillTx/>
                <a:latin typeface="Huawei Sans" panose="020C0503030203020204" pitchFamily="34" charset="0"/>
                <a:sym typeface="Huawei Sans" panose="020C0503030203020204" pitchFamily="34" charset="0"/>
              </a:rPr>
              <a:t>P</a:t>
            </a:r>
          </a:p>
        </p:txBody>
      </p:sp>
      <p:sp>
        <p:nvSpPr>
          <p:cNvPr id="98" name="文本框 97"/>
          <p:cNvSpPr txBox="1"/>
          <p:nvPr/>
        </p:nvSpPr>
        <p:spPr>
          <a:xfrm>
            <a:off x="6587821" y="4906573"/>
            <a:ext cx="800219" cy="30777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Hub-PE</a:t>
            </a:r>
          </a:p>
        </p:txBody>
      </p:sp>
      <p:sp>
        <p:nvSpPr>
          <p:cNvPr id="99" name="文本框 98"/>
          <p:cNvSpPr txBox="1"/>
          <p:nvPr/>
        </p:nvSpPr>
        <p:spPr>
          <a:xfrm>
            <a:off x="10396449" y="4552728"/>
            <a:ext cx="806631" cy="30777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Hub-CE</a:t>
            </a:r>
          </a:p>
        </p:txBody>
      </p:sp>
      <p:cxnSp>
        <p:nvCxnSpPr>
          <p:cNvPr id="100" name="直接连接符 99"/>
          <p:cNvCxnSpPr>
            <a:stCxn id="108" idx="1"/>
            <a:endCxn id="96" idx="3"/>
          </p:cNvCxnSpPr>
          <p:nvPr/>
        </p:nvCxnSpPr>
        <p:spPr>
          <a:xfrm flipH="1">
            <a:off x="5858689" y="4704529"/>
            <a:ext cx="859241" cy="0"/>
          </a:xfrm>
          <a:prstGeom prst="line">
            <a:avLst/>
          </a:prstGeom>
          <a:noFill/>
          <a:ln w="12700" cap="flat" cmpd="sng" algn="ctr">
            <a:solidFill>
              <a:sysClr val="windowText" lastClr="000000"/>
            </a:solidFill>
            <a:prstDash val="solid"/>
            <a:miter lim="800000"/>
          </a:ln>
          <a:effectLst/>
        </p:spPr>
      </p:cxnSp>
      <p:grpSp>
        <p:nvGrpSpPr>
          <p:cNvPr id="101" name="组合 100"/>
          <p:cNvGrpSpPr/>
          <p:nvPr/>
        </p:nvGrpSpPr>
        <p:grpSpPr>
          <a:xfrm>
            <a:off x="7124164" y="4600557"/>
            <a:ext cx="2917944" cy="238209"/>
            <a:chOff x="7991712" y="4743218"/>
            <a:chExt cx="1131706" cy="223222"/>
          </a:xfrm>
        </p:grpSpPr>
        <p:cxnSp>
          <p:nvCxnSpPr>
            <p:cNvPr id="102" name="直接连接符 101"/>
            <p:cNvCxnSpPr/>
            <p:nvPr/>
          </p:nvCxnSpPr>
          <p:spPr>
            <a:xfrm flipH="1">
              <a:off x="7991712" y="4743218"/>
              <a:ext cx="1131706" cy="0"/>
            </a:xfrm>
            <a:prstGeom prst="line">
              <a:avLst/>
            </a:prstGeom>
            <a:noFill/>
            <a:ln w="12700" cap="flat" cmpd="sng" algn="ctr">
              <a:solidFill>
                <a:sysClr val="windowText" lastClr="000000"/>
              </a:solidFill>
              <a:prstDash val="solid"/>
              <a:miter lim="800000"/>
            </a:ln>
            <a:effectLst/>
          </p:spPr>
        </p:cxnSp>
        <p:cxnSp>
          <p:nvCxnSpPr>
            <p:cNvPr id="103" name="直接连接符 102"/>
            <p:cNvCxnSpPr/>
            <p:nvPr/>
          </p:nvCxnSpPr>
          <p:spPr>
            <a:xfrm flipH="1">
              <a:off x="7991712" y="4966440"/>
              <a:ext cx="1131706" cy="0"/>
            </a:xfrm>
            <a:prstGeom prst="line">
              <a:avLst/>
            </a:prstGeom>
            <a:noFill/>
            <a:ln w="12700" cap="flat" cmpd="sng" algn="ctr">
              <a:solidFill>
                <a:sysClr val="windowText" lastClr="000000"/>
              </a:solidFill>
              <a:prstDash val="solid"/>
              <a:miter lim="800000"/>
            </a:ln>
            <a:effectLst/>
          </p:spPr>
        </p:cxnSp>
      </p:grpSp>
      <p:pic>
        <p:nvPicPr>
          <p:cNvPr id="104" name="Picture 12" descr="E:\2016.01\1.12 扁平化图标\蓝色\AR-蓝色最新-40.png"/>
          <p:cNvPicPr>
            <a:picLocks noChangeAspect="1" noChangeArrowheads="1"/>
          </p:cNvPicPr>
          <p:nvPr/>
        </p:nvPicPr>
        <p:blipFill>
          <a:blip r:embed="rId3" cstate="print"/>
          <a:srcRect/>
          <a:stretch>
            <a:fillRect/>
          </a:stretch>
        </p:blipFill>
        <p:spPr bwMode="auto">
          <a:xfrm>
            <a:off x="3935841" y="3838273"/>
            <a:ext cx="540000" cy="441818"/>
          </a:xfrm>
          <a:prstGeom prst="rect">
            <a:avLst/>
          </a:prstGeom>
          <a:noFill/>
        </p:spPr>
      </p:pic>
      <p:grpSp>
        <p:nvGrpSpPr>
          <p:cNvPr id="105" name="组合 104"/>
          <p:cNvGrpSpPr/>
          <p:nvPr/>
        </p:nvGrpSpPr>
        <p:grpSpPr>
          <a:xfrm>
            <a:off x="3681498" y="5111609"/>
            <a:ext cx="1048685" cy="713940"/>
            <a:chOff x="4657426" y="4932753"/>
            <a:chExt cx="1048685" cy="713940"/>
          </a:xfrm>
        </p:grpSpPr>
        <p:sp>
          <p:nvSpPr>
            <p:cNvPr id="106" name="文本框 105"/>
            <p:cNvSpPr txBox="1"/>
            <p:nvPr/>
          </p:nvSpPr>
          <p:spPr>
            <a:xfrm>
              <a:off x="4657426" y="5338916"/>
              <a:ext cx="1048685" cy="30777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Spoke-PE2</a:t>
              </a:r>
            </a:p>
          </p:txBody>
        </p:sp>
        <p:pic>
          <p:nvPicPr>
            <p:cNvPr id="107" name="Picture 12" descr="E:\2016.01\1.12 扁平化图标\蓝色\AR-蓝色最新-40.png"/>
            <p:cNvPicPr>
              <a:picLocks noChangeAspect="1" noChangeArrowheads="1"/>
            </p:cNvPicPr>
            <p:nvPr/>
          </p:nvPicPr>
          <p:blipFill>
            <a:blip r:embed="rId3" cstate="print"/>
            <a:srcRect/>
            <a:stretch>
              <a:fillRect/>
            </a:stretch>
          </p:blipFill>
          <p:spPr bwMode="auto">
            <a:xfrm>
              <a:off x="4911768" y="4932753"/>
              <a:ext cx="540000" cy="441818"/>
            </a:xfrm>
            <a:prstGeom prst="rect">
              <a:avLst/>
            </a:prstGeom>
            <a:noFill/>
          </p:spPr>
        </p:pic>
      </p:grpSp>
      <p:pic>
        <p:nvPicPr>
          <p:cNvPr id="108" name="Picture 12" descr="E:\2016.01\1.12 扁平化图标\蓝色\AR-蓝色最新-40.png"/>
          <p:cNvPicPr>
            <a:picLocks noChangeAspect="1" noChangeArrowheads="1"/>
          </p:cNvPicPr>
          <p:nvPr/>
        </p:nvPicPr>
        <p:blipFill>
          <a:blip r:embed="rId3" cstate="print"/>
          <a:srcRect/>
          <a:stretch>
            <a:fillRect/>
          </a:stretch>
        </p:blipFill>
        <p:spPr bwMode="auto">
          <a:xfrm>
            <a:off x="6717930" y="4483620"/>
            <a:ext cx="540000" cy="441818"/>
          </a:xfrm>
          <a:prstGeom prst="rect">
            <a:avLst/>
          </a:prstGeom>
          <a:noFill/>
        </p:spPr>
      </p:pic>
      <p:pic>
        <p:nvPicPr>
          <p:cNvPr id="109" name="Picture 12" descr="E:\2016.01\1.12 扁平化图标\蓝色\AR-蓝色最新-40.png"/>
          <p:cNvPicPr>
            <a:picLocks noChangeAspect="1" noChangeArrowheads="1"/>
          </p:cNvPicPr>
          <p:nvPr/>
        </p:nvPicPr>
        <p:blipFill>
          <a:blip r:embed="rId3" cstate="print"/>
          <a:srcRect/>
          <a:stretch>
            <a:fillRect/>
          </a:stretch>
        </p:blipFill>
        <p:spPr bwMode="auto">
          <a:xfrm>
            <a:off x="9908697" y="4479634"/>
            <a:ext cx="540000" cy="441818"/>
          </a:xfrm>
          <a:prstGeom prst="rect">
            <a:avLst/>
          </a:prstGeom>
          <a:noFill/>
        </p:spPr>
      </p:pic>
      <p:sp>
        <p:nvSpPr>
          <p:cNvPr id="110" name="文本框 109"/>
          <p:cNvSpPr txBox="1"/>
          <p:nvPr/>
        </p:nvSpPr>
        <p:spPr>
          <a:xfrm>
            <a:off x="2538098" y="3735015"/>
            <a:ext cx="1204177" cy="369332"/>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OSPF 100</a:t>
            </a:r>
          </a:p>
        </p:txBody>
      </p:sp>
      <p:sp>
        <p:nvSpPr>
          <p:cNvPr id="111" name="文本框 110"/>
          <p:cNvSpPr txBox="1"/>
          <p:nvPr/>
        </p:nvSpPr>
        <p:spPr>
          <a:xfrm>
            <a:off x="2584477" y="5003308"/>
            <a:ext cx="1204177" cy="369332"/>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OSPF 100</a:t>
            </a:r>
          </a:p>
        </p:txBody>
      </p:sp>
      <p:sp>
        <p:nvSpPr>
          <p:cNvPr id="112" name="文本框 111"/>
          <p:cNvSpPr txBox="1"/>
          <p:nvPr/>
        </p:nvSpPr>
        <p:spPr>
          <a:xfrm>
            <a:off x="8035728" y="4845580"/>
            <a:ext cx="1095173" cy="646331"/>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EBGP</a:t>
            </a:r>
          </a:p>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VPN_out</a:t>
            </a:r>
          </a:p>
        </p:txBody>
      </p:sp>
      <p:sp>
        <p:nvSpPr>
          <p:cNvPr id="113" name="文本框 112"/>
          <p:cNvSpPr txBox="1"/>
          <p:nvPr/>
        </p:nvSpPr>
        <p:spPr>
          <a:xfrm>
            <a:off x="8114097" y="3992185"/>
            <a:ext cx="938077" cy="646331"/>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EBGP</a:t>
            </a:r>
          </a:p>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VPN_in</a:t>
            </a:r>
          </a:p>
        </p:txBody>
      </p:sp>
      <p:sp>
        <p:nvSpPr>
          <p:cNvPr id="2" name="标题 1"/>
          <p:cNvSpPr>
            <a:spLocks noGrp="1"/>
          </p:cNvSpPr>
          <p:nvPr>
            <p:ph type="title"/>
          </p:nvPr>
        </p:nvSpPr>
        <p:spPr/>
        <p:txBody>
          <a:bodyPr/>
          <a:lstStyle/>
          <a:p>
            <a:r>
              <a:rPr lang="en-US" altLang="zh-CN" dirty="0"/>
              <a:t>Deployment Method 3 — Route Advertisement </a:t>
            </a:r>
            <a:r>
              <a:rPr lang="en-US" altLang="zh-CN" dirty="0" smtClean="0"/>
              <a:t>Process</a:t>
            </a:r>
            <a:endParaRPr lang="zh-CN" altLang="en-US" dirty="0"/>
          </a:p>
        </p:txBody>
      </p:sp>
    </p:spTree>
    <p:extLst>
      <p:ext uri="{BB962C8B-B14F-4D97-AF65-F5344CB8AC3E}">
        <p14:creationId xmlns:p14="http://schemas.microsoft.com/office/powerpoint/2010/main" val="347687833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 name="文本占位符 2"/>
          <p:cNvSpPr txBox="1">
            <a:spLocks/>
          </p:cNvSpPr>
          <p:nvPr/>
        </p:nvSpPr>
        <p:spPr bwMode="auto">
          <a:xfrm>
            <a:off x="468317" y="1233488"/>
            <a:ext cx="11276183" cy="1029066"/>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r>
              <a:rPr lang="en-US" sz="2000" dirty="0" smtClean="0">
                <a:latin typeface="Huawei Sans" panose="020C0503030203020204" pitchFamily="34" charset="0"/>
                <a:ea typeface="方正兰亭黑简体" panose="02000000000000000000" pitchFamily="2" charset="-122"/>
                <a:sym typeface="Huawei Sans" panose="020C0503030203020204" pitchFamily="34" charset="0"/>
              </a:rPr>
              <a:t>The Hub-CE and Hub-PE </a:t>
            </a:r>
            <a:r>
              <a:rPr lang="en-US" sz="20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cannot</a:t>
            </a:r>
            <a:r>
              <a:rPr lang="en-US" sz="2000" dirty="0" smtClean="0">
                <a:latin typeface="Huawei Sans" panose="020C0503030203020204" pitchFamily="34" charset="0"/>
                <a:ea typeface="方正兰亭黑简体" panose="02000000000000000000" pitchFamily="2" charset="-122"/>
                <a:sym typeface="Huawei Sans" panose="020C0503030203020204" pitchFamily="34" charset="0"/>
              </a:rPr>
              <a:t> use an IGP, when the Spoke-PE and Spoke-CE </a:t>
            </a:r>
            <a:r>
              <a:rPr lang="en-US" sz="20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cannot</a:t>
            </a:r>
            <a:r>
              <a:rPr lang="en-US" sz="2000" dirty="0" smtClean="0">
                <a:latin typeface="Huawei Sans" panose="020C0503030203020204" pitchFamily="34" charset="0"/>
                <a:ea typeface="方正兰亭黑简体" panose="02000000000000000000" pitchFamily="2" charset="-122"/>
                <a:sym typeface="Huawei Sans" panose="020C0503030203020204" pitchFamily="34" charset="0"/>
              </a:rPr>
              <a:t> use EBGP to deploy the MPLS VPN in the </a:t>
            </a:r>
            <a:r>
              <a:rPr lang="en-US" sz="2000" dirty="0" err="1" smtClean="0">
                <a:latin typeface="Huawei Sans" panose="020C0503030203020204" pitchFamily="34" charset="0"/>
                <a:ea typeface="方正兰亭黑简体" panose="02000000000000000000" pitchFamily="2" charset="-122"/>
                <a:sym typeface="Huawei Sans" panose="020C0503030203020204" pitchFamily="34" charset="0"/>
              </a:rPr>
              <a:t>Hub&amp;Spoke</a:t>
            </a:r>
            <a:r>
              <a:rPr lang="en-US" sz="2000" dirty="0" smtClean="0">
                <a:latin typeface="Huawei Sans" panose="020C0503030203020204" pitchFamily="34" charset="0"/>
                <a:ea typeface="方正兰亭黑简体" panose="02000000000000000000" pitchFamily="2" charset="-122"/>
                <a:sym typeface="Huawei Sans" panose="020C0503030203020204" pitchFamily="34" charset="0"/>
              </a:rPr>
              <a:t> networking.</a:t>
            </a:r>
            <a:endParaRPr lang="en-US"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圆角矩形 104"/>
          <p:cNvSpPr/>
          <p:nvPr/>
        </p:nvSpPr>
        <p:spPr>
          <a:xfrm>
            <a:off x="4170822" y="3288656"/>
            <a:ext cx="2810587" cy="2194539"/>
          </a:xfrm>
          <a:prstGeom prst="roundRect">
            <a:avLst/>
          </a:prstGeom>
          <a:solidFill>
            <a:srgbClr val="F3FBFE"/>
          </a:solidFill>
          <a:ln w="28575"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600" b="0" i="0" u="none" strike="noStrike" kern="0" cap="none" spc="0" normalizeH="0" baseline="0" noProof="0" dirty="0" smtClean="0">
              <a:ln>
                <a:noFill/>
              </a:ln>
              <a:solidFill>
                <a:srgbClr val="1D1D1A"/>
              </a:solidFill>
              <a:effectLst/>
              <a:uLnTx/>
              <a:uFillTx/>
              <a:latin typeface="Huawei Sans" panose="020C0503030203020204" pitchFamily="34" charset="0"/>
              <a:sym typeface="Huawei Sans" panose="020C0503030203020204" pitchFamily="34" charset="0"/>
            </a:endParaRPr>
          </a:p>
        </p:txBody>
      </p:sp>
      <p:cxnSp>
        <p:nvCxnSpPr>
          <p:cNvPr id="106" name="直接连接符 105"/>
          <p:cNvCxnSpPr>
            <a:stCxn id="128" idx="3"/>
            <a:endCxn id="120" idx="1"/>
          </p:cNvCxnSpPr>
          <p:nvPr/>
        </p:nvCxnSpPr>
        <p:spPr>
          <a:xfrm>
            <a:off x="4475841" y="3637147"/>
            <a:ext cx="842848" cy="645347"/>
          </a:xfrm>
          <a:prstGeom prst="line">
            <a:avLst/>
          </a:prstGeom>
          <a:noFill/>
          <a:ln w="12700" cap="flat" cmpd="sng" algn="ctr">
            <a:solidFill>
              <a:sysClr val="windowText" lastClr="000000"/>
            </a:solidFill>
            <a:prstDash val="solid"/>
            <a:miter lim="800000"/>
          </a:ln>
          <a:effectLst/>
        </p:spPr>
      </p:cxnSp>
      <p:sp>
        <p:nvSpPr>
          <p:cNvPr id="107" name="圆角矩形 106"/>
          <p:cNvSpPr/>
          <p:nvPr/>
        </p:nvSpPr>
        <p:spPr>
          <a:xfrm>
            <a:off x="1070569" y="3139968"/>
            <a:ext cx="1537177" cy="1188000"/>
          </a:xfrm>
          <a:prstGeom prst="roundRect">
            <a:avLst>
              <a:gd name="adj" fmla="val 1265"/>
            </a:avLst>
          </a:prstGeom>
          <a:solidFill>
            <a:srgbClr val="FFF2CC"/>
          </a:solidFill>
          <a:ln w="28575" cap="flat" cmpd="sng" algn="ctr">
            <a:solidFill>
              <a:srgbClr val="BAE6F6"/>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108" name="文本框 107"/>
          <p:cNvSpPr txBox="1"/>
          <p:nvPr/>
        </p:nvSpPr>
        <p:spPr>
          <a:xfrm>
            <a:off x="3681500" y="3826902"/>
            <a:ext cx="1048685" cy="30777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Spoke-PE1</a:t>
            </a:r>
          </a:p>
        </p:txBody>
      </p:sp>
      <p:cxnSp>
        <p:nvCxnSpPr>
          <p:cNvPr id="109" name="直接连接符 108"/>
          <p:cNvCxnSpPr>
            <a:stCxn id="144" idx="3"/>
            <a:endCxn id="128" idx="1"/>
          </p:cNvCxnSpPr>
          <p:nvPr/>
        </p:nvCxnSpPr>
        <p:spPr>
          <a:xfrm>
            <a:off x="2350197" y="3637147"/>
            <a:ext cx="1585644" cy="0"/>
          </a:xfrm>
          <a:prstGeom prst="line">
            <a:avLst/>
          </a:prstGeom>
          <a:noFill/>
          <a:ln w="12700" cap="flat" cmpd="sng" algn="ctr">
            <a:solidFill>
              <a:sysClr val="windowText" lastClr="000000"/>
            </a:solidFill>
            <a:prstDash val="solid"/>
            <a:miter lim="800000"/>
          </a:ln>
          <a:effectLst/>
        </p:spPr>
      </p:cxnSp>
      <p:sp>
        <p:nvSpPr>
          <p:cNvPr id="110" name="文本框 109"/>
          <p:cNvSpPr txBox="1"/>
          <p:nvPr/>
        </p:nvSpPr>
        <p:spPr>
          <a:xfrm>
            <a:off x="856853" y="3491352"/>
            <a:ext cx="1055097" cy="30777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Spoke-CE1</a:t>
            </a:r>
          </a:p>
        </p:txBody>
      </p:sp>
      <p:sp>
        <p:nvSpPr>
          <p:cNvPr id="111" name="文本框 110"/>
          <p:cNvSpPr txBox="1"/>
          <p:nvPr/>
        </p:nvSpPr>
        <p:spPr>
          <a:xfrm>
            <a:off x="1070569" y="3159092"/>
            <a:ext cx="644728" cy="30777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Site 1</a:t>
            </a:r>
          </a:p>
        </p:txBody>
      </p:sp>
      <p:cxnSp>
        <p:nvCxnSpPr>
          <p:cNvPr id="112" name="直接连接符 111"/>
          <p:cNvCxnSpPr>
            <a:stCxn id="120" idx="1"/>
            <a:endCxn id="131" idx="3"/>
          </p:cNvCxnSpPr>
          <p:nvPr/>
        </p:nvCxnSpPr>
        <p:spPr>
          <a:xfrm flipH="1">
            <a:off x="4475840" y="4282494"/>
            <a:ext cx="842849" cy="627989"/>
          </a:xfrm>
          <a:prstGeom prst="line">
            <a:avLst/>
          </a:prstGeom>
          <a:noFill/>
          <a:ln w="12700" cap="flat" cmpd="sng" algn="ctr">
            <a:solidFill>
              <a:sysClr val="windowText" lastClr="000000"/>
            </a:solidFill>
            <a:prstDash val="solid"/>
            <a:miter lim="800000"/>
          </a:ln>
          <a:effectLst/>
        </p:spPr>
      </p:cxnSp>
      <p:sp>
        <p:nvSpPr>
          <p:cNvPr id="113" name="圆角矩形 5"/>
          <p:cNvSpPr/>
          <p:nvPr/>
        </p:nvSpPr>
        <p:spPr>
          <a:xfrm>
            <a:off x="1069713" y="4426146"/>
            <a:ext cx="1537177" cy="1188000"/>
          </a:xfrm>
          <a:prstGeom prst="roundRect">
            <a:avLst>
              <a:gd name="adj" fmla="val 1265"/>
            </a:avLst>
          </a:prstGeom>
          <a:solidFill>
            <a:srgbClr val="FFF2CC"/>
          </a:solidFill>
          <a:ln w="28575" cap="flat" cmpd="sng" algn="ctr">
            <a:solidFill>
              <a:srgbClr val="BAE6F6"/>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endParaRPr>
          </a:p>
        </p:txBody>
      </p:sp>
      <p:pic>
        <p:nvPicPr>
          <p:cNvPr id="114" name="Picture 12" descr="E:\2016.01\1.12 扁平化图标\蓝色\AR-蓝色最新-40.png"/>
          <p:cNvPicPr>
            <a:picLocks noChangeAspect="1" noChangeArrowheads="1"/>
          </p:cNvPicPr>
          <p:nvPr/>
        </p:nvPicPr>
        <p:blipFill>
          <a:blip r:embed="rId3" cstate="print"/>
          <a:srcRect/>
          <a:stretch>
            <a:fillRect/>
          </a:stretch>
        </p:blipFill>
        <p:spPr bwMode="auto">
          <a:xfrm>
            <a:off x="1809341" y="4689574"/>
            <a:ext cx="540000" cy="441818"/>
          </a:xfrm>
          <a:prstGeom prst="rect">
            <a:avLst/>
          </a:prstGeom>
          <a:noFill/>
        </p:spPr>
      </p:pic>
      <p:sp>
        <p:nvSpPr>
          <p:cNvPr id="115" name="文本框 114"/>
          <p:cNvSpPr txBox="1"/>
          <p:nvPr/>
        </p:nvSpPr>
        <p:spPr>
          <a:xfrm>
            <a:off x="794954" y="4756594"/>
            <a:ext cx="1055097" cy="30777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Spoke-CE2</a:t>
            </a:r>
          </a:p>
        </p:txBody>
      </p:sp>
      <p:sp>
        <p:nvSpPr>
          <p:cNvPr id="116" name="文本框 115"/>
          <p:cNvSpPr txBox="1"/>
          <p:nvPr/>
        </p:nvSpPr>
        <p:spPr>
          <a:xfrm>
            <a:off x="1052837" y="4385925"/>
            <a:ext cx="644728" cy="30777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Site 2</a:t>
            </a:r>
          </a:p>
        </p:txBody>
      </p:sp>
      <p:cxnSp>
        <p:nvCxnSpPr>
          <p:cNvPr id="117" name="直接连接符 116"/>
          <p:cNvCxnSpPr>
            <a:stCxn id="114" idx="3"/>
            <a:endCxn id="131" idx="1"/>
          </p:cNvCxnSpPr>
          <p:nvPr/>
        </p:nvCxnSpPr>
        <p:spPr>
          <a:xfrm>
            <a:off x="2349341" y="4910483"/>
            <a:ext cx="1586499" cy="0"/>
          </a:xfrm>
          <a:prstGeom prst="line">
            <a:avLst/>
          </a:prstGeom>
          <a:noFill/>
          <a:ln w="12700" cap="flat" cmpd="sng" algn="ctr">
            <a:solidFill>
              <a:sysClr val="windowText" lastClr="000000"/>
            </a:solidFill>
            <a:prstDash val="solid"/>
            <a:miter lim="800000"/>
          </a:ln>
          <a:effectLst/>
        </p:spPr>
      </p:cxnSp>
      <p:sp>
        <p:nvSpPr>
          <p:cNvPr id="118" name="圆角矩形 5"/>
          <p:cNvSpPr/>
          <p:nvPr/>
        </p:nvSpPr>
        <p:spPr>
          <a:xfrm>
            <a:off x="9653484" y="3758961"/>
            <a:ext cx="1537177" cy="1188000"/>
          </a:xfrm>
          <a:prstGeom prst="roundRect">
            <a:avLst>
              <a:gd name="adj" fmla="val 1265"/>
            </a:avLst>
          </a:prstGeom>
          <a:solidFill>
            <a:srgbClr val="FFF2CC"/>
          </a:solidFill>
          <a:ln w="28575" cap="flat" cmpd="sng" algn="ctr">
            <a:solidFill>
              <a:srgbClr val="BAE6F6"/>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119" name="文本框 118"/>
          <p:cNvSpPr txBox="1"/>
          <p:nvPr/>
        </p:nvSpPr>
        <p:spPr>
          <a:xfrm>
            <a:off x="9828807" y="3781377"/>
            <a:ext cx="644728" cy="30777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Site 3</a:t>
            </a:r>
          </a:p>
        </p:txBody>
      </p:sp>
      <p:pic>
        <p:nvPicPr>
          <p:cNvPr id="120" name="Picture 12" descr="E:\2016.01\1.12 扁平化图标\蓝色\AR-蓝色最新-40.png"/>
          <p:cNvPicPr>
            <a:picLocks noChangeAspect="1" noChangeArrowheads="1"/>
          </p:cNvPicPr>
          <p:nvPr/>
        </p:nvPicPr>
        <p:blipFill>
          <a:blip r:embed="rId3" cstate="print"/>
          <a:srcRect/>
          <a:stretch>
            <a:fillRect/>
          </a:stretch>
        </p:blipFill>
        <p:spPr bwMode="auto">
          <a:xfrm>
            <a:off x="5318689" y="4061585"/>
            <a:ext cx="540000" cy="441818"/>
          </a:xfrm>
          <a:prstGeom prst="rect">
            <a:avLst/>
          </a:prstGeom>
          <a:noFill/>
        </p:spPr>
      </p:pic>
      <p:sp>
        <p:nvSpPr>
          <p:cNvPr id="121" name="文本框 120"/>
          <p:cNvSpPr txBox="1"/>
          <p:nvPr/>
        </p:nvSpPr>
        <p:spPr>
          <a:xfrm>
            <a:off x="5442655" y="4495073"/>
            <a:ext cx="292068" cy="307777"/>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white">
                    <a:lumMod val="50000"/>
                  </a:prstClr>
                </a:solidFill>
                <a:effectLst/>
                <a:uLnTx/>
                <a:uFillTx/>
                <a:latin typeface="Huawei Sans" panose="020C0503030203020204" pitchFamily="34" charset="0"/>
                <a:sym typeface="Huawei Sans" panose="020C0503030203020204" pitchFamily="34" charset="0"/>
              </a:rPr>
              <a:t>P</a:t>
            </a:r>
          </a:p>
        </p:txBody>
      </p:sp>
      <p:sp>
        <p:nvSpPr>
          <p:cNvPr id="122" name="文本框 121"/>
          <p:cNvSpPr txBox="1"/>
          <p:nvPr/>
        </p:nvSpPr>
        <p:spPr>
          <a:xfrm>
            <a:off x="6587821" y="4484538"/>
            <a:ext cx="800219" cy="30777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Hub-PE</a:t>
            </a:r>
          </a:p>
        </p:txBody>
      </p:sp>
      <p:sp>
        <p:nvSpPr>
          <p:cNvPr id="123" name="文本框 122"/>
          <p:cNvSpPr txBox="1"/>
          <p:nvPr/>
        </p:nvSpPr>
        <p:spPr>
          <a:xfrm>
            <a:off x="10396449" y="4130693"/>
            <a:ext cx="806631" cy="30777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Hub-CE</a:t>
            </a:r>
          </a:p>
        </p:txBody>
      </p:sp>
      <p:cxnSp>
        <p:nvCxnSpPr>
          <p:cNvPr id="124" name="直接连接符 123"/>
          <p:cNvCxnSpPr>
            <a:stCxn id="132" idx="1"/>
            <a:endCxn id="120" idx="3"/>
          </p:cNvCxnSpPr>
          <p:nvPr/>
        </p:nvCxnSpPr>
        <p:spPr>
          <a:xfrm flipH="1">
            <a:off x="5858689" y="4282494"/>
            <a:ext cx="859241" cy="0"/>
          </a:xfrm>
          <a:prstGeom prst="line">
            <a:avLst/>
          </a:prstGeom>
          <a:noFill/>
          <a:ln w="12700" cap="flat" cmpd="sng" algn="ctr">
            <a:solidFill>
              <a:sysClr val="windowText" lastClr="000000"/>
            </a:solidFill>
            <a:prstDash val="solid"/>
            <a:miter lim="800000"/>
          </a:ln>
          <a:effectLst/>
        </p:spPr>
      </p:cxnSp>
      <p:grpSp>
        <p:nvGrpSpPr>
          <p:cNvPr id="125" name="组合 124"/>
          <p:cNvGrpSpPr/>
          <p:nvPr/>
        </p:nvGrpSpPr>
        <p:grpSpPr>
          <a:xfrm>
            <a:off x="7124164" y="4178522"/>
            <a:ext cx="2917944" cy="238209"/>
            <a:chOff x="7991712" y="4743218"/>
            <a:chExt cx="1131706" cy="223222"/>
          </a:xfrm>
        </p:grpSpPr>
        <p:cxnSp>
          <p:nvCxnSpPr>
            <p:cNvPr id="126" name="直接连接符 125"/>
            <p:cNvCxnSpPr/>
            <p:nvPr/>
          </p:nvCxnSpPr>
          <p:spPr>
            <a:xfrm flipH="1">
              <a:off x="7991712" y="4743218"/>
              <a:ext cx="1131706" cy="0"/>
            </a:xfrm>
            <a:prstGeom prst="line">
              <a:avLst/>
            </a:prstGeom>
            <a:noFill/>
            <a:ln w="12700" cap="flat" cmpd="sng" algn="ctr">
              <a:solidFill>
                <a:sysClr val="windowText" lastClr="000000"/>
              </a:solidFill>
              <a:prstDash val="solid"/>
              <a:miter lim="800000"/>
            </a:ln>
            <a:effectLst/>
          </p:spPr>
        </p:cxnSp>
        <p:cxnSp>
          <p:nvCxnSpPr>
            <p:cNvPr id="127" name="直接连接符 126"/>
            <p:cNvCxnSpPr/>
            <p:nvPr/>
          </p:nvCxnSpPr>
          <p:spPr>
            <a:xfrm flipH="1">
              <a:off x="7991712" y="4966440"/>
              <a:ext cx="1131706" cy="0"/>
            </a:xfrm>
            <a:prstGeom prst="line">
              <a:avLst/>
            </a:prstGeom>
            <a:noFill/>
            <a:ln w="12700" cap="flat" cmpd="sng" algn="ctr">
              <a:solidFill>
                <a:sysClr val="windowText" lastClr="000000"/>
              </a:solidFill>
              <a:prstDash val="solid"/>
              <a:miter lim="800000"/>
            </a:ln>
            <a:effectLst/>
          </p:spPr>
        </p:cxnSp>
      </p:grpSp>
      <p:pic>
        <p:nvPicPr>
          <p:cNvPr id="128" name="Picture 12" descr="E:\2016.01\1.12 扁平化图标\蓝色\AR-蓝色最新-40.png"/>
          <p:cNvPicPr>
            <a:picLocks noChangeAspect="1" noChangeArrowheads="1"/>
          </p:cNvPicPr>
          <p:nvPr/>
        </p:nvPicPr>
        <p:blipFill>
          <a:blip r:embed="rId3" cstate="print"/>
          <a:srcRect/>
          <a:stretch>
            <a:fillRect/>
          </a:stretch>
        </p:blipFill>
        <p:spPr bwMode="auto">
          <a:xfrm>
            <a:off x="3935841" y="3416238"/>
            <a:ext cx="540000" cy="441818"/>
          </a:xfrm>
          <a:prstGeom prst="rect">
            <a:avLst/>
          </a:prstGeom>
          <a:noFill/>
        </p:spPr>
      </p:pic>
      <p:grpSp>
        <p:nvGrpSpPr>
          <p:cNvPr id="129" name="组合 128"/>
          <p:cNvGrpSpPr/>
          <p:nvPr/>
        </p:nvGrpSpPr>
        <p:grpSpPr>
          <a:xfrm>
            <a:off x="3681498" y="4689574"/>
            <a:ext cx="1048685" cy="713940"/>
            <a:chOff x="4657426" y="4932753"/>
            <a:chExt cx="1048685" cy="713940"/>
          </a:xfrm>
        </p:grpSpPr>
        <p:sp>
          <p:nvSpPr>
            <p:cNvPr id="130" name="文本框 129"/>
            <p:cNvSpPr txBox="1"/>
            <p:nvPr/>
          </p:nvSpPr>
          <p:spPr>
            <a:xfrm>
              <a:off x="4657426" y="5338916"/>
              <a:ext cx="1048685" cy="307777"/>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Spoke-PE2</a:t>
              </a:r>
            </a:p>
          </p:txBody>
        </p:sp>
        <p:pic>
          <p:nvPicPr>
            <p:cNvPr id="131" name="Picture 12" descr="E:\2016.01\1.12 扁平化图标\蓝色\AR-蓝色最新-40.png"/>
            <p:cNvPicPr>
              <a:picLocks noChangeAspect="1" noChangeArrowheads="1"/>
            </p:cNvPicPr>
            <p:nvPr/>
          </p:nvPicPr>
          <p:blipFill>
            <a:blip r:embed="rId3" cstate="print"/>
            <a:srcRect/>
            <a:stretch>
              <a:fillRect/>
            </a:stretch>
          </p:blipFill>
          <p:spPr bwMode="auto">
            <a:xfrm>
              <a:off x="4911768" y="4932753"/>
              <a:ext cx="540000" cy="441818"/>
            </a:xfrm>
            <a:prstGeom prst="rect">
              <a:avLst/>
            </a:prstGeom>
            <a:noFill/>
          </p:spPr>
        </p:pic>
      </p:grpSp>
      <p:pic>
        <p:nvPicPr>
          <p:cNvPr id="132" name="Picture 12" descr="E:\2016.01\1.12 扁平化图标\蓝色\AR-蓝色最新-40.png"/>
          <p:cNvPicPr>
            <a:picLocks noChangeAspect="1" noChangeArrowheads="1"/>
          </p:cNvPicPr>
          <p:nvPr/>
        </p:nvPicPr>
        <p:blipFill>
          <a:blip r:embed="rId3" cstate="print"/>
          <a:srcRect/>
          <a:stretch>
            <a:fillRect/>
          </a:stretch>
        </p:blipFill>
        <p:spPr bwMode="auto">
          <a:xfrm>
            <a:off x="6717930" y="4061585"/>
            <a:ext cx="540000" cy="441818"/>
          </a:xfrm>
          <a:prstGeom prst="rect">
            <a:avLst/>
          </a:prstGeom>
          <a:noFill/>
        </p:spPr>
      </p:pic>
      <p:pic>
        <p:nvPicPr>
          <p:cNvPr id="133" name="Picture 12" descr="E:\2016.01\1.12 扁平化图标\蓝色\AR-蓝色最新-40.png"/>
          <p:cNvPicPr>
            <a:picLocks noChangeAspect="1" noChangeArrowheads="1"/>
          </p:cNvPicPr>
          <p:nvPr/>
        </p:nvPicPr>
        <p:blipFill>
          <a:blip r:embed="rId3" cstate="print"/>
          <a:srcRect/>
          <a:stretch>
            <a:fillRect/>
          </a:stretch>
        </p:blipFill>
        <p:spPr bwMode="auto">
          <a:xfrm>
            <a:off x="9908697" y="4057599"/>
            <a:ext cx="540000" cy="441818"/>
          </a:xfrm>
          <a:prstGeom prst="rect">
            <a:avLst/>
          </a:prstGeom>
          <a:noFill/>
        </p:spPr>
      </p:pic>
      <p:sp>
        <p:nvSpPr>
          <p:cNvPr id="134" name="文本框 133"/>
          <p:cNvSpPr txBox="1"/>
          <p:nvPr/>
        </p:nvSpPr>
        <p:spPr>
          <a:xfrm>
            <a:off x="2766527" y="3312980"/>
            <a:ext cx="747320" cy="369332"/>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EBGP</a:t>
            </a:r>
          </a:p>
        </p:txBody>
      </p:sp>
      <p:sp>
        <p:nvSpPr>
          <p:cNvPr id="135" name="文本框 134"/>
          <p:cNvSpPr txBox="1"/>
          <p:nvPr/>
        </p:nvSpPr>
        <p:spPr>
          <a:xfrm>
            <a:off x="2812906" y="4572481"/>
            <a:ext cx="747320" cy="369332"/>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EBGP</a:t>
            </a:r>
          </a:p>
        </p:txBody>
      </p:sp>
      <p:sp>
        <p:nvSpPr>
          <p:cNvPr id="136" name="文本框 135"/>
          <p:cNvSpPr txBox="1"/>
          <p:nvPr/>
        </p:nvSpPr>
        <p:spPr>
          <a:xfrm>
            <a:off x="7981226" y="4423545"/>
            <a:ext cx="1204177" cy="646331"/>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OSPF 200</a:t>
            </a:r>
          </a:p>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VPN_out</a:t>
            </a:r>
          </a:p>
        </p:txBody>
      </p:sp>
      <p:sp>
        <p:nvSpPr>
          <p:cNvPr id="137" name="文本框 136"/>
          <p:cNvSpPr txBox="1"/>
          <p:nvPr/>
        </p:nvSpPr>
        <p:spPr>
          <a:xfrm>
            <a:off x="7981047" y="3570150"/>
            <a:ext cx="1204177" cy="646331"/>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OSPF 100</a:t>
            </a:r>
          </a:p>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VPN_in</a:t>
            </a:r>
          </a:p>
        </p:txBody>
      </p:sp>
      <p:cxnSp>
        <p:nvCxnSpPr>
          <p:cNvPr id="138" name="直接箭头连接符 137"/>
          <p:cNvCxnSpPr/>
          <p:nvPr/>
        </p:nvCxnSpPr>
        <p:spPr>
          <a:xfrm>
            <a:off x="2558563" y="3196036"/>
            <a:ext cx="1122935" cy="0"/>
          </a:xfrm>
          <a:prstGeom prst="straightConnector1">
            <a:avLst/>
          </a:prstGeom>
          <a:noFill/>
          <a:ln w="6350" cap="flat" cmpd="sng" algn="ctr">
            <a:solidFill>
              <a:srgbClr val="1AABE2"/>
            </a:solidFill>
            <a:prstDash val="solid"/>
            <a:miter lim="800000"/>
            <a:tailEnd type="triangle"/>
          </a:ln>
          <a:effectLst/>
        </p:spPr>
      </p:cxnSp>
      <p:grpSp>
        <p:nvGrpSpPr>
          <p:cNvPr id="139" name="组合 138"/>
          <p:cNvGrpSpPr/>
          <p:nvPr/>
        </p:nvGrpSpPr>
        <p:grpSpPr>
          <a:xfrm>
            <a:off x="2316947" y="2394179"/>
            <a:ext cx="2006105" cy="615554"/>
            <a:chOff x="4513150" y="3647369"/>
            <a:chExt cx="2006105" cy="615554"/>
          </a:xfrm>
        </p:grpSpPr>
        <p:sp>
          <p:nvSpPr>
            <p:cNvPr id="140" name="文本框 139"/>
            <p:cNvSpPr txBox="1"/>
            <p:nvPr/>
          </p:nvSpPr>
          <p:spPr>
            <a:xfrm>
              <a:off x="4513150" y="3647369"/>
              <a:ext cx="2006105" cy="307777"/>
            </a:xfrm>
            <a:prstGeom prst="rect">
              <a:avLst/>
            </a:prstGeom>
            <a:noFill/>
            <a:ln w="19050">
              <a:solidFill>
                <a:srgbClr val="8BC9A0"/>
              </a:solidFill>
            </a:ln>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192.168.1.0/24</a:t>
              </a:r>
            </a:p>
          </p:txBody>
        </p:sp>
        <p:sp>
          <p:nvSpPr>
            <p:cNvPr id="141" name="文本框 140"/>
            <p:cNvSpPr txBox="1"/>
            <p:nvPr/>
          </p:nvSpPr>
          <p:spPr>
            <a:xfrm>
              <a:off x="4513150" y="3955146"/>
              <a:ext cx="2006105" cy="307777"/>
            </a:xfrm>
            <a:prstGeom prst="rect">
              <a:avLst/>
            </a:prstGeom>
            <a:noFill/>
            <a:ln w="19050">
              <a:solidFill>
                <a:srgbClr val="8BC9A0"/>
              </a:solidFill>
            </a:ln>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AS_Path{65001}</a:t>
              </a:r>
            </a:p>
          </p:txBody>
        </p:sp>
      </p:grpSp>
      <p:sp>
        <p:nvSpPr>
          <p:cNvPr id="142" name="Text Box 19"/>
          <p:cNvSpPr txBox="1">
            <a:spLocks noChangeArrowheads="1"/>
          </p:cNvSpPr>
          <p:nvPr/>
        </p:nvSpPr>
        <p:spPr bwMode="auto">
          <a:xfrm>
            <a:off x="1070569" y="4029611"/>
            <a:ext cx="1195167" cy="288147"/>
          </a:xfrm>
          <a:prstGeom prst="rect">
            <a:avLst/>
          </a:prstGeom>
          <a:solidFill>
            <a:sysClr val="window" lastClr="FFFFFF"/>
          </a:solidFill>
          <a:ln>
            <a:noFill/>
          </a:ln>
          <a:effectLst/>
          <a:extLst/>
        </p:spPr>
        <p:txBody>
          <a:bodyPr wrap="square" lIns="36000" tIns="36000" rIns="36000" bIns="3600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AS 65001</a:t>
            </a:r>
          </a:p>
        </p:txBody>
      </p:sp>
      <p:cxnSp>
        <p:nvCxnSpPr>
          <p:cNvPr id="143" name="直接连接符 142"/>
          <p:cNvCxnSpPr>
            <a:stCxn id="147" idx="2"/>
          </p:cNvCxnSpPr>
          <p:nvPr/>
        </p:nvCxnSpPr>
        <p:spPr>
          <a:xfrm>
            <a:off x="1594177" y="3071946"/>
            <a:ext cx="587213" cy="610366"/>
          </a:xfrm>
          <a:prstGeom prst="line">
            <a:avLst/>
          </a:prstGeom>
          <a:noFill/>
          <a:ln w="6350" cap="flat" cmpd="sng" algn="ctr">
            <a:solidFill>
              <a:sysClr val="windowText" lastClr="000000"/>
            </a:solidFill>
            <a:prstDash val="solid"/>
            <a:miter lim="800000"/>
          </a:ln>
          <a:effectLst/>
        </p:spPr>
      </p:cxnSp>
      <p:pic>
        <p:nvPicPr>
          <p:cNvPr id="144" name="Picture 12" descr="E:\2016.01\1.12 扁平化图标\蓝色\AR-蓝色最新-40.png"/>
          <p:cNvPicPr>
            <a:picLocks noChangeAspect="1" noChangeArrowheads="1"/>
          </p:cNvPicPr>
          <p:nvPr/>
        </p:nvPicPr>
        <p:blipFill>
          <a:blip r:embed="rId3" cstate="print"/>
          <a:srcRect/>
          <a:stretch>
            <a:fillRect/>
          </a:stretch>
        </p:blipFill>
        <p:spPr bwMode="auto">
          <a:xfrm>
            <a:off x="1810197" y="3416238"/>
            <a:ext cx="540000" cy="441818"/>
          </a:xfrm>
          <a:prstGeom prst="rect">
            <a:avLst/>
          </a:prstGeom>
          <a:noFill/>
        </p:spPr>
      </p:pic>
      <p:grpSp>
        <p:nvGrpSpPr>
          <p:cNvPr id="145" name="组合 144"/>
          <p:cNvGrpSpPr/>
          <p:nvPr/>
        </p:nvGrpSpPr>
        <p:grpSpPr>
          <a:xfrm>
            <a:off x="986478" y="2531994"/>
            <a:ext cx="1215397" cy="594742"/>
            <a:chOff x="1052837" y="3592551"/>
            <a:chExt cx="1215397" cy="594742"/>
          </a:xfrm>
        </p:grpSpPr>
        <p:sp>
          <p:nvSpPr>
            <p:cNvPr id="146" name="Freeform 159"/>
            <p:cNvSpPr/>
            <p:nvPr/>
          </p:nvSpPr>
          <p:spPr>
            <a:xfrm flipH="1">
              <a:off x="1109987" y="3592551"/>
              <a:ext cx="1137762" cy="59474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ysClr val="window" lastClr="FFFFFF"/>
            </a:solidFill>
            <a:ln w="28575" cap="flat" cmpd="sng" algn="ctr">
              <a:solidFill>
                <a:sysClr val="window" lastClr="FFFFFF">
                  <a:lumMod val="65000"/>
                </a:sysClr>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a:cs typeface="+mn-cs"/>
                <a:sym typeface="Huawei Sans" panose="020C0503030203020204" pitchFamily="34" charset="0"/>
              </a:endParaRPr>
            </a:p>
          </p:txBody>
        </p:sp>
        <p:sp>
          <p:nvSpPr>
            <p:cNvPr id="147" name="文本框 146"/>
            <p:cNvSpPr txBox="1"/>
            <p:nvPr/>
          </p:nvSpPr>
          <p:spPr>
            <a:xfrm>
              <a:off x="1052837" y="3855504"/>
              <a:ext cx="1215397" cy="276999"/>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192.168.1.0/24</a:t>
              </a:r>
            </a:p>
          </p:txBody>
        </p:sp>
      </p:grpSp>
      <p:cxnSp>
        <p:nvCxnSpPr>
          <p:cNvPr id="148" name="直接箭头连接符 147"/>
          <p:cNvCxnSpPr/>
          <p:nvPr/>
        </p:nvCxnSpPr>
        <p:spPr>
          <a:xfrm flipH="1" flipV="1">
            <a:off x="4730185" y="3570150"/>
            <a:ext cx="2142103" cy="287906"/>
          </a:xfrm>
          <a:prstGeom prst="straightConnector1">
            <a:avLst/>
          </a:prstGeom>
          <a:noFill/>
          <a:ln w="6350" cap="flat" cmpd="sng" algn="ctr">
            <a:solidFill>
              <a:srgbClr val="1AABE2"/>
            </a:solidFill>
            <a:prstDash val="solid"/>
            <a:miter lim="800000"/>
            <a:tailEnd type="triangle"/>
          </a:ln>
          <a:effectLst/>
        </p:spPr>
      </p:cxnSp>
      <p:grpSp>
        <p:nvGrpSpPr>
          <p:cNvPr id="149" name="组合 148"/>
          <p:cNvGrpSpPr/>
          <p:nvPr/>
        </p:nvGrpSpPr>
        <p:grpSpPr>
          <a:xfrm>
            <a:off x="5251825" y="2894816"/>
            <a:ext cx="2006105" cy="615554"/>
            <a:chOff x="4513150" y="3647369"/>
            <a:chExt cx="2006105" cy="615554"/>
          </a:xfrm>
        </p:grpSpPr>
        <p:sp>
          <p:nvSpPr>
            <p:cNvPr id="150" name="文本框 149"/>
            <p:cNvSpPr txBox="1"/>
            <p:nvPr/>
          </p:nvSpPr>
          <p:spPr>
            <a:xfrm>
              <a:off x="4513150" y="3647369"/>
              <a:ext cx="2006105" cy="307777"/>
            </a:xfrm>
            <a:prstGeom prst="rect">
              <a:avLst/>
            </a:prstGeom>
            <a:noFill/>
            <a:ln w="19050">
              <a:solidFill>
                <a:srgbClr val="8BC9A0"/>
              </a:solidFill>
            </a:ln>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192.168.1.0/24</a:t>
              </a:r>
            </a:p>
          </p:txBody>
        </p:sp>
        <p:sp>
          <p:nvSpPr>
            <p:cNvPr id="151" name="文本框 150"/>
            <p:cNvSpPr txBox="1"/>
            <p:nvPr/>
          </p:nvSpPr>
          <p:spPr>
            <a:xfrm>
              <a:off x="4513150" y="3955146"/>
              <a:ext cx="2006105" cy="307777"/>
            </a:xfrm>
            <a:prstGeom prst="rect">
              <a:avLst/>
            </a:prstGeom>
            <a:noFill/>
            <a:ln w="19050">
              <a:solidFill>
                <a:srgbClr val="8BC9A0"/>
              </a:solidFill>
            </a:ln>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err="1" smtClean="0">
                  <a:ln>
                    <a:noFill/>
                  </a:ln>
                  <a:solidFill>
                    <a:prstClr val="black"/>
                  </a:solidFill>
                  <a:effectLst/>
                  <a:uLnTx/>
                  <a:uFillTx/>
                  <a:latin typeface="Huawei Sans" panose="020C0503030203020204" pitchFamily="34" charset="0"/>
                  <a:sym typeface="Huawei Sans" panose="020C0503030203020204" pitchFamily="34" charset="0"/>
                </a:rPr>
                <a:t>AS_Path</a:t>
              </a: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 }</a:t>
              </a:r>
            </a:p>
          </p:txBody>
        </p:sp>
      </p:grpSp>
      <p:sp>
        <p:nvSpPr>
          <p:cNvPr id="2" name="标题 1"/>
          <p:cNvSpPr>
            <a:spLocks noGrp="1"/>
          </p:cNvSpPr>
          <p:nvPr>
            <p:ph type="title"/>
          </p:nvPr>
        </p:nvSpPr>
        <p:spPr/>
        <p:txBody>
          <a:bodyPr/>
          <a:lstStyle/>
          <a:p>
            <a:r>
              <a:rPr lang="en-US" altLang="zh-CN" dirty="0"/>
              <a:t>Why Is There No Method 4</a:t>
            </a:r>
            <a:r>
              <a:rPr lang="en-US" altLang="zh-CN" dirty="0" smtClean="0"/>
              <a:t>?</a:t>
            </a:r>
            <a:endParaRPr lang="zh-CN" altLang="en-US" dirty="0"/>
          </a:p>
        </p:txBody>
      </p:sp>
    </p:spTree>
    <p:extLst>
      <p:ext uri="{BB962C8B-B14F-4D97-AF65-F5344CB8AC3E}">
        <p14:creationId xmlns:p14="http://schemas.microsoft.com/office/powerpoint/2010/main" val="205804235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608872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MPLS VPN Applications and Networking Overview</a:t>
            </a:r>
          </a:p>
          <a:p>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MPLS VPN Deployment in Typical Scenarios</a:t>
            </a:r>
          </a:p>
          <a:p>
            <a:r>
              <a:rPr lang="en-US" b="1" dirty="0">
                <a:latin typeface="Huawei Sans" panose="020C0503030203020204" pitchFamily="34" charset="0"/>
                <a:ea typeface="方正兰亭黑简体" panose="02000000000000000000" pitchFamily="2" charset="-122"/>
                <a:sym typeface="Huawei Sans" panose="020C0503030203020204" pitchFamily="34" charset="0"/>
              </a:rPr>
              <a:t>OSPF VPN Extension</a:t>
            </a:r>
          </a:p>
          <a:p>
            <a:pPr marL="782638" lvl="1" indent="-307975">
              <a:buFont typeface="Huawei Sans" panose="020C0503030203020204" pitchFamily="34" charset="0"/>
              <a:buChar char="▪"/>
            </a:pPr>
            <a:r>
              <a:rPr lang="en-US" dirty="0">
                <a:latin typeface="Huawei Sans" panose="020C0503030203020204" pitchFamily="34" charset="0"/>
                <a:ea typeface="方正兰亭黑简体" panose="02000000000000000000" pitchFamily="2" charset="-122"/>
                <a:sym typeface="Huawei Sans" panose="020C0503030203020204" pitchFamily="34" charset="0"/>
              </a:rPr>
              <a:t>Interoperability Between OSPF and BGP</a:t>
            </a:r>
          </a:p>
          <a:p>
            <a:pPr marL="782638" lvl="1" indent="-307975"/>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OSPF Loop Prevention</a:t>
            </a:r>
          </a:p>
          <a:p>
            <a:pPr marL="782638" lvl="1" indent="-307975"/>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OSPF </a:t>
            </a:r>
            <a:r>
              <a:rPr lang="en-US"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Sham Link</a:t>
            </a:r>
            <a:endPar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lvl="1"/>
            <a:endParaRPr lang="en-US" altLang="zh-CN" b="1" dirty="0" smtClean="0">
              <a:latin typeface="Huawei Sans" panose="020C0503030203020204" pitchFamily="34" charset="0"/>
              <a:ea typeface="方正兰亭黑简体" panose="02000000000000000000" pitchFamily="2" charset="-122"/>
              <a:sym typeface="Huawei Sans" panose="020C0503030203020204" pitchFamily="34" charset="0"/>
            </a:endParaRPr>
          </a:p>
          <a:p>
            <a:pPr lvl="1"/>
            <a:endParaRPr lang="en-US" altLang="zh-CN" b="1" dirty="0" smtClean="0">
              <a:latin typeface="Huawei Sans" panose="020C0503030203020204" pitchFamily="34" charset="0"/>
              <a:ea typeface="方正兰亭黑简体" panose="02000000000000000000" pitchFamily="2" charset="-122"/>
              <a:sym typeface="Huawei Sans" panose="020C0503030203020204" pitchFamily="34" charset="0"/>
            </a:endParaRPr>
          </a:p>
          <a:p>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a:p>
            <a:endParaRPr lang="zh-CN" alt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78543370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 name="圆角矩形 5"/>
          <p:cNvSpPr>
            <a:spLocks/>
          </p:cNvSpPr>
          <p:nvPr/>
        </p:nvSpPr>
        <p:spPr>
          <a:xfrm>
            <a:off x="1085850" y="4862876"/>
            <a:ext cx="2041653" cy="1137716"/>
          </a:xfrm>
          <a:prstGeom prst="roundRect">
            <a:avLst>
              <a:gd name="adj" fmla="val 1265"/>
            </a:avLst>
          </a:prstGeom>
          <a:solidFill>
            <a:srgbClr val="FFF2CC"/>
          </a:solidFill>
          <a:ln w="28575" cap="flat" cmpd="sng" algn="ctr">
            <a:solidFill>
              <a:srgbClr val="BAE6F6"/>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100" name="文本占位符 3"/>
          <p:cNvSpPr txBox="1">
            <a:spLocks/>
          </p:cNvSpPr>
          <p:nvPr/>
        </p:nvSpPr>
        <p:spPr bwMode="auto">
          <a:xfrm>
            <a:off x="468317" y="1233488"/>
            <a:ext cx="11276183" cy="1980172"/>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gn="l"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When OSPF is deployed between the PE and CE to exchange routing information, if the standard BGP/OSPF exchange process (BGP/OSPF interoperation for short) is used on the PE to exchange routing information, the remote PE directly generates Type 5 LSAs when importing BGP into the OSPF process of the VPN instance. Different sites consider the routes of other sites as </a:t>
            </a:r>
            <a:r>
              <a:rPr lang="en-US" sz="1600" dirty="0" err="1" smtClean="0">
                <a:latin typeface="Huawei Sans" panose="020C0503030203020204" pitchFamily="34" charset="0"/>
                <a:ea typeface="方正兰亭黑简体" panose="02000000000000000000" pitchFamily="2" charset="-122"/>
                <a:sym typeface="Huawei Sans" panose="020C0503030203020204" pitchFamily="34" charset="0"/>
              </a:rPr>
              <a:t>AS</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 external routes (</a:t>
            </a:r>
            <a:r>
              <a:rPr lang="en-US" sz="1600" dirty="0" err="1" smtClean="0">
                <a:latin typeface="Huawei Sans" panose="020C0503030203020204" pitchFamily="34" charset="0"/>
                <a:ea typeface="方正兰亭黑简体" panose="02000000000000000000" pitchFamily="2" charset="-122"/>
                <a:sym typeface="Huawei Sans" panose="020C0503030203020204" pitchFamily="34" charset="0"/>
              </a:rPr>
              <a:t>AS_external</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a:t>
            </a:r>
          </a:p>
          <a:p>
            <a:pPr algn="l"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To solve the problem of OSPF routing information loss caused by standard BGP/OSPF interoperability, BGP and OSPF are extended accordingly.</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Text Box 19"/>
          <p:cNvSpPr txBox="1">
            <a:spLocks noChangeArrowheads="1"/>
          </p:cNvSpPr>
          <p:nvPr/>
        </p:nvSpPr>
        <p:spPr bwMode="auto">
          <a:xfrm>
            <a:off x="2277840" y="5494174"/>
            <a:ext cx="50206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102" name="Text Box 19"/>
          <p:cNvSpPr txBox="1">
            <a:spLocks noChangeArrowheads="1"/>
          </p:cNvSpPr>
          <p:nvPr/>
        </p:nvSpPr>
        <p:spPr bwMode="auto">
          <a:xfrm>
            <a:off x="1581447" y="4833956"/>
            <a:ext cx="644728"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Site 1</a:t>
            </a:r>
          </a:p>
        </p:txBody>
      </p:sp>
      <p:sp>
        <p:nvSpPr>
          <p:cNvPr id="103" name="Text Box 19"/>
          <p:cNvSpPr txBox="1">
            <a:spLocks noChangeArrowheads="1"/>
          </p:cNvSpPr>
          <p:nvPr/>
        </p:nvSpPr>
        <p:spPr bwMode="auto">
          <a:xfrm>
            <a:off x="1085850" y="5532905"/>
            <a:ext cx="705845" cy="503590"/>
          </a:xfrm>
          <a:prstGeom prst="rect">
            <a:avLst/>
          </a:prstGeom>
          <a:solidFill>
            <a:sysClr val="window" lastClr="FFFFFF"/>
          </a:solidFill>
          <a:ln>
            <a:noFill/>
          </a:ln>
          <a:effectLst/>
          <a:extLst/>
        </p:spPr>
        <p:txBody>
          <a:bodyPr wrap="square" lIns="36000" tIns="36000" rIns="36000" bIns="3600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EC7061"/>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AS 65001</a:t>
            </a:r>
          </a:p>
        </p:txBody>
      </p:sp>
      <p:grpSp>
        <p:nvGrpSpPr>
          <p:cNvPr id="104" name="Group 104"/>
          <p:cNvGrpSpPr/>
          <p:nvPr/>
        </p:nvGrpSpPr>
        <p:grpSpPr>
          <a:xfrm rot="5400000" flipH="1">
            <a:off x="9711974" y="5001256"/>
            <a:ext cx="259305" cy="764187"/>
            <a:chOff x="3134093" y="3084639"/>
            <a:chExt cx="611430" cy="432284"/>
          </a:xfrm>
        </p:grpSpPr>
        <p:cxnSp>
          <p:nvCxnSpPr>
            <p:cNvPr id="105" name="直接连接符 53"/>
            <p:cNvCxnSpPr/>
            <p:nvPr/>
          </p:nvCxnSpPr>
          <p:spPr>
            <a:xfrm>
              <a:off x="3134093" y="3084639"/>
              <a:ext cx="611430" cy="0"/>
            </a:xfrm>
            <a:prstGeom prst="line">
              <a:avLst/>
            </a:prstGeom>
            <a:noFill/>
            <a:ln w="28575" cap="flat" cmpd="sng" algn="ctr">
              <a:solidFill>
                <a:sysClr val="windowText" lastClr="000000"/>
              </a:solidFill>
              <a:prstDash val="solid"/>
              <a:miter lim="800000"/>
              <a:headEnd type="none" w="med" len="med"/>
              <a:tailEnd type="none" w="med" len="med"/>
            </a:ln>
            <a:effectLst/>
          </p:spPr>
        </p:cxnSp>
        <p:cxnSp>
          <p:nvCxnSpPr>
            <p:cNvPr id="106" name="直接连接符 53"/>
            <p:cNvCxnSpPr/>
            <p:nvPr/>
          </p:nvCxnSpPr>
          <p:spPr>
            <a:xfrm>
              <a:off x="3439808" y="3084639"/>
              <a:ext cx="0" cy="432284"/>
            </a:xfrm>
            <a:prstGeom prst="line">
              <a:avLst/>
            </a:prstGeom>
            <a:noFill/>
            <a:ln w="28575" cap="flat" cmpd="sng" algn="ctr">
              <a:solidFill>
                <a:sysClr val="windowText" lastClr="000000"/>
              </a:solidFill>
              <a:prstDash val="solid"/>
              <a:miter lim="800000"/>
              <a:headEnd type="none" w="med" len="med"/>
              <a:tailEnd type="none" w="med" len="med"/>
            </a:ln>
            <a:effectLst/>
          </p:spPr>
        </p:cxnSp>
      </p:grpSp>
      <p:sp>
        <p:nvSpPr>
          <p:cNvPr id="107" name="圆角矩形 5"/>
          <p:cNvSpPr>
            <a:spLocks/>
          </p:cNvSpPr>
          <p:nvPr/>
        </p:nvSpPr>
        <p:spPr>
          <a:xfrm flipH="1">
            <a:off x="9165155" y="4862876"/>
            <a:ext cx="2041653" cy="1137716"/>
          </a:xfrm>
          <a:prstGeom prst="roundRect">
            <a:avLst>
              <a:gd name="adj" fmla="val 1265"/>
            </a:avLst>
          </a:prstGeom>
          <a:solidFill>
            <a:srgbClr val="FFF2CC"/>
          </a:solidFill>
          <a:ln w="28575" cap="flat" cmpd="sng" algn="ctr">
            <a:solidFill>
              <a:srgbClr val="BAE6F6"/>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108" name="Text Box 19"/>
          <p:cNvSpPr txBox="1">
            <a:spLocks noChangeArrowheads="1"/>
          </p:cNvSpPr>
          <p:nvPr/>
        </p:nvSpPr>
        <p:spPr bwMode="auto">
          <a:xfrm flipH="1">
            <a:off x="9512755" y="5494174"/>
            <a:ext cx="50206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109" name="Text Box 19"/>
          <p:cNvSpPr txBox="1">
            <a:spLocks noChangeArrowheads="1"/>
          </p:cNvSpPr>
          <p:nvPr/>
        </p:nvSpPr>
        <p:spPr bwMode="auto">
          <a:xfrm flipH="1">
            <a:off x="10087418" y="4833955"/>
            <a:ext cx="644728"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Site 2</a:t>
            </a:r>
          </a:p>
        </p:txBody>
      </p:sp>
      <p:sp>
        <p:nvSpPr>
          <p:cNvPr id="110" name="Text Box 19"/>
          <p:cNvSpPr txBox="1">
            <a:spLocks noChangeArrowheads="1"/>
          </p:cNvSpPr>
          <p:nvPr/>
        </p:nvSpPr>
        <p:spPr bwMode="auto">
          <a:xfrm flipH="1">
            <a:off x="10500963" y="5524493"/>
            <a:ext cx="705845" cy="503590"/>
          </a:xfrm>
          <a:prstGeom prst="rect">
            <a:avLst/>
          </a:prstGeom>
          <a:solidFill>
            <a:sysClr val="window" lastClr="FFFFFF"/>
          </a:solidFill>
          <a:ln>
            <a:noFill/>
          </a:ln>
          <a:effectLst/>
          <a:extLst/>
        </p:spPr>
        <p:txBody>
          <a:bodyPr wrap="square" lIns="36000" tIns="36000" rIns="36000" bIns="3600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EC7061"/>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AS</a:t>
            </a:r>
          </a:p>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EC7061"/>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65001</a:t>
            </a:r>
          </a:p>
        </p:txBody>
      </p:sp>
      <p:sp>
        <p:nvSpPr>
          <p:cNvPr id="111" name="圆角矩形 4"/>
          <p:cNvSpPr/>
          <p:nvPr/>
        </p:nvSpPr>
        <p:spPr>
          <a:xfrm>
            <a:off x="3847062" y="4869278"/>
            <a:ext cx="4557086" cy="1137716"/>
          </a:xfrm>
          <a:prstGeom prst="roundRect">
            <a:avLst>
              <a:gd name="adj" fmla="val 1265"/>
            </a:avLst>
          </a:prstGeom>
          <a:solidFill>
            <a:srgbClr val="F3FBFE"/>
          </a:solidFill>
          <a:ln w="28575"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smtClean="0">
              <a:ln>
                <a:noFill/>
              </a:ln>
              <a:solidFill>
                <a:srgbClr val="1D1D1A"/>
              </a:solidFill>
              <a:effectLst/>
              <a:uLnTx/>
              <a:uFillTx/>
              <a:latin typeface="Huawei Sans" panose="020C0503030203020204" pitchFamily="34" charset="0"/>
              <a:sym typeface="Huawei Sans" panose="020C0503030203020204" pitchFamily="34" charset="0"/>
            </a:endParaRPr>
          </a:p>
        </p:txBody>
      </p:sp>
      <p:sp>
        <p:nvSpPr>
          <p:cNvPr id="112" name="Text Box 19"/>
          <p:cNvSpPr txBox="1">
            <a:spLocks noChangeArrowheads="1"/>
          </p:cNvSpPr>
          <p:nvPr/>
        </p:nvSpPr>
        <p:spPr bwMode="auto">
          <a:xfrm>
            <a:off x="4148743" y="5494174"/>
            <a:ext cx="49725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PE1</a:t>
            </a:r>
          </a:p>
        </p:txBody>
      </p:sp>
      <p:sp>
        <p:nvSpPr>
          <p:cNvPr id="113" name="Text Box 19"/>
          <p:cNvSpPr txBox="1">
            <a:spLocks noChangeArrowheads="1"/>
          </p:cNvSpPr>
          <p:nvPr/>
        </p:nvSpPr>
        <p:spPr bwMode="auto">
          <a:xfrm>
            <a:off x="5976907" y="5494174"/>
            <a:ext cx="292067"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114" name="Text Box 19"/>
          <p:cNvSpPr txBox="1">
            <a:spLocks noChangeArrowheads="1"/>
          </p:cNvSpPr>
          <p:nvPr/>
        </p:nvSpPr>
        <p:spPr bwMode="auto">
          <a:xfrm>
            <a:off x="7588509" y="5494174"/>
            <a:ext cx="49725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PE2</a:t>
            </a:r>
          </a:p>
        </p:txBody>
      </p:sp>
      <p:sp>
        <p:nvSpPr>
          <p:cNvPr id="115" name="文本框 114"/>
          <p:cNvSpPr txBox="1"/>
          <p:nvPr/>
        </p:nvSpPr>
        <p:spPr>
          <a:xfrm>
            <a:off x="8404148" y="5031177"/>
            <a:ext cx="763351" cy="369332"/>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OSPF</a:t>
            </a:r>
          </a:p>
        </p:txBody>
      </p:sp>
      <p:sp>
        <p:nvSpPr>
          <p:cNvPr id="116" name="文本框 115"/>
          <p:cNvSpPr txBox="1"/>
          <p:nvPr/>
        </p:nvSpPr>
        <p:spPr>
          <a:xfrm>
            <a:off x="3104551" y="5030508"/>
            <a:ext cx="763351" cy="369332"/>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OSPF</a:t>
            </a:r>
          </a:p>
        </p:txBody>
      </p:sp>
      <p:cxnSp>
        <p:nvCxnSpPr>
          <p:cNvPr id="117" name="直接连接符 53"/>
          <p:cNvCxnSpPr/>
          <p:nvPr/>
        </p:nvCxnSpPr>
        <p:spPr>
          <a:xfrm>
            <a:off x="2751275" y="5340719"/>
            <a:ext cx="6833884" cy="0"/>
          </a:xfrm>
          <a:prstGeom prst="line">
            <a:avLst/>
          </a:prstGeom>
          <a:noFill/>
          <a:ln w="12700" cap="flat" cmpd="sng" algn="ctr">
            <a:solidFill>
              <a:sysClr val="windowText" lastClr="000000"/>
            </a:solidFill>
            <a:prstDash val="solid"/>
            <a:miter lim="800000"/>
            <a:headEnd type="none" w="med" len="med"/>
            <a:tailEnd type="none" w="med" len="med"/>
          </a:ln>
          <a:effectLst/>
        </p:spPr>
      </p:cxnSp>
      <p:pic>
        <p:nvPicPr>
          <p:cNvPr id="118" name="图片 11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258871" y="5102388"/>
            <a:ext cx="540000" cy="442800"/>
          </a:xfrm>
          <a:prstGeom prst="rect">
            <a:avLst/>
          </a:prstGeom>
        </p:spPr>
      </p:pic>
      <p:pic>
        <p:nvPicPr>
          <p:cNvPr id="119" name="图片 11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493786" y="5102388"/>
            <a:ext cx="540000" cy="442800"/>
          </a:xfrm>
          <a:prstGeom prst="rect">
            <a:avLst/>
          </a:prstGeom>
        </p:spPr>
      </p:pic>
      <p:pic>
        <p:nvPicPr>
          <p:cNvPr id="120" name="图片 11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127369" y="5102388"/>
            <a:ext cx="540000" cy="442800"/>
          </a:xfrm>
          <a:prstGeom prst="rect">
            <a:avLst/>
          </a:prstGeom>
        </p:spPr>
      </p:pic>
      <p:pic>
        <p:nvPicPr>
          <p:cNvPr id="121" name="图片 12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852940" y="5102388"/>
            <a:ext cx="540000" cy="442800"/>
          </a:xfrm>
          <a:prstGeom prst="rect">
            <a:avLst/>
          </a:prstGeom>
        </p:spPr>
      </p:pic>
      <p:pic>
        <p:nvPicPr>
          <p:cNvPr id="122" name="图片 12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567135" y="5102388"/>
            <a:ext cx="540000" cy="442800"/>
          </a:xfrm>
          <a:prstGeom prst="rect">
            <a:avLst/>
          </a:prstGeom>
        </p:spPr>
      </p:pic>
      <p:sp>
        <p:nvSpPr>
          <p:cNvPr id="123" name="文本框 122"/>
          <p:cNvSpPr txBox="1"/>
          <p:nvPr/>
        </p:nvSpPr>
        <p:spPr>
          <a:xfrm>
            <a:off x="5765571" y="5711325"/>
            <a:ext cx="720069" cy="288147"/>
          </a:xfrm>
          <a:prstGeom prst="rect">
            <a:avLst/>
          </a:prstGeom>
          <a:solidFill>
            <a:sysClr val="window" lastClr="FFFFFF"/>
          </a:solidFill>
          <a:ln>
            <a:noFill/>
          </a:ln>
          <a:effectLst/>
        </p:spPr>
        <p:txBody>
          <a:bodyPr wrap="square" lIns="36000" tIns="36000" rIns="36000" bIns="36000">
            <a:noAutofit/>
          </a:bodyPr>
          <a:lstStyle>
            <a:defPPr>
              <a:defRPr lang="en-US"/>
            </a:defPPr>
            <a:lvl1pPr algn="ctr">
              <a:defRPr sz="1400" b="1">
                <a:solidFill>
                  <a:srgbClr val="EC7061"/>
                </a:solidFill>
                <a:latin typeface="Huawei Sans" panose="020C0503030203020204" pitchFamily="34" charset="0"/>
                <a:ea typeface="方正兰亭黑简体" panose="02000000000000000000" pitchFamily="2" charset="-122"/>
              </a:defRPr>
            </a:lvl1pPr>
            <a:lvl2pPr marL="742950" indent="-285750" eaLnBrk="0" hangingPunct="0">
              <a:defRPr>
                <a:latin typeface="Arial" charset="0"/>
                <a:ea typeface="宋体" pitchFamily="2" charset="-122"/>
              </a:defRPr>
            </a:lvl2pPr>
            <a:lvl3pPr marL="1143000" indent="-228600" eaLnBrk="0" hangingPunct="0">
              <a:defRPr>
                <a:latin typeface="Arial" charset="0"/>
                <a:ea typeface="宋体" pitchFamily="2" charset="-122"/>
              </a:defRPr>
            </a:lvl3pPr>
            <a:lvl4pPr marL="1600200" indent="-228600" eaLnBrk="0" hangingPunct="0">
              <a:defRPr>
                <a:latin typeface="Arial" charset="0"/>
                <a:ea typeface="宋体" pitchFamily="2" charset="-122"/>
              </a:defRPr>
            </a:lvl4pPr>
            <a:lvl5pPr marL="2057400" indent="-228600" eaLnBrk="0" hangingPunct="0">
              <a:defRPr>
                <a:latin typeface="Arial" charset="0"/>
                <a:ea typeface="宋体" pitchFamily="2" charset="-122"/>
              </a:defRPr>
            </a:lvl5pPr>
            <a:lvl6pPr marL="2514600" indent="-228600" eaLnBrk="0" fontAlgn="base" hangingPunct="0">
              <a:spcBef>
                <a:spcPct val="0"/>
              </a:spcBef>
              <a:spcAft>
                <a:spcPct val="0"/>
              </a:spcAft>
              <a:defRPr>
                <a:latin typeface="Arial" charset="0"/>
                <a:ea typeface="宋体" pitchFamily="2" charset="-122"/>
              </a:defRPr>
            </a:lvl6pPr>
            <a:lvl7pPr marL="2971800" indent="-228600" eaLnBrk="0" fontAlgn="base" hangingPunct="0">
              <a:spcBef>
                <a:spcPct val="0"/>
              </a:spcBef>
              <a:spcAft>
                <a:spcPct val="0"/>
              </a:spcAft>
              <a:defRPr>
                <a:latin typeface="Arial" charset="0"/>
                <a:ea typeface="宋体" pitchFamily="2" charset="-122"/>
              </a:defRPr>
            </a:lvl7pPr>
            <a:lvl8pPr marL="3429000" indent="-228600" eaLnBrk="0" fontAlgn="base" hangingPunct="0">
              <a:spcBef>
                <a:spcPct val="0"/>
              </a:spcBef>
              <a:spcAft>
                <a:spcPct val="0"/>
              </a:spcAft>
              <a:defRPr>
                <a:latin typeface="Arial" charset="0"/>
                <a:ea typeface="宋体" pitchFamily="2" charset="-122"/>
              </a:defRPr>
            </a:lvl8pPr>
            <a:lvl9pPr marL="3886200" indent="-228600" eaLnBrk="0" fontAlgn="base" hangingPunct="0">
              <a:spcBef>
                <a:spcPct val="0"/>
              </a:spcBef>
              <a:spcAft>
                <a:spcPct val="0"/>
              </a:spcAft>
              <a:defRPr>
                <a:latin typeface="Arial" charset="0"/>
                <a:ea typeface="宋体" pitchFamily="2" charset="-122"/>
              </a:defRPr>
            </a:lvl9p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EC7061"/>
                </a:solidFill>
                <a:effectLst/>
                <a:uLnTx/>
                <a:uFillTx/>
                <a:latin typeface="Huawei Sans" panose="020C0503030203020204" pitchFamily="34" charset="0"/>
                <a:ea typeface="方正兰亭黑简体" panose="02000000000000000000" pitchFamily="2" charset="-122"/>
              </a:rPr>
              <a:t>AS123</a:t>
            </a:r>
          </a:p>
        </p:txBody>
      </p:sp>
      <p:sp>
        <p:nvSpPr>
          <p:cNvPr id="124" name="任意多边形 123"/>
          <p:cNvSpPr/>
          <p:nvPr/>
        </p:nvSpPr>
        <p:spPr>
          <a:xfrm>
            <a:off x="4367212" y="4642588"/>
            <a:ext cx="3457575" cy="459800"/>
          </a:xfrm>
          <a:custGeom>
            <a:avLst/>
            <a:gdLst>
              <a:gd name="connsiteX0" fmla="*/ 0 w 3457575"/>
              <a:gd name="connsiteY0" fmla="*/ 228600 h 228600"/>
              <a:gd name="connsiteX1" fmla="*/ 1714500 w 3457575"/>
              <a:gd name="connsiteY1" fmla="*/ 0 h 228600"/>
              <a:gd name="connsiteX2" fmla="*/ 3457575 w 3457575"/>
              <a:gd name="connsiteY2" fmla="*/ 228600 h 228600"/>
            </a:gdLst>
            <a:ahLst/>
            <a:cxnLst>
              <a:cxn ang="0">
                <a:pos x="connsiteX0" y="connsiteY0"/>
              </a:cxn>
              <a:cxn ang="0">
                <a:pos x="connsiteX1" y="connsiteY1"/>
              </a:cxn>
              <a:cxn ang="0">
                <a:pos x="connsiteX2" y="connsiteY2"/>
              </a:cxn>
            </a:cxnLst>
            <a:rect l="l" t="t" r="r" b="b"/>
            <a:pathLst>
              <a:path w="3457575" h="228600">
                <a:moveTo>
                  <a:pt x="0" y="228600"/>
                </a:moveTo>
                <a:cubicBezTo>
                  <a:pt x="569119" y="114300"/>
                  <a:pt x="1138238" y="0"/>
                  <a:pt x="1714500" y="0"/>
                </a:cubicBezTo>
                <a:cubicBezTo>
                  <a:pt x="2290762" y="0"/>
                  <a:pt x="2874168" y="114300"/>
                  <a:pt x="3457575" y="228600"/>
                </a:cubicBezTo>
              </a:path>
            </a:pathLst>
          </a:custGeom>
          <a:noFill/>
          <a:ln w="25400" cap="flat" cmpd="sng" algn="ctr">
            <a:solidFill>
              <a:srgbClr val="EC7061"/>
            </a:solidFill>
            <a:prstDash val="dashDot"/>
            <a:miter lim="800000"/>
            <a:headEnd type="triangle"/>
            <a:tailEnd type="triangle"/>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a:cs typeface="+mn-cs"/>
              <a:sym typeface="Huawei Sans" panose="020C0503030203020204" pitchFamily="34" charset="0"/>
            </a:endParaRPr>
          </a:p>
        </p:txBody>
      </p:sp>
      <p:sp>
        <p:nvSpPr>
          <p:cNvPr id="125" name="文本框 124"/>
          <p:cNvSpPr txBox="1"/>
          <p:nvPr/>
        </p:nvSpPr>
        <p:spPr>
          <a:xfrm>
            <a:off x="5778445" y="4642588"/>
            <a:ext cx="635110" cy="369332"/>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BGP</a:t>
            </a:r>
          </a:p>
        </p:txBody>
      </p:sp>
      <p:cxnSp>
        <p:nvCxnSpPr>
          <p:cNvPr id="126" name="直接箭头连接符 125"/>
          <p:cNvCxnSpPr>
            <a:stCxn id="120" idx="0"/>
            <a:endCxn id="127" idx="2"/>
          </p:cNvCxnSpPr>
          <p:nvPr/>
        </p:nvCxnSpPr>
        <p:spPr>
          <a:xfrm flipV="1">
            <a:off x="4397369" y="4540889"/>
            <a:ext cx="83" cy="561499"/>
          </a:xfrm>
          <a:prstGeom prst="straightConnector1">
            <a:avLst/>
          </a:prstGeom>
          <a:noFill/>
          <a:ln w="28575" cap="flat" cmpd="sng" algn="ctr">
            <a:solidFill>
              <a:srgbClr val="FFD17D"/>
            </a:solidFill>
            <a:prstDash val="solid"/>
            <a:miter lim="800000"/>
            <a:tailEnd type="triangle"/>
          </a:ln>
          <a:effectLst/>
        </p:spPr>
      </p:cxnSp>
      <p:sp>
        <p:nvSpPr>
          <p:cNvPr id="127" name="圆角矩形 126"/>
          <p:cNvSpPr>
            <a:spLocks/>
          </p:cNvSpPr>
          <p:nvPr/>
        </p:nvSpPr>
        <p:spPr>
          <a:xfrm>
            <a:off x="2906789" y="3613154"/>
            <a:ext cx="2981326" cy="927735"/>
          </a:xfrm>
          <a:prstGeom prst="roundRect">
            <a:avLst>
              <a:gd name="adj" fmla="val 2303"/>
            </a:avLst>
          </a:prstGeom>
          <a:solidFill>
            <a:srgbClr val="FFFFCC"/>
          </a:solidFill>
          <a:ln w="12700" cap="flat" cmpd="sng" algn="ctr">
            <a:solidFill>
              <a:srgbClr val="FFD17D"/>
            </a:solidFill>
            <a:prstDash val="solid"/>
            <a:miter lim="800000"/>
          </a:ln>
          <a:effectLst/>
        </p:spPr>
        <p:txBody>
          <a:bodyPr wrap="square" rtlCol="0" anchor="ctr">
            <a:noAutofit/>
          </a:bodyPr>
          <a:lstStyle/>
          <a:p>
            <a:pPr marL="0" marR="0" lvl="0" indent="0" defTabSz="914400" eaLnBrk="1" fontAlgn="ctr" latinLnBrk="0" hangingPunct="1">
              <a:lnSpc>
                <a:spcPts val="22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rgbClr val="EC7061"/>
                </a:solidFill>
                <a:effectLst/>
                <a:uLnTx/>
                <a:uFillTx/>
                <a:latin typeface="Huawei Sans" panose="020C0503030203020204" pitchFamily="34" charset="0"/>
                <a:ea typeface="方正兰亭黑简体"/>
                <a:cs typeface="+mn-cs"/>
                <a:sym typeface="Huawei Sans" panose="020C0503030203020204" pitchFamily="34" charset="0"/>
              </a:rPr>
              <a:t>PE1 imports the OSPF route advertised by CE1 into BGP and advertises the route to PE2.</a:t>
            </a:r>
          </a:p>
        </p:txBody>
      </p:sp>
      <p:cxnSp>
        <p:nvCxnSpPr>
          <p:cNvPr id="128" name="直接箭头连接符 127"/>
          <p:cNvCxnSpPr>
            <a:stCxn id="122" idx="0"/>
            <a:endCxn id="129" idx="2"/>
          </p:cNvCxnSpPr>
          <p:nvPr/>
        </p:nvCxnSpPr>
        <p:spPr>
          <a:xfrm flipH="1" flipV="1">
            <a:off x="7826451" y="4583415"/>
            <a:ext cx="10684" cy="518973"/>
          </a:xfrm>
          <a:prstGeom prst="straightConnector1">
            <a:avLst/>
          </a:prstGeom>
          <a:noFill/>
          <a:ln w="28575" cap="flat" cmpd="sng" algn="ctr">
            <a:solidFill>
              <a:srgbClr val="FFD17D"/>
            </a:solidFill>
            <a:prstDash val="solid"/>
            <a:miter lim="800000"/>
            <a:tailEnd type="triangle"/>
          </a:ln>
          <a:effectLst/>
        </p:spPr>
      </p:cxnSp>
      <p:sp>
        <p:nvSpPr>
          <p:cNvPr id="129" name="圆角矩形 128"/>
          <p:cNvSpPr>
            <a:spLocks/>
          </p:cNvSpPr>
          <p:nvPr/>
        </p:nvSpPr>
        <p:spPr>
          <a:xfrm>
            <a:off x="6335788" y="3655680"/>
            <a:ext cx="2981326" cy="927735"/>
          </a:xfrm>
          <a:prstGeom prst="roundRect">
            <a:avLst>
              <a:gd name="adj" fmla="val 2303"/>
            </a:avLst>
          </a:prstGeom>
          <a:solidFill>
            <a:srgbClr val="FFFFCC"/>
          </a:solidFill>
          <a:ln w="12700" cap="flat" cmpd="sng" algn="ctr">
            <a:solidFill>
              <a:srgbClr val="FFD17D"/>
            </a:solidFill>
            <a:prstDash val="solid"/>
            <a:miter lim="800000"/>
          </a:ln>
          <a:effectLst/>
        </p:spPr>
        <p:txBody>
          <a:bodyPr wrap="square" rtlCol="0" anchor="ctr">
            <a:noAutofit/>
          </a:bodyPr>
          <a:lstStyle/>
          <a:p>
            <a:pPr marL="0" marR="0" lvl="0" indent="0" defTabSz="914400" eaLnBrk="1" fontAlgn="ctr" latinLnBrk="0" hangingPunct="1">
              <a:lnSpc>
                <a:spcPts val="22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rgbClr val="EC7061"/>
                </a:solidFill>
                <a:effectLst/>
                <a:uLnTx/>
                <a:uFillTx/>
                <a:latin typeface="Huawei Sans" panose="020C0503030203020204" pitchFamily="34" charset="0"/>
                <a:ea typeface="方正兰亭黑简体"/>
                <a:cs typeface="+mn-cs"/>
                <a:sym typeface="Huawei Sans" panose="020C0503030203020204" pitchFamily="34" charset="0"/>
              </a:rPr>
              <a:t>PE2 imports the BGP route advertised by PE1 into OSPF and advertises the route to CE2.</a:t>
            </a:r>
          </a:p>
        </p:txBody>
      </p:sp>
      <p:sp>
        <p:nvSpPr>
          <p:cNvPr id="130" name="文本框 129"/>
          <p:cNvSpPr txBox="1"/>
          <p:nvPr/>
        </p:nvSpPr>
        <p:spPr>
          <a:xfrm>
            <a:off x="3992683" y="6026120"/>
            <a:ext cx="4307135" cy="338554"/>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Route advertisement from site 1 to site 2</a:t>
            </a:r>
          </a:p>
        </p:txBody>
      </p:sp>
      <p:sp>
        <p:nvSpPr>
          <p:cNvPr id="2" name="标题 1"/>
          <p:cNvSpPr>
            <a:spLocks noGrp="1"/>
          </p:cNvSpPr>
          <p:nvPr>
            <p:ph type="title"/>
          </p:nvPr>
        </p:nvSpPr>
        <p:spPr/>
        <p:txBody>
          <a:bodyPr/>
          <a:lstStyle/>
          <a:p>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OSPF/BGP in MPLS </a:t>
            </a:r>
            <a:r>
              <a:rPr lang="en-US" altLang="zh-CN" dirty="0" smtClean="0">
                <a:latin typeface="Huawei Sans" panose="020C0503030203020204" pitchFamily="34" charset="0"/>
                <a:ea typeface="方正兰亭黑简体" panose="02000000000000000000" pitchFamily="2" charset="-122"/>
                <a:sym typeface="Huawei Sans" panose="020C0503030203020204" pitchFamily="34" charset="0"/>
              </a:rPr>
              <a:t>VPN</a:t>
            </a:r>
            <a:endParaRPr lang="zh-CN" altLang="en-US" dirty="0"/>
          </a:p>
        </p:txBody>
      </p:sp>
    </p:spTree>
    <p:extLst>
      <p:ext uri="{BB962C8B-B14F-4D97-AF65-F5344CB8AC3E}">
        <p14:creationId xmlns:p14="http://schemas.microsoft.com/office/powerpoint/2010/main" val="78654675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pPr marL="0" indent="0">
              <a:buNone/>
            </a:pPr>
            <a:r>
              <a:rPr lang="en-US" sz="2000" dirty="0">
                <a:latin typeface="Huawei Sans" panose="020C0503030203020204" pitchFamily="34" charset="0"/>
              </a:rPr>
              <a:t>To retain OSPF routing information, BGP adds some community attributes that can carry OSPF routing information.</a:t>
            </a:r>
          </a:p>
          <a:p>
            <a:pPr lvl="1"/>
            <a:r>
              <a:rPr lang="en-US" sz="1800" dirty="0">
                <a:latin typeface="Huawei Sans" panose="020C0503030203020204" pitchFamily="34" charset="0"/>
              </a:rPr>
              <a:t>Domain ID: identifies a domain.</a:t>
            </a:r>
          </a:p>
          <a:p>
            <a:pPr lvl="1"/>
            <a:r>
              <a:rPr lang="en-US" sz="1800" dirty="0">
                <a:latin typeface="Huawei Sans" panose="020C0503030203020204" pitchFamily="34" charset="0"/>
              </a:rPr>
              <a:t>Route Type: contains the area ID and route type of the OSPF route imported to BGP.</a:t>
            </a:r>
          </a:p>
          <a:p>
            <a:pPr lvl="2"/>
            <a:r>
              <a:rPr lang="en-US" sz="1600" dirty="0">
                <a:latin typeface="Huawei Sans" panose="020C0503030203020204" pitchFamily="34" charset="0"/>
              </a:rPr>
              <a:t>Area-ID: </a:t>
            </a:r>
            <a:r>
              <a:rPr lang="en-US" sz="1600" dirty="0" smtClean="0">
                <a:latin typeface="Huawei Sans" panose="020C0503030203020204" pitchFamily="34" charset="0"/>
              </a:rPr>
              <a:t>ID </a:t>
            </a:r>
            <a:r>
              <a:rPr lang="en-US" sz="1600" dirty="0">
                <a:latin typeface="Huawei Sans" panose="020C0503030203020204" pitchFamily="34" charset="0"/>
              </a:rPr>
              <a:t>of the VRF OSPF process of the PE that establishes an adjacency with a CE.</a:t>
            </a:r>
          </a:p>
          <a:p>
            <a:pPr lvl="2"/>
            <a:r>
              <a:rPr lang="en-US" sz="1600" dirty="0">
                <a:latin typeface="Huawei Sans" panose="020C0503030203020204" pitchFamily="34" charset="0"/>
              </a:rPr>
              <a:t>Route Type: </a:t>
            </a:r>
            <a:r>
              <a:rPr lang="en-US" altLang="zh-CN" sz="1600" dirty="0" smtClean="0">
                <a:latin typeface="Huawei Sans" panose="020C0503030203020204" pitchFamily="34" charset="0"/>
              </a:rPr>
              <a:t>t</a:t>
            </a:r>
            <a:r>
              <a:rPr lang="en-US" sz="1600" dirty="0" smtClean="0">
                <a:latin typeface="Huawei Sans" panose="020C0503030203020204" pitchFamily="34" charset="0"/>
              </a:rPr>
              <a:t>ype </a:t>
            </a:r>
            <a:r>
              <a:rPr lang="en-US" sz="1600" dirty="0">
                <a:latin typeface="Huawei Sans" panose="020C0503030203020204" pitchFamily="34" charset="0"/>
              </a:rPr>
              <a:t>of the imported OSPF </a:t>
            </a:r>
            <a:r>
              <a:rPr lang="en-US" sz="1600" dirty="0" smtClean="0">
                <a:latin typeface="Huawei Sans" panose="020C0503030203020204" pitchFamily="34" charset="0"/>
              </a:rPr>
              <a:t>route:</a:t>
            </a:r>
            <a:endParaRPr lang="en-US" sz="1600" dirty="0">
              <a:latin typeface="Huawei Sans" panose="020C0503030203020204" pitchFamily="34" charset="0"/>
            </a:endParaRPr>
          </a:p>
          <a:p>
            <a:pPr lvl="3"/>
            <a:r>
              <a:rPr lang="en-US" sz="1400" dirty="0">
                <a:latin typeface="Huawei Sans" panose="020C0503030203020204" pitchFamily="34" charset="0"/>
              </a:rPr>
              <a:t>1 or 2: </a:t>
            </a:r>
            <a:r>
              <a:rPr lang="en-US" sz="1400" dirty="0" smtClean="0">
                <a:latin typeface="Huawei Sans" panose="020C0503030203020204" pitchFamily="34" charset="0"/>
              </a:rPr>
              <a:t>intra-area </a:t>
            </a:r>
            <a:r>
              <a:rPr lang="en-US" sz="1400" dirty="0">
                <a:latin typeface="Huawei Sans" panose="020C0503030203020204" pitchFamily="34" charset="0"/>
              </a:rPr>
              <a:t>route, that is, the route calculated by the PE based on Type 1 and Type 2 </a:t>
            </a:r>
            <a:r>
              <a:rPr lang="en-US" sz="1400" dirty="0" smtClean="0">
                <a:latin typeface="Huawei Sans" panose="020C0503030203020204" pitchFamily="34" charset="0"/>
              </a:rPr>
              <a:t>LSAs</a:t>
            </a:r>
            <a:endParaRPr lang="en-US" sz="1400" dirty="0">
              <a:latin typeface="Huawei Sans" panose="020C0503030203020204" pitchFamily="34" charset="0"/>
            </a:endParaRPr>
          </a:p>
          <a:p>
            <a:pPr lvl="3"/>
            <a:r>
              <a:rPr lang="en-US" sz="1400" dirty="0">
                <a:latin typeface="Huawei Sans" panose="020C0503030203020204" pitchFamily="34" charset="0"/>
              </a:rPr>
              <a:t>3: </a:t>
            </a:r>
            <a:r>
              <a:rPr lang="en-US" sz="1400" dirty="0" smtClean="0">
                <a:latin typeface="Huawei Sans" panose="020C0503030203020204" pitchFamily="34" charset="0"/>
              </a:rPr>
              <a:t>inter-area route</a:t>
            </a:r>
            <a:endParaRPr lang="en-US" sz="1400" dirty="0">
              <a:latin typeface="Huawei Sans" panose="020C0503030203020204" pitchFamily="34" charset="0"/>
            </a:endParaRPr>
          </a:p>
          <a:p>
            <a:pPr lvl="3"/>
            <a:r>
              <a:rPr lang="en-US" sz="1400" dirty="0">
                <a:latin typeface="Huawei Sans" panose="020C0503030203020204" pitchFamily="34" charset="0"/>
              </a:rPr>
              <a:t>5: </a:t>
            </a:r>
            <a:r>
              <a:rPr lang="en-US" sz="1400" dirty="0" smtClean="0">
                <a:latin typeface="Huawei Sans" panose="020C0503030203020204" pitchFamily="34" charset="0"/>
              </a:rPr>
              <a:t>OSPF </a:t>
            </a:r>
            <a:r>
              <a:rPr lang="en-US" sz="1400" dirty="0">
                <a:latin typeface="Huawei Sans" panose="020C0503030203020204" pitchFamily="34" charset="0"/>
              </a:rPr>
              <a:t>external route, that is, the route calculated by the PE through Type 5 LSAs. When the value of the Route Type field is 5, the value of the Area-ID field must be 0.0.0.0.</a:t>
            </a:r>
          </a:p>
          <a:p>
            <a:pPr lvl="3"/>
            <a:r>
              <a:rPr lang="en-US" sz="1400" dirty="0">
                <a:latin typeface="Huawei Sans" panose="020C0503030203020204" pitchFamily="34" charset="0"/>
              </a:rPr>
              <a:t>7: </a:t>
            </a:r>
            <a:r>
              <a:rPr lang="en-US" sz="1400" dirty="0" smtClean="0">
                <a:latin typeface="Huawei Sans" panose="020C0503030203020204" pitchFamily="34" charset="0"/>
              </a:rPr>
              <a:t>NSSA </a:t>
            </a:r>
            <a:r>
              <a:rPr lang="en-US" sz="1400" dirty="0">
                <a:latin typeface="Huawei Sans" panose="020C0503030203020204" pitchFamily="34" charset="0"/>
              </a:rPr>
              <a:t>route, </a:t>
            </a:r>
            <a:r>
              <a:rPr lang="en-US" sz="1400" dirty="0" smtClean="0">
                <a:latin typeface="Huawei Sans" panose="020C0503030203020204" pitchFamily="34" charset="0"/>
              </a:rPr>
              <a:t>that </a:t>
            </a:r>
            <a:r>
              <a:rPr lang="en-US" sz="1400" dirty="0">
                <a:latin typeface="Huawei Sans" panose="020C0503030203020204" pitchFamily="34" charset="0"/>
              </a:rPr>
              <a:t>is, the route calculated by the PE through Type 7 </a:t>
            </a:r>
            <a:r>
              <a:rPr lang="en-US" sz="1400" dirty="0" smtClean="0">
                <a:latin typeface="Huawei Sans" panose="020C0503030203020204" pitchFamily="34" charset="0"/>
              </a:rPr>
              <a:t>LSAs</a:t>
            </a:r>
            <a:endParaRPr lang="en-US" sz="1400" dirty="0">
              <a:latin typeface="Huawei Sans" panose="020C0503030203020204" pitchFamily="34" charset="0"/>
            </a:endParaRPr>
          </a:p>
        </p:txBody>
      </p:sp>
      <p:sp>
        <p:nvSpPr>
          <p:cNvPr id="2" name="标题 1"/>
          <p:cNvSpPr>
            <a:spLocks noGrp="1"/>
          </p:cNvSpPr>
          <p:nvPr>
            <p:ph type="title"/>
          </p:nvPr>
        </p:nvSpPr>
        <p:spPr/>
        <p:txBody>
          <a:bodyPr wrap="square">
            <a:noAutofit/>
          </a:bodyPr>
          <a:lstStyle/>
          <a:p>
            <a:r>
              <a:rPr lang="en-US" dirty="0">
                <a:latin typeface="Huawei Sans" panose="020C0503030203020204" pitchFamily="34" charset="0"/>
              </a:rPr>
              <a:t>BGP </a:t>
            </a:r>
            <a:r>
              <a:rPr lang="en-US" dirty="0" smtClean="0">
                <a:latin typeface="Huawei Sans" panose="020C0503030203020204" pitchFamily="34" charset="0"/>
              </a:rPr>
              <a:t>Extended Community Attributes</a:t>
            </a:r>
            <a:endParaRPr lang="en-US" dirty="0">
              <a:latin typeface="Huawei Sans" panose="020C0503030203020204" pitchFamily="34" charset="0"/>
            </a:endParaRPr>
          </a:p>
        </p:txBody>
      </p:sp>
    </p:spTree>
    <p:extLst>
      <p:ext uri="{BB962C8B-B14F-4D97-AF65-F5344CB8AC3E}">
        <p14:creationId xmlns:p14="http://schemas.microsoft.com/office/powerpoint/2010/main" val="227356211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文本占位符 2"/>
          <p:cNvSpPr txBox="1">
            <a:spLocks/>
          </p:cNvSpPr>
          <p:nvPr/>
        </p:nvSpPr>
        <p:spPr bwMode="auto">
          <a:xfrm>
            <a:off x="468317" y="1233489"/>
            <a:ext cx="11276183" cy="2055812"/>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gn="l" fontAlgn="ctr"/>
            <a:r>
              <a:rPr lang="en-US" sz="1800" dirty="0" smtClean="0">
                <a:latin typeface="Huawei Sans" panose="020C0503030203020204" pitchFamily="34" charset="0"/>
                <a:ea typeface="方正兰亭黑简体" panose="02000000000000000000" pitchFamily="2" charset="-122"/>
                <a:sym typeface="Huawei Sans" panose="020C0503030203020204" pitchFamily="34" charset="0"/>
              </a:rPr>
              <a:t>When OSPF routes are imported into BGP on a PE, the PE adds the domain ID attribute to the BGP routes according to the local configuration. The domain ID is transmitted as the extended community attribute of BGP.</a:t>
            </a:r>
          </a:p>
          <a:p>
            <a:pPr algn="l" fontAlgn="ctr"/>
            <a:r>
              <a:rPr lang="en-US" sz="1800" dirty="0" smtClean="0">
                <a:latin typeface="Huawei Sans" panose="020C0503030203020204" pitchFamily="34" charset="0"/>
                <a:ea typeface="方正兰亭黑简体" panose="02000000000000000000" pitchFamily="2" charset="-122"/>
                <a:sym typeface="Huawei Sans" panose="020C0503030203020204" pitchFamily="34" charset="0"/>
              </a:rPr>
              <a:t>When a PE imports a BGP route to OSPF, if the domain ID carried in the BGP route is the same as the local domain ID, the two sites belong to the same OSPF routing domain. If they are different, they are considered not in the same routing domain.</a:t>
            </a:r>
            <a:endParaRPr lang="en-US" sz="1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4" name="圆角矩形 5"/>
          <p:cNvSpPr>
            <a:spLocks/>
          </p:cNvSpPr>
          <p:nvPr/>
        </p:nvSpPr>
        <p:spPr>
          <a:xfrm>
            <a:off x="1085850" y="4898779"/>
            <a:ext cx="2041653" cy="1137716"/>
          </a:xfrm>
          <a:prstGeom prst="roundRect">
            <a:avLst>
              <a:gd name="adj" fmla="val 1265"/>
            </a:avLst>
          </a:prstGeom>
          <a:solidFill>
            <a:srgbClr val="FFF2CC"/>
          </a:solidFill>
          <a:ln w="28575" cap="flat" cmpd="sng" algn="ctr">
            <a:solidFill>
              <a:srgbClr val="BAE6F6"/>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125" name="Text Box 19"/>
          <p:cNvSpPr txBox="1">
            <a:spLocks noChangeArrowheads="1"/>
          </p:cNvSpPr>
          <p:nvPr/>
        </p:nvSpPr>
        <p:spPr bwMode="auto">
          <a:xfrm>
            <a:off x="2277840" y="5494174"/>
            <a:ext cx="50206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126" name="Text Box 19"/>
          <p:cNvSpPr txBox="1">
            <a:spLocks noChangeArrowheads="1"/>
          </p:cNvSpPr>
          <p:nvPr/>
        </p:nvSpPr>
        <p:spPr bwMode="auto">
          <a:xfrm>
            <a:off x="1581447" y="4833956"/>
            <a:ext cx="644728"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Site 1</a:t>
            </a:r>
          </a:p>
        </p:txBody>
      </p:sp>
      <p:sp>
        <p:nvSpPr>
          <p:cNvPr id="127" name="Text Box 19"/>
          <p:cNvSpPr txBox="1">
            <a:spLocks noChangeArrowheads="1"/>
          </p:cNvSpPr>
          <p:nvPr/>
        </p:nvSpPr>
        <p:spPr bwMode="auto">
          <a:xfrm>
            <a:off x="1085850" y="5532905"/>
            <a:ext cx="1173021" cy="503590"/>
          </a:xfrm>
          <a:prstGeom prst="rect">
            <a:avLst/>
          </a:prstGeom>
          <a:solidFill>
            <a:sysClr val="window" lastClr="FFFFFF"/>
          </a:solidFill>
          <a:ln>
            <a:noFill/>
          </a:ln>
          <a:effectLst/>
          <a:extLst/>
        </p:spPr>
        <p:txBody>
          <a:bodyPr wrap="square" lIns="36000" tIns="36000" rIns="36000" bIns="3600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EC7061"/>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Domain ID 234</a:t>
            </a:r>
          </a:p>
        </p:txBody>
      </p:sp>
      <p:grpSp>
        <p:nvGrpSpPr>
          <p:cNvPr id="128" name="Group 104"/>
          <p:cNvGrpSpPr/>
          <p:nvPr/>
        </p:nvGrpSpPr>
        <p:grpSpPr>
          <a:xfrm rot="5400000" flipH="1">
            <a:off x="9711974" y="5001256"/>
            <a:ext cx="259305" cy="764187"/>
            <a:chOff x="3134093" y="3084639"/>
            <a:chExt cx="611430" cy="432284"/>
          </a:xfrm>
        </p:grpSpPr>
        <p:cxnSp>
          <p:nvCxnSpPr>
            <p:cNvPr id="129" name="直接连接符 53"/>
            <p:cNvCxnSpPr/>
            <p:nvPr/>
          </p:nvCxnSpPr>
          <p:spPr>
            <a:xfrm>
              <a:off x="3134093" y="3084639"/>
              <a:ext cx="611430" cy="0"/>
            </a:xfrm>
            <a:prstGeom prst="line">
              <a:avLst/>
            </a:prstGeom>
            <a:noFill/>
            <a:ln w="28575" cap="flat" cmpd="sng" algn="ctr">
              <a:solidFill>
                <a:sysClr val="windowText" lastClr="000000"/>
              </a:solidFill>
              <a:prstDash val="solid"/>
              <a:miter lim="800000"/>
              <a:headEnd type="none" w="med" len="med"/>
              <a:tailEnd type="none" w="med" len="med"/>
            </a:ln>
            <a:effectLst/>
          </p:spPr>
        </p:cxnSp>
        <p:cxnSp>
          <p:nvCxnSpPr>
            <p:cNvPr id="130" name="直接连接符 53"/>
            <p:cNvCxnSpPr/>
            <p:nvPr/>
          </p:nvCxnSpPr>
          <p:spPr>
            <a:xfrm>
              <a:off x="3439808" y="3084639"/>
              <a:ext cx="0" cy="432284"/>
            </a:xfrm>
            <a:prstGeom prst="line">
              <a:avLst/>
            </a:prstGeom>
            <a:noFill/>
            <a:ln w="28575" cap="flat" cmpd="sng" algn="ctr">
              <a:solidFill>
                <a:sysClr val="windowText" lastClr="000000"/>
              </a:solidFill>
              <a:prstDash val="solid"/>
              <a:miter lim="800000"/>
              <a:headEnd type="none" w="med" len="med"/>
              <a:tailEnd type="none" w="med" len="med"/>
            </a:ln>
            <a:effectLst/>
          </p:spPr>
        </p:cxnSp>
      </p:grpSp>
      <p:sp>
        <p:nvSpPr>
          <p:cNvPr id="131" name="圆角矩形 5"/>
          <p:cNvSpPr>
            <a:spLocks/>
          </p:cNvSpPr>
          <p:nvPr/>
        </p:nvSpPr>
        <p:spPr>
          <a:xfrm flipH="1">
            <a:off x="9165155" y="4874983"/>
            <a:ext cx="2041653" cy="1137716"/>
          </a:xfrm>
          <a:prstGeom prst="roundRect">
            <a:avLst>
              <a:gd name="adj" fmla="val 1265"/>
            </a:avLst>
          </a:prstGeom>
          <a:solidFill>
            <a:srgbClr val="FFF2CC"/>
          </a:solidFill>
          <a:ln w="28575" cap="flat" cmpd="sng" algn="ctr">
            <a:solidFill>
              <a:srgbClr val="BAE6F6"/>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132" name="Text Box 19"/>
          <p:cNvSpPr txBox="1">
            <a:spLocks noChangeArrowheads="1"/>
          </p:cNvSpPr>
          <p:nvPr/>
        </p:nvSpPr>
        <p:spPr bwMode="auto">
          <a:xfrm flipH="1">
            <a:off x="9512755" y="5494174"/>
            <a:ext cx="50206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133" name="Text Box 19"/>
          <p:cNvSpPr txBox="1">
            <a:spLocks noChangeArrowheads="1"/>
          </p:cNvSpPr>
          <p:nvPr/>
        </p:nvSpPr>
        <p:spPr bwMode="auto">
          <a:xfrm flipH="1">
            <a:off x="10087418" y="4833955"/>
            <a:ext cx="644728"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Site 2</a:t>
            </a:r>
          </a:p>
        </p:txBody>
      </p:sp>
      <p:sp>
        <p:nvSpPr>
          <p:cNvPr id="134" name="Text Box 19"/>
          <p:cNvSpPr txBox="1">
            <a:spLocks noChangeArrowheads="1"/>
          </p:cNvSpPr>
          <p:nvPr/>
        </p:nvSpPr>
        <p:spPr bwMode="auto">
          <a:xfrm flipH="1">
            <a:off x="10033787" y="5509109"/>
            <a:ext cx="1173021" cy="503590"/>
          </a:xfrm>
          <a:prstGeom prst="rect">
            <a:avLst/>
          </a:prstGeom>
          <a:solidFill>
            <a:sysClr val="window" lastClr="FFFFFF"/>
          </a:solidFill>
          <a:ln>
            <a:noFill/>
          </a:ln>
          <a:effectLst/>
          <a:extLst/>
        </p:spPr>
        <p:txBody>
          <a:bodyPr wrap="square" lIns="36000" tIns="36000" rIns="36000" bIns="3600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EC7061"/>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Domain ID</a:t>
            </a:r>
          </a:p>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EC7061"/>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234</a:t>
            </a:r>
          </a:p>
        </p:txBody>
      </p:sp>
      <p:sp>
        <p:nvSpPr>
          <p:cNvPr id="135" name="圆角矩形 4"/>
          <p:cNvSpPr/>
          <p:nvPr/>
        </p:nvSpPr>
        <p:spPr>
          <a:xfrm>
            <a:off x="3847062" y="4869278"/>
            <a:ext cx="4557086" cy="1137716"/>
          </a:xfrm>
          <a:prstGeom prst="roundRect">
            <a:avLst>
              <a:gd name="adj" fmla="val 1265"/>
            </a:avLst>
          </a:prstGeom>
          <a:solidFill>
            <a:srgbClr val="F3FBFE"/>
          </a:solidFill>
          <a:ln w="28575"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smtClean="0">
              <a:ln>
                <a:noFill/>
              </a:ln>
              <a:solidFill>
                <a:srgbClr val="1D1D1A"/>
              </a:solidFill>
              <a:effectLst/>
              <a:uLnTx/>
              <a:uFillTx/>
              <a:latin typeface="Huawei Sans" panose="020C0503030203020204" pitchFamily="34" charset="0"/>
              <a:sym typeface="Huawei Sans" panose="020C0503030203020204" pitchFamily="34" charset="0"/>
            </a:endParaRPr>
          </a:p>
        </p:txBody>
      </p:sp>
      <p:sp>
        <p:nvSpPr>
          <p:cNvPr id="136" name="Text Box 19"/>
          <p:cNvSpPr txBox="1">
            <a:spLocks noChangeArrowheads="1"/>
          </p:cNvSpPr>
          <p:nvPr/>
        </p:nvSpPr>
        <p:spPr bwMode="auto">
          <a:xfrm>
            <a:off x="4148743" y="5494174"/>
            <a:ext cx="49725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PE1</a:t>
            </a:r>
          </a:p>
        </p:txBody>
      </p:sp>
      <p:sp>
        <p:nvSpPr>
          <p:cNvPr id="137" name="Text Box 19"/>
          <p:cNvSpPr txBox="1">
            <a:spLocks noChangeArrowheads="1"/>
          </p:cNvSpPr>
          <p:nvPr/>
        </p:nvSpPr>
        <p:spPr bwMode="auto">
          <a:xfrm>
            <a:off x="5976907" y="5494174"/>
            <a:ext cx="292067"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138" name="Text Box 19"/>
          <p:cNvSpPr txBox="1">
            <a:spLocks noChangeArrowheads="1"/>
          </p:cNvSpPr>
          <p:nvPr/>
        </p:nvSpPr>
        <p:spPr bwMode="auto">
          <a:xfrm>
            <a:off x="7588509" y="5494174"/>
            <a:ext cx="49725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PE2</a:t>
            </a:r>
          </a:p>
        </p:txBody>
      </p:sp>
      <p:sp>
        <p:nvSpPr>
          <p:cNvPr id="139" name="文本框 138"/>
          <p:cNvSpPr txBox="1"/>
          <p:nvPr/>
        </p:nvSpPr>
        <p:spPr>
          <a:xfrm>
            <a:off x="8404148" y="5031177"/>
            <a:ext cx="763351" cy="369332"/>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OSPF</a:t>
            </a:r>
          </a:p>
        </p:txBody>
      </p:sp>
      <p:sp>
        <p:nvSpPr>
          <p:cNvPr id="140" name="文本框 139"/>
          <p:cNvSpPr txBox="1"/>
          <p:nvPr/>
        </p:nvSpPr>
        <p:spPr>
          <a:xfrm>
            <a:off x="3104551" y="5030508"/>
            <a:ext cx="763351" cy="369332"/>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OSPF</a:t>
            </a:r>
          </a:p>
        </p:txBody>
      </p:sp>
      <p:cxnSp>
        <p:nvCxnSpPr>
          <p:cNvPr id="141" name="直接连接符 53"/>
          <p:cNvCxnSpPr/>
          <p:nvPr/>
        </p:nvCxnSpPr>
        <p:spPr>
          <a:xfrm>
            <a:off x="2751275" y="5340719"/>
            <a:ext cx="6833884" cy="0"/>
          </a:xfrm>
          <a:prstGeom prst="line">
            <a:avLst/>
          </a:prstGeom>
          <a:noFill/>
          <a:ln w="12700" cap="flat" cmpd="sng" algn="ctr">
            <a:solidFill>
              <a:sysClr val="windowText" lastClr="000000"/>
            </a:solidFill>
            <a:prstDash val="solid"/>
            <a:miter lim="800000"/>
            <a:headEnd type="none" w="med" len="med"/>
            <a:tailEnd type="none" w="med" len="med"/>
          </a:ln>
          <a:effectLst/>
        </p:spPr>
      </p:cxnSp>
      <p:pic>
        <p:nvPicPr>
          <p:cNvPr id="142" name="图片 14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258871" y="5102388"/>
            <a:ext cx="540000" cy="442800"/>
          </a:xfrm>
          <a:prstGeom prst="rect">
            <a:avLst/>
          </a:prstGeom>
        </p:spPr>
      </p:pic>
      <p:pic>
        <p:nvPicPr>
          <p:cNvPr id="143" name="图片 14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493786" y="5102388"/>
            <a:ext cx="540000" cy="442800"/>
          </a:xfrm>
          <a:prstGeom prst="rect">
            <a:avLst/>
          </a:prstGeom>
        </p:spPr>
      </p:pic>
      <p:pic>
        <p:nvPicPr>
          <p:cNvPr id="144" name="图片 14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127369" y="5102388"/>
            <a:ext cx="540000" cy="442800"/>
          </a:xfrm>
          <a:prstGeom prst="rect">
            <a:avLst/>
          </a:prstGeom>
        </p:spPr>
      </p:pic>
      <p:pic>
        <p:nvPicPr>
          <p:cNvPr id="145" name="图片 14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852940" y="5102388"/>
            <a:ext cx="540000" cy="442800"/>
          </a:xfrm>
          <a:prstGeom prst="rect">
            <a:avLst/>
          </a:prstGeom>
        </p:spPr>
      </p:pic>
      <p:pic>
        <p:nvPicPr>
          <p:cNvPr id="146" name="图片 14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567135" y="5102388"/>
            <a:ext cx="540000" cy="442800"/>
          </a:xfrm>
          <a:prstGeom prst="rect">
            <a:avLst/>
          </a:prstGeom>
        </p:spPr>
      </p:pic>
      <p:sp>
        <p:nvSpPr>
          <p:cNvPr id="147" name="文本框 146"/>
          <p:cNvSpPr txBox="1"/>
          <p:nvPr/>
        </p:nvSpPr>
        <p:spPr>
          <a:xfrm>
            <a:off x="5765571" y="5711325"/>
            <a:ext cx="720069" cy="288147"/>
          </a:xfrm>
          <a:prstGeom prst="rect">
            <a:avLst/>
          </a:prstGeom>
          <a:solidFill>
            <a:sysClr val="window" lastClr="FFFFFF"/>
          </a:solidFill>
          <a:ln>
            <a:noFill/>
          </a:ln>
          <a:effectLst/>
        </p:spPr>
        <p:txBody>
          <a:bodyPr wrap="square" lIns="36000" tIns="36000" rIns="36000" bIns="36000">
            <a:noAutofit/>
          </a:bodyPr>
          <a:lstStyle>
            <a:defPPr>
              <a:defRPr lang="en-US"/>
            </a:defPPr>
            <a:lvl1pPr algn="ctr">
              <a:defRPr sz="1400" b="1">
                <a:solidFill>
                  <a:srgbClr val="EC7061"/>
                </a:solidFill>
                <a:latin typeface="Huawei Sans" panose="020C0503030203020204" pitchFamily="34" charset="0"/>
                <a:ea typeface="方正兰亭黑简体" panose="02000000000000000000" pitchFamily="2" charset="-122"/>
              </a:defRPr>
            </a:lvl1pPr>
            <a:lvl2pPr marL="742950" indent="-285750" eaLnBrk="0" hangingPunct="0">
              <a:defRPr>
                <a:latin typeface="Arial" charset="0"/>
                <a:ea typeface="宋体" pitchFamily="2" charset="-122"/>
              </a:defRPr>
            </a:lvl2pPr>
            <a:lvl3pPr marL="1143000" indent="-228600" eaLnBrk="0" hangingPunct="0">
              <a:defRPr>
                <a:latin typeface="Arial" charset="0"/>
                <a:ea typeface="宋体" pitchFamily="2" charset="-122"/>
              </a:defRPr>
            </a:lvl3pPr>
            <a:lvl4pPr marL="1600200" indent="-228600" eaLnBrk="0" hangingPunct="0">
              <a:defRPr>
                <a:latin typeface="Arial" charset="0"/>
                <a:ea typeface="宋体" pitchFamily="2" charset="-122"/>
              </a:defRPr>
            </a:lvl4pPr>
            <a:lvl5pPr marL="2057400" indent="-228600" eaLnBrk="0" hangingPunct="0">
              <a:defRPr>
                <a:latin typeface="Arial" charset="0"/>
                <a:ea typeface="宋体" pitchFamily="2" charset="-122"/>
              </a:defRPr>
            </a:lvl5pPr>
            <a:lvl6pPr marL="2514600" indent="-228600" eaLnBrk="0" fontAlgn="base" hangingPunct="0">
              <a:spcBef>
                <a:spcPct val="0"/>
              </a:spcBef>
              <a:spcAft>
                <a:spcPct val="0"/>
              </a:spcAft>
              <a:defRPr>
                <a:latin typeface="Arial" charset="0"/>
                <a:ea typeface="宋体" pitchFamily="2" charset="-122"/>
              </a:defRPr>
            </a:lvl6pPr>
            <a:lvl7pPr marL="2971800" indent="-228600" eaLnBrk="0" fontAlgn="base" hangingPunct="0">
              <a:spcBef>
                <a:spcPct val="0"/>
              </a:spcBef>
              <a:spcAft>
                <a:spcPct val="0"/>
              </a:spcAft>
              <a:defRPr>
                <a:latin typeface="Arial" charset="0"/>
                <a:ea typeface="宋体" pitchFamily="2" charset="-122"/>
              </a:defRPr>
            </a:lvl7pPr>
            <a:lvl8pPr marL="3429000" indent="-228600" eaLnBrk="0" fontAlgn="base" hangingPunct="0">
              <a:spcBef>
                <a:spcPct val="0"/>
              </a:spcBef>
              <a:spcAft>
                <a:spcPct val="0"/>
              </a:spcAft>
              <a:defRPr>
                <a:latin typeface="Arial" charset="0"/>
                <a:ea typeface="宋体" pitchFamily="2" charset="-122"/>
              </a:defRPr>
            </a:lvl8pPr>
            <a:lvl9pPr marL="3886200" indent="-228600" eaLnBrk="0" fontAlgn="base" hangingPunct="0">
              <a:spcBef>
                <a:spcPct val="0"/>
              </a:spcBef>
              <a:spcAft>
                <a:spcPct val="0"/>
              </a:spcAft>
              <a:defRPr>
                <a:latin typeface="Arial" charset="0"/>
                <a:ea typeface="宋体" pitchFamily="2" charset="-122"/>
              </a:defRPr>
            </a:lvl9p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EC7061"/>
                </a:solidFill>
                <a:effectLst/>
                <a:uLnTx/>
                <a:uFillTx/>
                <a:latin typeface="Huawei Sans" panose="020C0503030203020204" pitchFamily="34" charset="0"/>
                <a:ea typeface="方正兰亭黑简体" panose="02000000000000000000" pitchFamily="2" charset="-122"/>
              </a:rPr>
              <a:t>AS123</a:t>
            </a:r>
          </a:p>
        </p:txBody>
      </p:sp>
      <p:sp>
        <p:nvSpPr>
          <p:cNvPr id="148" name="任意多边形 147"/>
          <p:cNvSpPr/>
          <p:nvPr/>
        </p:nvSpPr>
        <p:spPr>
          <a:xfrm>
            <a:off x="4367212" y="4869277"/>
            <a:ext cx="3457575" cy="223461"/>
          </a:xfrm>
          <a:custGeom>
            <a:avLst/>
            <a:gdLst>
              <a:gd name="connsiteX0" fmla="*/ 0 w 3457575"/>
              <a:gd name="connsiteY0" fmla="*/ 228600 h 228600"/>
              <a:gd name="connsiteX1" fmla="*/ 1714500 w 3457575"/>
              <a:gd name="connsiteY1" fmla="*/ 0 h 228600"/>
              <a:gd name="connsiteX2" fmla="*/ 3457575 w 3457575"/>
              <a:gd name="connsiteY2" fmla="*/ 228600 h 228600"/>
            </a:gdLst>
            <a:ahLst/>
            <a:cxnLst>
              <a:cxn ang="0">
                <a:pos x="connsiteX0" y="connsiteY0"/>
              </a:cxn>
              <a:cxn ang="0">
                <a:pos x="connsiteX1" y="connsiteY1"/>
              </a:cxn>
              <a:cxn ang="0">
                <a:pos x="connsiteX2" y="connsiteY2"/>
              </a:cxn>
            </a:cxnLst>
            <a:rect l="l" t="t" r="r" b="b"/>
            <a:pathLst>
              <a:path w="3457575" h="228600">
                <a:moveTo>
                  <a:pt x="0" y="228600"/>
                </a:moveTo>
                <a:cubicBezTo>
                  <a:pt x="569119" y="114300"/>
                  <a:pt x="1138238" y="0"/>
                  <a:pt x="1714500" y="0"/>
                </a:cubicBezTo>
                <a:cubicBezTo>
                  <a:pt x="2290762" y="0"/>
                  <a:pt x="2874168" y="114300"/>
                  <a:pt x="3457575" y="228600"/>
                </a:cubicBezTo>
              </a:path>
            </a:pathLst>
          </a:custGeom>
          <a:noFill/>
          <a:ln w="25400" cap="flat" cmpd="sng" algn="ctr">
            <a:solidFill>
              <a:srgbClr val="EC7061"/>
            </a:solidFill>
            <a:prstDash val="solid"/>
            <a:miter lim="800000"/>
            <a:headEnd type="none"/>
            <a:tailEnd type="triangle"/>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a:cs typeface="+mn-cs"/>
              <a:sym typeface="Huawei Sans" panose="020C0503030203020204" pitchFamily="34" charset="0"/>
            </a:endParaRPr>
          </a:p>
        </p:txBody>
      </p:sp>
      <p:sp>
        <p:nvSpPr>
          <p:cNvPr id="149" name="文本框 148"/>
          <p:cNvSpPr txBox="1"/>
          <p:nvPr/>
        </p:nvSpPr>
        <p:spPr>
          <a:xfrm>
            <a:off x="3983891" y="6026120"/>
            <a:ext cx="4307135" cy="338554"/>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Route advertisement from site 1 to site 2</a:t>
            </a:r>
          </a:p>
        </p:txBody>
      </p:sp>
      <p:graphicFrame>
        <p:nvGraphicFramePr>
          <p:cNvPr id="150" name="表格 149"/>
          <p:cNvGraphicFramePr>
            <a:graphicFrameLocks noGrp="1"/>
          </p:cNvGraphicFramePr>
          <p:nvPr>
            <p:extLst/>
          </p:nvPr>
        </p:nvGraphicFramePr>
        <p:xfrm>
          <a:off x="3867902" y="3914057"/>
          <a:ext cx="4536246" cy="415960"/>
        </p:xfrm>
        <a:graphic>
          <a:graphicData uri="http://schemas.openxmlformats.org/drawingml/2006/table">
            <a:tbl>
              <a:tblPr firstRow="1" bandRow="1"/>
              <a:tblGrid>
                <a:gridCol w="1512082"/>
                <a:gridCol w="1512082"/>
                <a:gridCol w="1512082"/>
              </a:tblGrid>
              <a:tr h="415960">
                <a:tc>
                  <a:txBody>
                    <a:bodyPr/>
                    <a:lstStyle>
                      <a:lvl1pPr marL="0" algn="l" defTabSz="914034" rtl="0" eaLnBrk="1" latinLnBrk="0" hangingPunct="1">
                        <a:defRPr sz="1799" b="1" kern="1200">
                          <a:solidFill>
                            <a:schemeClr val="bg1"/>
                          </a:solidFill>
                          <a:latin typeface="Huawei Sans"/>
                          <a:ea typeface="方正兰亭黑简体"/>
                        </a:defRPr>
                      </a:lvl1pPr>
                      <a:lvl2pPr marL="457017" algn="l" defTabSz="914034" rtl="0" eaLnBrk="1" latinLnBrk="0" hangingPunct="1">
                        <a:defRPr sz="1799" b="1" kern="1200">
                          <a:solidFill>
                            <a:schemeClr val="bg1"/>
                          </a:solidFill>
                          <a:latin typeface="Huawei Sans"/>
                          <a:ea typeface="方正兰亭黑简体"/>
                        </a:defRPr>
                      </a:lvl2pPr>
                      <a:lvl3pPr marL="914034" algn="l" defTabSz="914034" rtl="0" eaLnBrk="1" latinLnBrk="0" hangingPunct="1">
                        <a:defRPr sz="1799" b="1" kern="1200">
                          <a:solidFill>
                            <a:schemeClr val="bg1"/>
                          </a:solidFill>
                          <a:latin typeface="Huawei Sans"/>
                          <a:ea typeface="方正兰亭黑简体"/>
                        </a:defRPr>
                      </a:lvl3pPr>
                      <a:lvl4pPr marL="1371051" algn="l" defTabSz="914034" rtl="0" eaLnBrk="1" latinLnBrk="0" hangingPunct="1">
                        <a:defRPr sz="1799" b="1" kern="1200">
                          <a:solidFill>
                            <a:schemeClr val="bg1"/>
                          </a:solidFill>
                          <a:latin typeface="Huawei Sans"/>
                          <a:ea typeface="方正兰亭黑简体"/>
                        </a:defRPr>
                      </a:lvl4pPr>
                      <a:lvl5pPr marL="1828068" algn="l" defTabSz="914034" rtl="0" eaLnBrk="1" latinLnBrk="0" hangingPunct="1">
                        <a:defRPr sz="1799" b="1" kern="1200">
                          <a:solidFill>
                            <a:schemeClr val="bg1"/>
                          </a:solidFill>
                          <a:latin typeface="Huawei Sans"/>
                          <a:ea typeface="方正兰亭黑简体"/>
                        </a:defRPr>
                      </a:lvl5pPr>
                      <a:lvl6pPr marL="2285086" algn="l" defTabSz="914034" rtl="0" eaLnBrk="1" latinLnBrk="0" hangingPunct="1">
                        <a:defRPr sz="1799" b="1" kern="1200">
                          <a:solidFill>
                            <a:schemeClr val="bg1"/>
                          </a:solidFill>
                          <a:latin typeface="Huawei Sans"/>
                          <a:ea typeface="方正兰亭黑简体"/>
                        </a:defRPr>
                      </a:lvl6pPr>
                      <a:lvl7pPr marL="2742103" algn="l" defTabSz="914034" rtl="0" eaLnBrk="1" latinLnBrk="0" hangingPunct="1">
                        <a:defRPr sz="1799" b="1" kern="1200">
                          <a:solidFill>
                            <a:schemeClr val="bg1"/>
                          </a:solidFill>
                          <a:latin typeface="Huawei Sans"/>
                          <a:ea typeface="方正兰亭黑简体"/>
                        </a:defRPr>
                      </a:lvl7pPr>
                      <a:lvl8pPr marL="3199120" algn="l" defTabSz="914034" rtl="0" eaLnBrk="1" latinLnBrk="0" hangingPunct="1">
                        <a:defRPr sz="1799" b="1" kern="1200">
                          <a:solidFill>
                            <a:schemeClr val="bg1"/>
                          </a:solidFill>
                          <a:latin typeface="Huawei Sans"/>
                          <a:ea typeface="方正兰亭黑简体"/>
                        </a:defRPr>
                      </a:lvl8pPr>
                      <a:lvl9pPr marL="3656137" algn="l" defTabSz="914034" rtl="0" eaLnBrk="1" latinLnBrk="0" hangingPunct="1">
                        <a:defRPr sz="1799" b="1" kern="1200">
                          <a:solidFill>
                            <a:schemeClr val="bg1"/>
                          </a:solidFill>
                          <a:latin typeface="Huawei Sans"/>
                          <a:ea typeface="方正兰亭黑简体"/>
                        </a:defRPr>
                      </a:lvl9pPr>
                    </a:lstStyle>
                    <a:p>
                      <a:pPr algn="ct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Type</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8BC9A0"/>
                    </a:solidFill>
                  </a:tcPr>
                </a:tc>
                <a:tc>
                  <a:txBody>
                    <a:bodyPr/>
                    <a:lstStyle>
                      <a:lvl1pPr marL="0" algn="l" defTabSz="914034" rtl="0" eaLnBrk="1" latinLnBrk="0" hangingPunct="1">
                        <a:defRPr sz="1799" b="1" kern="1200">
                          <a:solidFill>
                            <a:schemeClr val="bg1"/>
                          </a:solidFill>
                          <a:latin typeface="Huawei Sans"/>
                          <a:ea typeface="方正兰亭黑简体"/>
                        </a:defRPr>
                      </a:lvl1pPr>
                      <a:lvl2pPr marL="457017" algn="l" defTabSz="914034" rtl="0" eaLnBrk="1" latinLnBrk="0" hangingPunct="1">
                        <a:defRPr sz="1799" b="1" kern="1200">
                          <a:solidFill>
                            <a:schemeClr val="bg1"/>
                          </a:solidFill>
                          <a:latin typeface="Huawei Sans"/>
                          <a:ea typeface="方正兰亭黑简体"/>
                        </a:defRPr>
                      </a:lvl2pPr>
                      <a:lvl3pPr marL="914034" algn="l" defTabSz="914034" rtl="0" eaLnBrk="1" latinLnBrk="0" hangingPunct="1">
                        <a:defRPr sz="1799" b="1" kern="1200">
                          <a:solidFill>
                            <a:schemeClr val="bg1"/>
                          </a:solidFill>
                          <a:latin typeface="Huawei Sans"/>
                          <a:ea typeface="方正兰亭黑简体"/>
                        </a:defRPr>
                      </a:lvl3pPr>
                      <a:lvl4pPr marL="1371051" algn="l" defTabSz="914034" rtl="0" eaLnBrk="1" latinLnBrk="0" hangingPunct="1">
                        <a:defRPr sz="1799" b="1" kern="1200">
                          <a:solidFill>
                            <a:schemeClr val="bg1"/>
                          </a:solidFill>
                          <a:latin typeface="Huawei Sans"/>
                          <a:ea typeface="方正兰亭黑简体"/>
                        </a:defRPr>
                      </a:lvl4pPr>
                      <a:lvl5pPr marL="1828068" algn="l" defTabSz="914034" rtl="0" eaLnBrk="1" latinLnBrk="0" hangingPunct="1">
                        <a:defRPr sz="1799" b="1" kern="1200">
                          <a:solidFill>
                            <a:schemeClr val="bg1"/>
                          </a:solidFill>
                          <a:latin typeface="Huawei Sans"/>
                          <a:ea typeface="方正兰亭黑简体"/>
                        </a:defRPr>
                      </a:lvl5pPr>
                      <a:lvl6pPr marL="2285086" algn="l" defTabSz="914034" rtl="0" eaLnBrk="1" latinLnBrk="0" hangingPunct="1">
                        <a:defRPr sz="1799" b="1" kern="1200">
                          <a:solidFill>
                            <a:schemeClr val="bg1"/>
                          </a:solidFill>
                          <a:latin typeface="Huawei Sans"/>
                          <a:ea typeface="方正兰亭黑简体"/>
                        </a:defRPr>
                      </a:lvl6pPr>
                      <a:lvl7pPr marL="2742103" algn="l" defTabSz="914034" rtl="0" eaLnBrk="1" latinLnBrk="0" hangingPunct="1">
                        <a:defRPr sz="1799" b="1" kern="1200">
                          <a:solidFill>
                            <a:schemeClr val="bg1"/>
                          </a:solidFill>
                          <a:latin typeface="Huawei Sans"/>
                          <a:ea typeface="方正兰亭黑简体"/>
                        </a:defRPr>
                      </a:lvl7pPr>
                      <a:lvl8pPr marL="3199120" algn="l" defTabSz="914034" rtl="0" eaLnBrk="1" latinLnBrk="0" hangingPunct="1">
                        <a:defRPr sz="1799" b="1" kern="1200">
                          <a:solidFill>
                            <a:schemeClr val="bg1"/>
                          </a:solidFill>
                          <a:latin typeface="Huawei Sans"/>
                          <a:ea typeface="方正兰亭黑简体"/>
                        </a:defRPr>
                      </a:lvl8pPr>
                      <a:lvl9pPr marL="3656137" algn="l" defTabSz="914034" rtl="0" eaLnBrk="1" latinLnBrk="0" hangingPunct="1">
                        <a:defRPr sz="1799" b="1" kern="1200">
                          <a:solidFill>
                            <a:schemeClr val="bg1"/>
                          </a:solidFill>
                          <a:latin typeface="Huawei Sans"/>
                          <a:ea typeface="方正兰亭黑简体"/>
                        </a:defRPr>
                      </a:lvl9pPr>
                    </a:lstStyle>
                    <a:p>
                      <a:pPr algn="ct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Domain ID</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EC7061"/>
                    </a:solidFill>
                  </a:tcPr>
                </a:tc>
                <a:tc>
                  <a:txBody>
                    <a:bodyPr/>
                    <a:lstStyle>
                      <a:lvl1pPr marL="0" algn="l" defTabSz="914034" rtl="0" eaLnBrk="1" latinLnBrk="0" hangingPunct="1">
                        <a:defRPr sz="1799" b="1" kern="1200">
                          <a:solidFill>
                            <a:schemeClr val="bg1"/>
                          </a:solidFill>
                          <a:latin typeface="Huawei Sans"/>
                          <a:ea typeface="方正兰亭黑简体"/>
                        </a:defRPr>
                      </a:lvl1pPr>
                      <a:lvl2pPr marL="457017" algn="l" defTabSz="914034" rtl="0" eaLnBrk="1" latinLnBrk="0" hangingPunct="1">
                        <a:defRPr sz="1799" b="1" kern="1200">
                          <a:solidFill>
                            <a:schemeClr val="bg1"/>
                          </a:solidFill>
                          <a:latin typeface="Huawei Sans"/>
                          <a:ea typeface="方正兰亭黑简体"/>
                        </a:defRPr>
                      </a:lvl2pPr>
                      <a:lvl3pPr marL="914034" algn="l" defTabSz="914034" rtl="0" eaLnBrk="1" latinLnBrk="0" hangingPunct="1">
                        <a:defRPr sz="1799" b="1" kern="1200">
                          <a:solidFill>
                            <a:schemeClr val="bg1"/>
                          </a:solidFill>
                          <a:latin typeface="Huawei Sans"/>
                          <a:ea typeface="方正兰亭黑简体"/>
                        </a:defRPr>
                      </a:lvl3pPr>
                      <a:lvl4pPr marL="1371051" algn="l" defTabSz="914034" rtl="0" eaLnBrk="1" latinLnBrk="0" hangingPunct="1">
                        <a:defRPr sz="1799" b="1" kern="1200">
                          <a:solidFill>
                            <a:schemeClr val="bg1"/>
                          </a:solidFill>
                          <a:latin typeface="Huawei Sans"/>
                          <a:ea typeface="方正兰亭黑简体"/>
                        </a:defRPr>
                      </a:lvl4pPr>
                      <a:lvl5pPr marL="1828068" algn="l" defTabSz="914034" rtl="0" eaLnBrk="1" latinLnBrk="0" hangingPunct="1">
                        <a:defRPr sz="1799" b="1" kern="1200">
                          <a:solidFill>
                            <a:schemeClr val="bg1"/>
                          </a:solidFill>
                          <a:latin typeface="Huawei Sans"/>
                          <a:ea typeface="方正兰亭黑简体"/>
                        </a:defRPr>
                      </a:lvl5pPr>
                      <a:lvl6pPr marL="2285086" algn="l" defTabSz="914034" rtl="0" eaLnBrk="1" latinLnBrk="0" hangingPunct="1">
                        <a:defRPr sz="1799" b="1" kern="1200">
                          <a:solidFill>
                            <a:schemeClr val="bg1"/>
                          </a:solidFill>
                          <a:latin typeface="Huawei Sans"/>
                          <a:ea typeface="方正兰亭黑简体"/>
                        </a:defRPr>
                      </a:lvl6pPr>
                      <a:lvl7pPr marL="2742103" algn="l" defTabSz="914034" rtl="0" eaLnBrk="1" latinLnBrk="0" hangingPunct="1">
                        <a:defRPr sz="1799" b="1" kern="1200">
                          <a:solidFill>
                            <a:schemeClr val="bg1"/>
                          </a:solidFill>
                          <a:latin typeface="Huawei Sans"/>
                          <a:ea typeface="方正兰亭黑简体"/>
                        </a:defRPr>
                      </a:lvl7pPr>
                      <a:lvl8pPr marL="3199120" algn="l" defTabSz="914034" rtl="0" eaLnBrk="1" latinLnBrk="0" hangingPunct="1">
                        <a:defRPr sz="1799" b="1" kern="1200">
                          <a:solidFill>
                            <a:schemeClr val="bg1"/>
                          </a:solidFill>
                          <a:latin typeface="Huawei Sans"/>
                          <a:ea typeface="方正兰亭黑简体"/>
                        </a:defRPr>
                      </a:lvl8pPr>
                      <a:lvl9pPr marL="3656137" algn="l" defTabSz="914034" rtl="0" eaLnBrk="1" latinLnBrk="0" hangingPunct="1">
                        <a:defRPr sz="1799" b="1" kern="1200">
                          <a:solidFill>
                            <a:schemeClr val="bg1"/>
                          </a:solidFill>
                          <a:latin typeface="Huawei Sans"/>
                          <a:ea typeface="方正兰亭黑简体"/>
                        </a:defRPr>
                      </a:lvl9pPr>
                    </a:lstStyle>
                    <a:p>
                      <a:pPr algn="ct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Area-ID</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50000"/>
                      </a:sysClr>
                    </a:solidFill>
                  </a:tcPr>
                </a:tc>
              </a:tr>
            </a:tbl>
          </a:graphicData>
        </a:graphic>
      </p:graphicFrame>
      <p:sp>
        <p:nvSpPr>
          <p:cNvPr id="151" name="文本框 150"/>
          <p:cNvSpPr txBox="1"/>
          <p:nvPr/>
        </p:nvSpPr>
        <p:spPr>
          <a:xfrm>
            <a:off x="3772931" y="4341555"/>
            <a:ext cx="4931451" cy="307777"/>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Carry OSPF routing information in BGP Update messages.</a:t>
            </a:r>
          </a:p>
        </p:txBody>
      </p:sp>
      <p:sp>
        <p:nvSpPr>
          <p:cNvPr id="2" name="标题 1"/>
          <p:cNvSpPr>
            <a:spLocks noGrp="1"/>
          </p:cNvSpPr>
          <p:nvPr>
            <p:ph type="title"/>
          </p:nvPr>
        </p:nvSpPr>
        <p:spPr/>
        <p:txBody>
          <a:bodyPr/>
          <a:lstStyle/>
          <a:p>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Domain </a:t>
            </a:r>
            <a:r>
              <a:rPr lang="en-US" altLang="zh-CN" dirty="0" smtClean="0">
                <a:latin typeface="Huawei Sans" panose="020C0503030203020204" pitchFamily="34" charset="0"/>
                <a:ea typeface="方正兰亭黑简体" panose="02000000000000000000" pitchFamily="2" charset="-122"/>
                <a:sym typeface="Huawei Sans" panose="020C0503030203020204" pitchFamily="34" charset="0"/>
              </a:rPr>
              <a:t>ID</a:t>
            </a:r>
            <a:endParaRPr lang="zh-CN" altLang="en-US" dirty="0"/>
          </a:p>
        </p:txBody>
      </p:sp>
    </p:spTree>
    <p:extLst>
      <p:ext uri="{BB962C8B-B14F-4D97-AF65-F5344CB8AC3E}">
        <p14:creationId xmlns:p14="http://schemas.microsoft.com/office/powerpoint/2010/main" val="240274335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文本占位符 2"/>
          <p:cNvSpPr txBox="1">
            <a:spLocks/>
          </p:cNvSpPr>
          <p:nvPr/>
        </p:nvSpPr>
        <p:spPr bwMode="auto">
          <a:xfrm>
            <a:off x="468317" y="1233488"/>
            <a:ext cx="11276183" cy="759998"/>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lgn="l" fontAlgn="ctr">
              <a:buFont typeface="Arial" panose="020B0604020202020204" pitchFamily="34" charset="0"/>
              <a:buNone/>
            </a:pPr>
            <a:r>
              <a:rPr lang="en-US" sz="2000" dirty="0" smtClean="0">
                <a:latin typeface="Huawei Sans" panose="020C0503030203020204" pitchFamily="34" charset="0"/>
                <a:ea typeface="方正兰亭黑简体" panose="02000000000000000000" pitchFamily="2" charset="-122"/>
                <a:sym typeface="Huawei Sans" panose="020C0503030203020204" pitchFamily="34" charset="0"/>
              </a:rPr>
              <a:t>Based on the domain ID and route type in the BGP route, </a:t>
            </a:r>
            <a:r>
              <a:rPr lang="en-US" altLang="zh-CN" sz="2000" dirty="0" smtClean="0">
                <a:latin typeface="Huawei Sans" panose="020C0503030203020204" pitchFamily="34" charset="0"/>
                <a:ea typeface="方正兰亭黑简体" panose="02000000000000000000" pitchFamily="2" charset="-122"/>
                <a:sym typeface="Huawei Sans" panose="020C0503030203020204" pitchFamily="34" charset="0"/>
              </a:rPr>
              <a:t>a</a:t>
            </a:r>
            <a:r>
              <a:rPr lang="en-US" sz="2000" dirty="0" smtClean="0">
                <a:latin typeface="Huawei Sans" panose="020C0503030203020204" pitchFamily="34" charset="0"/>
                <a:ea typeface="方正兰亭黑简体" panose="02000000000000000000" pitchFamily="2" charset="-122"/>
                <a:sym typeface="Huawei Sans" panose="020C0503030203020204" pitchFamily="34" charset="0"/>
              </a:rPr>
              <a:t> PE generates different types of OSPF LSAs and advertises them to the OSPF process of the VRF.</a:t>
            </a:r>
            <a:endParaRPr lang="en-US"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68" name="表格 67"/>
          <p:cNvGraphicFramePr>
            <a:graphicFrameLocks noGrp="1"/>
          </p:cNvGraphicFramePr>
          <p:nvPr>
            <p:extLst/>
          </p:nvPr>
        </p:nvGraphicFramePr>
        <p:xfrm>
          <a:off x="1143000" y="2326617"/>
          <a:ext cx="9715502" cy="1565812"/>
        </p:xfrm>
        <a:graphic>
          <a:graphicData uri="http://schemas.openxmlformats.org/drawingml/2006/table">
            <a:tbl>
              <a:tblPr/>
              <a:tblGrid>
                <a:gridCol w="3200401">
                  <a:extLst>
                    <a:ext uri="{9D8B030D-6E8A-4147-A177-3AD203B41FA5}">
                      <a16:colId xmlns:a16="http://schemas.microsoft.com/office/drawing/2014/main" xmlns="" val="20001"/>
                    </a:ext>
                  </a:extLst>
                </a:gridCol>
                <a:gridCol w="3276602"/>
                <a:gridCol w="3238499"/>
              </a:tblGrid>
              <a:tr h="382011">
                <a:tc>
                  <a:txBody>
                    <a:bodyPr/>
                    <a:lstStyle>
                      <a:lvl1pPr marL="0" algn="l" defTabSz="914034" rtl="0" eaLnBrk="1" latinLnBrk="0" hangingPunct="1">
                        <a:defRPr sz="1799" kern="1200">
                          <a:solidFill>
                            <a:schemeClr val="tx1"/>
                          </a:solidFill>
                          <a:latin typeface="Huawei Sans"/>
                          <a:ea typeface="方正兰亭黑简体"/>
                        </a:defRPr>
                      </a:lvl1pPr>
                      <a:lvl2pPr marL="457017" algn="l" defTabSz="914034" rtl="0" eaLnBrk="1" latinLnBrk="0" hangingPunct="1">
                        <a:defRPr sz="1799" kern="1200">
                          <a:solidFill>
                            <a:schemeClr val="tx1"/>
                          </a:solidFill>
                          <a:latin typeface="Huawei Sans"/>
                          <a:ea typeface="方正兰亭黑简体"/>
                        </a:defRPr>
                      </a:lvl2pPr>
                      <a:lvl3pPr marL="914034" algn="l" defTabSz="914034" rtl="0" eaLnBrk="1" latinLnBrk="0" hangingPunct="1">
                        <a:defRPr sz="1799" kern="1200">
                          <a:solidFill>
                            <a:schemeClr val="tx1"/>
                          </a:solidFill>
                          <a:latin typeface="Huawei Sans"/>
                          <a:ea typeface="方正兰亭黑简体"/>
                        </a:defRPr>
                      </a:lvl3pPr>
                      <a:lvl4pPr marL="1371051" algn="l" defTabSz="914034" rtl="0" eaLnBrk="1" latinLnBrk="0" hangingPunct="1">
                        <a:defRPr sz="1799" kern="1200">
                          <a:solidFill>
                            <a:schemeClr val="tx1"/>
                          </a:solidFill>
                          <a:latin typeface="Huawei Sans"/>
                          <a:ea typeface="方正兰亭黑简体"/>
                        </a:defRPr>
                      </a:lvl4pPr>
                      <a:lvl5pPr marL="1828068" algn="l" defTabSz="914034" rtl="0" eaLnBrk="1" latinLnBrk="0" hangingPunct="1">
                        <a:defRPr sz="1799" kern="1200">
                          <a:solidFill>
                            <a:schemeClr val="tx1"/>
                          </a:solidFill>
                          <a:latin typeface="Huawei Sans"/>
                          <a:ea typeface="方正兰亭黑简体"/>
                        </a:defRPr>
                      </a:lvl5pPr>
                      <a:lvl6pPr marL="2285086" algn="l" defTabSz="914034" rtl="0" eaLnBrk="1" latinLnBrk="0" hangingPunct="1">
                        <a:defRPr sz="1799" kern="1200">
                          <a:solidFill>
                            <a:schemeClr val="tx1"/>
                          </a:solidFill>
                          <a:latin typeface="Huawei Sans"/>
                          <a:ea typeface="方正兰亭黑简体"/>
                        </a:defRPr>
                      </a:lvl6pPr>
                      <a:lvl7pPr marL="2742103" algn="l" defTabSz="914034" rtl="0" eaLnBrk="1" latinLnBrk="0" hangingPunct="1">
                        <a:defRPr sz="1799" kern="1200">
                          <a:solidFill>
                            <a:schemeClr val="tx1"/>
                          </a:solidFill>
                          <a:latin typeface="Huawei Sans"/>
                          <a:ea typeface="方正兰亭黑简体"/>
                        </a:defRPr>
                      </a:lvl7pPr>
                      <a:lvl8pPr marL="3199120" algn="l" defTabSz="914034" rtl="0" eaLnBrk="1" latinLnBrk="0" hangingPunct="1">
                        <a:defRPr sz="1799" kern="1200">
                          <a:solidFill>
                            <a:schemeClr val="tx1"/>
                          </a:solidFill>
                          <a:latin typeface="Huawei Sans"/>
                          <a:ea typeface="方正兰亭黑简体"/>
                        </a:defRPr>
                      </a:lvl8pPr>
                      <a:lvl9pPr marL="3656137" algn="l" defTabSz="914034" rtl="0" eaLnBrk="1" latinLnBrk="0" hangingPunct="1">
                        <a:defRPr sz="1799" kern="1200">
                          <a:solidFill>
                            <a:schemeClr val="tx1"/>
                          </a:solidFill>
                          <a:latin typeface="Huawei Sans"/>
                          <a:ea typeface="方正兰亭黑简体"/>
                        </a:defRPr>
                      </a:lvl9pPr>
                    </a:lstStyle>
                    <a:p>
                      <a:pPr algn="ctr" fontAlgn="ctr">
                        <a:lnSpc>
                          <a:spcPct val="100000"/>
                        </a:lnSpc>
                      </a:pPr>
                      <a:r>
                        <a:rPr lang="en-US"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Whether the domain ID is the same as the local domain ID</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lvl1pPr marL="0" algn="l" defTabSz="914034" rtl="0" eaLnBrk="1" latinLnBrk="0" hangingPunct="1">
                        <a:defRPr sz="1799" kern="1200">
                          <a:solidFill>
                            <a:schemeClr val="tx1"/>
                          </a:solidFill>
                          <a:latin typeface="Huawei Sans"/>
                          <a:ea typeface="方正兰亭黑简体"/>
                        </a:defRPr>
                      </a:lvl1pPr>
                      <a:lvl2pPr marL="457017" algn="l" defTabSz="914034" rtl="0" eaLnBrk="1" latinLnBrk="0" hangingPunct="1">
                        <a:defRPr sz="1799" kern="1200">
                          <a:solidFill>
                            <a:schemeClr val="tx1"/>
                          </a:solidFill>
                          <a:latin typeface="Huawei Sans"/>
                          <a:ea typeface="方正兰亭黑简体"/>
                        </a:defRPr>
                      </a:lvl2pPr>
                      <a:lvl3pPr marL="914034" algn="l" defTabSz="914034" rtl="0" eaLnBrk="1" latinLnBrk="0" hangingPunct="1">
                        <a:defRPr sz="1799" kern="1200">
                          <a:solidFill>
                            <a:schemeClr val="tx1"/>
                          </a:solidFill>
                          <a:latin typeface="Huawei Sans"/>
                          <a:ea typeface="方正兰亭黑简体"/>
                        </a:defRPr>
                      </a:lvl3pPr>
                      <a:lvl4pPr marL="1371051" algn="l" defTabSz="914034" rtl="0" eaLnBrk="1" latinLnBrk="0" hangingPunct="1">
                        <a:defRPr sz="1799" kern="1200">
                          <a:solidFill>
                            <a:schemeClr val="tx1"/>
                          </a:solidFill>
                          <a:latin typeface="Huawei Sans"/>
                          <a:ea typeface="方正兰亭黑简体"/>
                        </a:defRPr>
                      </a:lvl4pPr>
                      <a:lvl5pPr marL="1828068" algn="l" defTabSz="914034" rtl="0" eaLnBrk="1" latinLnBrk="0" hangingPunct="1">
                        <a:defRPr sz="1799" kern="1200">
                          <a:solidFill>
                            <a:schemeClr val="tx1"/>
                          </a:solidFill>
                          <a:latin typeface="Huawei Sans"/>
                          <a:ea typeface="方正兰亭黑简体"/>
                        </a:defRPr>
                      </a:lvl5pPr>
                      <a:lvl6pPr marL="2285086" algn="l" defTabSz="914034" rtl="0" eaLnBrk="1" latinLnBrk="0" hangingPunct="1">
                        <a:defRPr sz="1799" kern="1200">
                          <a:solidFill>
                            <a:schemeClr val="tx1"/>
                          </a:solidFill>
                          <a:latin typeface="Huawei Sans"/>
                          <a:ea typeface="方正兰亭黑简体"/>
                        </a:defRPr>
                      </a:lvl6pPr>
                      <a:lvl7pPr marL="2742103" algn="l" defTabSz="914034" rtl="0" eaLnBrk="1" latinLnBrk="0" hangingPunct="1">
                        <a:defRPr sz="1799" kern="1200">
                          <a:solidFill>
                            <a:schemeClr val="tx1"/>
                          </a:solidFill>
                          <a:latin typeface="Huawei Sans"/>
                          <a:ea typeface="方正兰亭黑简体"/>
                        </a:defRPr>
                      </a:lvl7pPr>
                      <a:lvl8pPr marL="3199120" algn="l" defTabSz="914034" rtl="0" eaLnBrk="1" latinLnBrk="0" hangingPunct="1">
                        <a:defRPr sz="1799" kern="1200">
                          <a:solidFill>
                            <a:schemeClr val="tx1"/>
                          </a:solidFill>
                          <a:latin typeface="Huawei Sans"/>
                          <a:ea typeface="方正兰亭黑简体"/>
                        </a:defRPr>
                      </a:lvl8pPr>
                      <a:lvl9pPr marL="3656137" algn="l" defTabSz="914034" rtl="0" eaLnBrk="1" latinLnBrk="0" hangingPunct="1">
                        <a:defRPr sz="1799" kern="1200">
                          <a:solidFill>
                            <a:schemeClr val="tx1"/>
                          </a:solidFill>
                          <a:latin typeface="Huawei Sans"/>
                          <a:ea typeface="方正兰亭黑简体"/>
                        </a:defRPr>
                      </a:lvl9pPr>
                    </a:lstStyle>
                    <a:p>
                      <a:pPr algn="ctr" fontAlgn="ctr">
                        <a:lnSpc>
                          <a:spcPct val="100000"/>
                        </a:lnSpc>
                      </a:pPr>
                      <a:r>
                        <a:rPr lang="en-US"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Route Type</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lvl1pPr marL="0" algn="l" defTabSz="914034" rtl="0" eaLnBrk="1" latinLnBrk="0" hangingPunct="1">
                        <a:defRPr sz="1799" kern="1200">
                          <a:solidFill>
                            <a:schemeClr val="tx1"/>
                          </a:solidFill>
                          <a:latin typeface="Huawei Sans"/>
                          <a:ea typeface="方正兰亭黑简体"/>
                        </a:defRPr>
                      </a:lvl1pPr>
                      <a:lvl2pPr marL="457017" algn="l" defTabSz="914034" rtl="0" eaLnBrk="1" latinLnBrk="0" hangingPunct="1">
                        <a:defRPr sz="1799" kern="1200">
                          <a:solidFill>
                            <a:schemeClr val="tx1"/>
                          </a:solidFill>
                          <a:latin typeface="Huawei Sans"/>
                          <a:ea typeface="方正兰亭黑简体"/>
                        </a:defRPr>
                      </a:lvl2pPr>
                      <a:lvl3pPr marL="914034" algn="l" defTabSz="914034" rtl="0" eaLnBrk="1" latinLnBrk="0" hangingPunct="1">
                        <a:defRPr sz="1799" kern="1200">
                          <a:solidFill>
                            <a:schemeClr val="tx1"/>
                          </a:solidFill>
                          <a:latin typeface="Huawei Sans"/>
                          <a:ea typeface="方正兰亭黑简体"/>
                        </a:defRPr>
                      </a:lvl3pPr>
                      <a:lvl4pPr marL="1371051" algn="l" defTabSz="914034" rtl="0" eaLnBrk="1" latinLnBrk="0" hangingPunct="1">
                        <a:defRPr sz="1799" kern="1200">
                          <a:solidFill>
                            <a:schemeClr val="tx1"/>
                          </a:solidFill>
                          <a:latin typeface="Huawei Sans"/>
                          <a:ea typeface="方正兰亭黑简体"/>
                        </a:defRPr>
                      </a:lvl4pPr>
                      <a:lvl5pPr marL="1828068" algn="l" defTabSz="914034" rtl="0" eaLnBrk="1" latinLnBrk="0" hangingPunct="1">
                        <a:defRPr sz="1799" kern="1200">
                          <a:solidFill>
                            <a:schemeClr val="tx1"/>
                          </a:solidFill>
                          <a:latin typeface="Huawei Sans"/>
                          <a:ea typeface="方正兰亭黑简体"/>
                        </a:defRPr>
                      </a:lvl5pPr>
                      <a:lvl6pPr marL="2285086" algn="l" defTabSz="914034" rtl="0" eaLnBrk="1" latinLnBrk="0" hangingPunct="1">
                        <a:defRPr sz="1799" kern="1200">
                          <a:solidFill>
                            <a:schemeClr val="tx1"/>
                          </a:solidFill>
                          <a:latin typeface="Huawei Sans"/>
                          <a:ea typeface="方正兰亭黑简体"/>
                        </a:defRPr>
                      </a:lvl6pPr>
                      <a:lvl7pPr marL="2742103" algn="l" defTabSz="914034" rtl="0" eaLnBrk="1" latinLnBrk="0" hangingPunct="1">
                        <a:defRPr sz="1799" kern="1200">
                          <a:solidFill>
                            <a:schemeClr val="tx1"/>
                          </a:solidFill>
                          <a:latin typeface="Huawei Sans"/>
                          <a:ea typeface="方正兰亭黑简体"/>
                        </a:defRPr>
                      </a:lvl7pPr>
                      <a:lvl8pPr marL="3199120" algn="l" defTabSz="914034" rtl="0" eaLnBrk="1" latinLnBrk="0" hangingPunct="1">
                        <a:defRPr sz="1799" kern="1200">
                          <a:solidFill>
                            <a:schemeClr val="tx1"/>
                          </a:solidFill>
                          <a:latin typeface="Huawei Sans"/>
                          <a:ea typeface="方正兰亭黑简体"/>
                        </a:defRPr>
                      </a:lvl8pPr>
                      <a:lvl9pPr marL="3656137" algn="l" defTabSz="914034" rtl="0" eaLnBrk="1" latinLnBrk="0" hangingPunct="1">
                        <a:defRPr sz="1799" kern="1200">
                          <a:solidFill>
                            <a:schemeClr val="tx1"/>
                          </a:solidFill>
                          <a:latin typeface="Huawei Sans"/>
                          <a:ea typeface="方正兰亭黑简体"/>
                        </a:defRPr>
                      </a:lvl9pPr>
                    </a:lstStyle>
                    <a:p>
                      <a:pPr algn="ctr" fontAlgn="ctr">
                        <a:lnSpc>
                          <a:spcPct val="100000"/>
                        </a:lnSpc>
                      </a:pPr>
                      <a:r>
                        <a:rPr lang="en-US"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Types of OSPF LSAs generated by PEs</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rgbClr val="00B0F0"/>
                    </a:solidFill>
                  </a:tcPr>
                </a:tc>
                <a:extLst>
                  <a:ext uri="{0D108BD9-81ED-4DB2-BD59-A6C34878D82A}">
                    <a16:rowId xmlns:a16="http://schemas.microsoft.com/office/drawing/2014/main" xmlns="" val="10000"/>
                  </a:ext>
                </a:extLst>
              </a:tr>
              <a:tr h="250946">
                <a:tc rowSpan="2">
                  <a:txBody>
                    <a:bodyPr/>
                    <a:lstStyle>
                      <a:lvl1pPr marL="0" algn="l" defTabSz="914034" rtl="0" eaLnBrk="1" latinLnBrk="0" hangingPunct="1">
                        <a:defRPr sz="1799" kern="1200">
                          <a:solidFill>
                            <a:schemeClr val="tx1"/>
                          </a:solidFill>
                          <a:latin typeface="Huawei Sans"/>
                          <a:ea typeface="方正兰亭黑简体"/>
                        </a:defRPr>
                      </a:lvl1pPr>
                      <a:lvl2pPr marL="457017" algn="l" defTabSz="914034" rtl="0" eaLnBrk="1" latinLnBrk="0" hangingPunct="1">
                        <a:defRPr sz="1799" kern="1200">
                          <a:solidFill>
                            <a:schemeClr val="tx1"/>
                          </a:solidFill>
                          <a:latin typeface="Huawei Sans"/>
                          <a:ea typeface="方正兰亭黑简体"/>
                        </a:defRPr>
                      </a:lvl2pPr>
                      <a:lvl3pPr marL="914034" algn="l" defTabSz="914034" rtl="0" eaLnBrk="1" latinLnBrk="0" hangingPunct="1">
                        <a:defRPr sz="1799" kern="1200">
                          <a:solidFill>
                            <a:schemeClr val="tx1"/>
                          </a:solidFill>
                          <a:latin typeface="Huawei Sans"/>
                          <a:ea typeface="方正兰亭黑简体"/>
                        </a:defRPr>
                      </a:lvl3pPr>
                      <a:lvl4pPr marL="1371051" algn="l" defTabSz="914034" rtl="0" eaLnBrk="1" latinLnBrk="0" hangingPunct="1">
                        <a:defRPr sz="1799" kern="1200">
                          <a:solidFill>
                            <a:schemeClr val="tx1"/>
                          </a:solidFill>
                          <a:latin typeface="Huawei Sans"/>
                          <a:ea typeface="方正兰亭黑简体"/>
                        </a:defRPr>
                      </a:lvl4pPr>
                      <a:lvl5pPr marL="1828068" algn="l" defTabSz="914034" rtl="0" eaLnBrk="1" latinLnBrk="0" hangingPunct="1">
                        <a:defRPr sz="1799" kern="1200">
                          <a:solidFill>
                            <a:schemeClr val="tx1"/>
                          </a:solidFill>
                          <a:latin typeface="Huawei Sans"/>
                          <a:ea typeface="方正兰亭黑简体"/>
                        </a:defRPr>
                      </a:lvl5pPr>
                      <a:lvl6pPr marL="2285086" algn="l" defTabSz="914034" rtl="0" eaLnBrk="1" latinLnBrk="0" hangingPunct="1">
                        <a:defRPr sz="1799" kern="1200">
                          <a:solidFill>
                            <a:schemeClr val="tx1"/>
                          </a:solidFill>
                          <a:latin typeface="Huawei Sans"/>
                          <a:ea typeface="方正兰亭黑简体"/>
                        </a:defRPr>
                      </a:lvl6pPr>
                      <a:lvl7pPr marL="2742103" algn="l" defTabSz="914034" rtl="0" eaLnBrk="1" latinLnBrk="0" hangingPunct="1">
                        <a:defRPr sz="1799" kern="1200">
                          <a:solidFill>
                            <a:schemeClr val="tx1"/>
                          </a:solidFill>
                          <a:latin typeface="Huawei Sans"/>
                          <a:ea typeface="方正兰亭黑简体"/>
                        </a:defRPr>
                      </a:lvl7pPr>
                      <a:lvl8pPr marL="3199120" algn="l" defTabSz="914034" rtl="0" eaLnBrk="1" latinLnBrk="0" hangingPunct="1">
                        <a:defRPr sz="1799" kern="1200">
                          <a:solidFill>
                            <a:schemeClr val="tx1"/>
                          </a:solidFill>
                          <a:latin typeface="Huawei Sans"/>
                          <a:ea typeface="方正兰亭黑简体"/>
                        </a:defRPr>
                      </a:lvl8pPr>
                      <a:lvl9pPr marL="3656137" algn="l" defTabSz="914034" rtl="0" eaLnBrk="1" latinLnBrk="0" hangingPunct="1">
                        <a:defRPr sz="1799" kern="1200">
                          <a:solidFill>
                            <a:schemeClr val="tx1"/>
                          </a:solidFill>
                          <a:latin typeface="Huawei Sans"/>
                          <a:ea typeface="方正兰亭黑简体"/>
                        </a:defRPr>
                      </a:lvl9pPr>
                    </a:lstStyle>
                    <a:p>
                      <a:pPr algn="ctr" fontAlgn="ctr">
                        <a:lnSpc>
                          <a:spcPct val="100000"/>
                        </a:lnSpc>
                      </a:pPr>
                      <a:r>
                        <a:rPr lang="en-US" sz="1600">
                          <a:latin typeface="Huawei Sans" panose="020C0503030203020204" pitchFamily="34" charset="0"/>
                          <a:ea typeface="方正兰亭黑简体" panose="02000000000000000000" pitchFamily="2" charset="-122"/>
                          <a:sym typeface="Huawei Sans" panose="020C0503030203020204" pitchFamily="34" charset="0"/>
                        </a:rPr>
                        <a:t>Yes</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tx1"/>
                          </a:solidFill>
                          <a:latin typeface="Huawei Sans"/>
                          <a:ea typeface="方正兰亭黑简体"/>
                        </a:defRPr>
                      </a:lvl1pPr>
                      <a:lvl2pPr marL="457017" algn="l" defTabSz="914034" rtl="0" eaLnBrk="1" latinLnBrk="0" hangingPunct="1">
                        <a:defRPr sz="1799" kern="1200">
                          <a:solidFill>
                            <a:schemeClr val="tx1"/>
                          </a:solidFill>
                          <a:latin typeface="Huawei Sans"/>
                          <a:ea typeface="方正兰亭黑简体"/>
                        </a:defRPr>
                      </a:lvl2pPr>
                      <a:lvl3pPr marL="914034" algn="l" defTabSz="914034" rtl="0" eaLnBrk="1" latinLnBrk="0" hangingPunct="1">
                        <a:defRPr sz="1799" kern="1200">
                          <a:solidFill>
                            <a:schemeClr val="tx1"/>
                          </a:solidFill>
                          <a:latin typeface="Huawei Sans"/>
                          <a:ea typeface="方正兰亭黑简体"/>
                        </a:defRPr>
                      </a:lvl3pPr>
                      <a:lvl4pPr marL="1371051" algn="l" defTabSz="914034" rtl="0" eaLnBrk="1" latinLnBrk="0" hangingPunct="1">
                        <a:defRPr sz="1799" kern="1200">
                          <a:solidFill>
                            <a:schemeClr val="tx1"/>
                          </a:solidFill>
                          <a:latin typeface="Huawei Sans"/>
                          <a:ea typeface="方正兰亭黑简体"/>
                        </a:defRPr>
                      </a:lvl4pPr>
                      <a:lvl5pPr marL="1828068" algn="l" defTabSz="914034" rtl="0" eaLnBrk="1" latinLnBrk="0" hangingPunct="1">
                        <a:defRPr sz="1799" kern="1200">
                          <a:solidFill>
                            <a:schemeClr val="tx1"/>
                          </a:solidFill>
                          <a:latin typeface="Huawei Sans"/>
                          <a:ea typeface="方正兰亭黑简体"/>
                        </a:defRPr>
                      </a:lvl5pPr>
                      <a:lvl6pPr marL="2285086" algn="l" defTabSz="914034" rtl="0" eaLnBrk="1" latinLnBrk="0" hangingPunct="1">
                        <a:defRPr sz="1799" kern="1200">
                          <a:solidFill>
                            <a:schemeClr val="tx1"/>
                          </a:solidFill>
                          <a:latin typeface="Huawei Sans"/>
                          <a:ea typeface="方正兰亭黑简体"/>
                        </a:defRPr>
                      </a:lvl6pPr>
                      <a:lvl7pPr marL="2742103" algn="l" defTabSz="914034" rtl="0" eaLnBrk="1" latinLnBrk="0" hangingPunct="1">
                        <a:defRPr sz="1799" kern="1200">
                          <a:solidFill>
                            <a:schemeClr val="tx1"/>
                          </a:solidFill>
                          <a:latin typeface="Huawei Sans"/>
                          <a:ea typeface="方正兰亭黑简体"/>
                        </a:defRPr>
                      </a:lvl7pPr>
                      <a:lvl8pPr marL="3199120" algn="l" defTabSz="914034" rtl="0" eaLnBrk="1" latinLnBrk="0" hangingPunct="1">
                        <a:defRPr sz="1799" kern="1200">
                          <a:solidFill>
                            <a:schemeClr val="tx1"/>
                          </a:solidFill>
                          <a:latin typeface="Huawei Sans"/>
                          <a:ea typeface="方正兰亭黑简体"/>
                        </a:defRPr>
                      </a:lvl8pPr>
                      <a:lvl9pPr marL="3656137" algn="l" defTabSz="914034" rtl="0" eaLnBrk="1" latinLnBrk="0" hangingPunct="1">
                        <a:defRPr sz="1799" kern="1200">
                          <a:solidFill>
                            <a:schemeClr val="tx1"/>
                          </a:solidFill>
                          <a:latin typeface="Huawei Sans"/>
                          <a:ea typeface="方正兰亭黑简体"/>
                        </a:defRPr>
                      </a:lvl9pPr>
                    </a:lstStyle>
                    <a:p>
                      <a:pPr algn="ctr" fontAlgn="ctr">
                        <a:lnSpc>
                          <a:spcPct val="100000"/>
                        </a:lnSpc>
                      </a:pPr>
                      <a:r>
                        <a:rPr lang="en-US" sz="1600">
                          <a:latin typeface="Huawei Sans" panose="020C0503030203020204" pitchFamily="34" charset="0"/>
                          <a:ea typeface="方正兰亭黑简体" panose="02000000000000000000" pitchFamily="2" charset="-122"/>
                          <a:sym typeface="Huawei Sans" panose="020C0503030203020204" pitchFamily="34" charset="0"/>
                        </a:rPr>
                        <a:t>1, 2, 3</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tx1"/>
                          </a:solidFill>
                          <a:latin typeface="Huawei Sans"/>
                          <a:ea typeface="方正兰亭黑简体"/>
                        </a:defRPr>
                      </a:lvl1pPr>
                      <a:lvl2pPr marL="457017" algn="l" defTabSz="914034" rtl="0" eaLnBrk="1" latinLnBrk="0" hangingPunct="1">
                        <a:defRPr sz="1799" kern="1200">
                          <a:solidFill>
                            <a:schemeClr val="tx1"/>
                          </a:solidFill>
                          <a:latin typeface="Huawei Sans"/>
                          <a:ea typeface="方正兰亭黑简体"/>
                        </a:defRPr>
                      </a:lvl2pPr>
                      <a:lvl3pPr marL="914034" algn="l" defTabSz="914034" rtl="0" eaLnBrk="1" latinLnBrk="0" hangingPunct="1">
                        <a:defRPr sz="1799" kern="1200">
                          <a:solidFill>
                            <a:schemeClr val="tx1"/>
                          </a:solidFill>
                          <a:latin typeface="Huawei Sans"/>
                          <a:ea typeface="方正兰亭黑简体"/>
                        </a:defRPr>
                      </a:lvl3pPr>
                      <a:lvl4pPr marL="1371051" algn="l" defTabSz="914034" rtl="0" eaLnBrk="1" latinLnBrk="0" hangingPunct="1">
                        <a:defRPr sz="1799" kern="1200">
                          <a:solidFill>
                            <a:schemeClr val="tx1"/>
                          </a:solidFill>
                          <a:latin typeface="Huawei Sans"/>
                          <a:ea typeface="方正兰亭黑简体"/>
                        </a:defRPr>
                      </a:lvl4pPr>
                      <a:lvl5pPr marL="1828068" algn="l" defTabSz="914034" rtl="0" eaLnBrk="1" latinLnBrk="0" hangingPunct="1">
                        <a:defRPr sz="1799" kern="1200">
                          <a:solidFill>
                            <a:schemeClr val="tx1"/>
                          </a:solidFill>
                          <a:latin typeface="Huawei Sans"/>
                          <a:ea typeface="方正兰亭黑简体"/>
                        </a:defRPr>
                      </a:lvl5pPr>
                      <a:lvl6pPr marL="2285086" algn="l" defTabSz="914034" rtl="0" eaLnBrk="1" latinLnBrk="0" hangingPunct="1">
                        <a:defRPr sz="1799" kern="1200">
                          <a:solidFill>
                            <a:schemeClr val="tx1"/>
                          </a:solidFill>
                          <a:latin typeface="Huawei Sans"/>
                          <a:ea typeface="方正兰亭黑简体"/>
                        </a:defRPr>
                      </a:lvl6pPr>
                      <a:lvl7pPr marL="2742103" algn="l" defTabSz="914034" rtl="0" eaLnBrk="1" latinLnBrk="0" hangingPunct="1">
                        <a:defRPr sz="1799" kern="1200">
                          <a:solidFill>
                            <a:schemeClr val="tx1"/>
                          </a:solidFill>
                          <a:latin typeface="Huawei Sans"/>
                          <a:ea typeface="方正兰亭黑简体"/>
                        </a:defRPr>
                      </a:lvl7pPr>
                      <a:lvl8pPr marL="3199120" algn="l" defTabSz="914034" rtl="0" eaLnBrk="1" latinLnBrk="0" hangingPunct="1">
                        <a:defRPr sz="1799" kern="1200">
                          <a:solidFill>
                            <a:schemeClr val="tx1"/>
                          </a:solidFill>
                          <a:latin typeface="Huawei Sans"/>
                          <a:ea typeface="方正兰亭黑简体"/>
                        </a:defRPr>
                      </a:lvl8pPr>
                      <a:lvl9pPr marL="3656137" algn="l" defTabSz="914034" rtl="0" eaLnBrk="1" latinLnBrk="0" hangingPunct="1">
                        <a:defRPr sz="1799" kern="1200">
                          <a:solidFill>
                            <a:schemeClr val="tx1"/>
                          </a:solidFill>
                          <a:latin typeface="Huawei Sans"/>
                          <a:ea typeface="方正兰亭黑简体"/>
                        </a:defRPr>
                      </a:lvl9pPr>
                    </a:lstStyle>
                    <a:p>
                      <a:pPr algn="ctr" fontAlgn="ctr">
                        <a:lnSpc>
                          <a:spcPct val="100000"/>
                        </a:lnSpc>
                      </a:pPr>
                      <a:r>
                        <a:rPr lang="en-US" sz="1600">
                          <a:latin typeface="Huawei Sans" panose="020C0503030203020204" pitchFamily="34" charset="0"/>
                          <a:ea typeface="方正兰亭黑简体" panose="02000000000000000000" pitchFamily="2" charset="-122"/>
                          <a:sym typeface="Huawei Sans" panose="020C0503030203020204" pitchFamily="34" charset="0"/>
                        </a:rPr>
                        <a:t>3</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1"/>
                  </a:ext>
                </a:extLst>
              </a:tr>
              <a:tr h="345146">
                <a:tc vMerge="1">
                  <a:txBody>
                    <a:bodyPr/>
                    <a:lstStyle/>
                    <a:p>
                      <a:pPr algn="l" rtl="0">
                        <a:lnSpc>
                          <a:spcPct val="100000"/>
                        </a:lnSpc>
                      </a:pPr>
                      <a:endParaRPr lang="en-US"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lvl1pPr marL="0" algn="l" defTabSz="914034" rtl="0" eaLnBrk="1" latinLnBrk="0" hangingPunct="1">
                        <a:defRPr sz="1799" kern="1200">
                          <a:solidFill>
                            <a:schemeClr val="tx1"/>
                          </a:solidFill>
                          <a:latin typeface="Huawei Sans"/>
                          <a:ea typeface="方正兰亭黑简体"/>
                        </a:defRPr>
                      </a:lvl1pPr>
                      <a:lvl2pPr marL="457017" algn="l" defTabSz="914034" rtl="0" eaLnBrk="1" latinLnBrk="0" hangingPunct="1">
                        <a:defRPr sz="1799" kern="1200">
                          <a:solidFill>
                            <a:schemeClr val="tx1"/>
                          </a:solidFill>
                          <a:latin typeface="Huawei Sans"/>
                          <a:ea typeface="方正兰亭黑简体"/>
                        </a:defRPr>
                      </a:lvl2pPr>
                      <a:lvl3pPr marL="914034" algn="l" defTabSz="914034" rtl="0" eaLnBrk="1" latinLnBrk="0" hangingPunct="1">
                        <a:defRPr sz="1799" kern="1200">
                          <a:solidFill>
                            <a:schemeClr val="tx1"/>
                          </a:solidFill>
                          <a:latin typeface="Huawei Sans"/>
                          <a:ea typeface="方正兰亭黑简体"/>
                        </a:defRPr>
                      </a:lvl3pPr>
                      <a:lvl4pPr marL="1371051" algn="l" defTabSz="914034" rtl="0" eaLnBrk="1" latinLnBrk="0" hangingPunct="1">
                        <a:defRPr sz="1799" kern="1200">
                          <a:solidFill>
                            <a:schemeClr val="tx1"/>
                          </a:solidFill>
                          <a:latin typeface="Huawei Sans"/>
                          <a:ea typeface="方正兰亭黑简体"/>
                        </a:defRPr>
                      </a:lvl4pPr>
                      <a:lvl5pPr marL="1828068" algn="l" defTabSz="914034" rtl="0" eaLnBrk="1" latinLnBrk="0" hangingPunct="1">
                        <a:defRPr sz="1799" kern="1200">
                          <a:solidFill>
                            <a:schemeClr val="tx1"/>
                          </a:solidFill>
                          <a:latin typeface="Huawei Sans"/>
                          <a:ea typeface="方正兰亭黑简体"/>
                        </a:defRPr>
                      </a:lvl5pPr>
                      <a:lvl6pPr marL="2285086" algn="l" defTabSz="914034" rtl="0" eaLnBrk="1" latinLnBrk="0" hangingPunct="1">
                        <a:defRPr sz="1799" kern="1200">
                          <a:solidFill>
                            <a:schemeClr val="tx1"/>
                          </a:solidFill>
                          <a:latin typeface="Huawei Sans"/>
                          <a:ea typeface="方正兰亭黑简体"/>
                        </a:defRPr>
                      </a:lvl6pPr>
                      <a:lvl7pPr marL="2742103" algn="l" defTabSz="914034" rtl="0" eaLnBrk="1" latinLnBrk="0" hangingPunct="1">
                        <a:defRPr sz="1799" kern="1200">
                          <a:solidFill>
                            <a:schemeClr val="tx1"/>
                          </a:solidFill>
                          <a:latin typeface="Huawei Sans"/>
                          <a:ea typeface="方正兰亭黑简体"/>
                        </a:defRPr>
                      </a:lvl7pPr>
                      <a:lvl8pPr marL="3199120" algn="l" defTabSz="914034" rtl="0" eaLnBrk="1" latinLnBrk="0" hangingPunct="1">
                        <a:defRPr sz="1799" kern="1200">
                          <a:solidFill>
                            <a:schemeClr val="tx1"/>
                          </a:solidFill>
                          <a:latin typeface="Huawei Sans"/>
                          <a:ea typeface="方正兰亭黑简体"/>
                        </a:defRPr>
                      </a:lvl8pPr>
                      <a:lvl9pPr marL="3656137" algn="l" defTabSz="914034" rtl="0" eaLnBrk="1" latinLnBrk="0" hangingPunct="1">
                        <a:defRPr sz="1799" kern="1200">
                          <a:solidFill>
                            <a:schemeClr val="tx1"/>
                          </a:solidFill>
                          <a:latin typeface="Huawei Sans"/>
                          <a:ea typeface="方正兰亭黑简体"/>
                        </a:defRPr>
                      </a:lvl9pPr>
                    </a:lstStyle>
                    <a:p>
                      <a:pPr algn="ctr" fontAlgn="ctr">
                        <a:lnSpc>
                          <a:spcPct val="100000"/>
                        </a:lnSpc>
                      </a:pPr>
                      <a:r>
                        <a:rPr lang="en-US" sz="1600">
                          <a:latin typeface="Huawei Sans" panose="020C0503030203020204" pitchFamily="34" charset="0"/>
                          <a:ea typeface="方正兰亭黑简体" panose="02000000000000000000" pitchFamily="2" charset="-122"/>
                          <a:sym typeface="Huawei Sans" panose="020C0503030203020204" pitchFamily="34" charset="0"/>
                        </a:rPr>
                        <a:t>5, 7</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tx1"/>
                          </a:solidFill>
                          <a:latin typeface="Huawei Sans"/>
                          <a:ea typeface="方正兰亭黑简体"/>
                        </a:defRPr>
                      </a:lvl1pPr>
                      <a:lvl2pPr marL="457017" algn="l" defTabSz="914034" rtl="0" eaLnBrk="1" latinLnBrk="0" hangingPunct="1">
                        <a:defRPr sz="1799" kern="1200">
                          <a:solidFill>
                            <a:schemeClr val="tx1"/>
                          </a:solidFill>
                          <a:latin typeface="Huawei Sans"/>
                          <a:ea typeface="方正兰亭黑简体"/>
                        </a:defRPr>
                      </a:lvl2pPr>
                      <a:lvl3pPr marL="914034" algn="l" defTabSz="914034" rtl="0" eaLnBrk="1" latinLnBrk="0" hangingPunct="1">
                        <a:defRPr sz="1799" kern="1200">
                          <a:solidFill>
                            <a:schemeClr val="tx1"/>
                          </a:solidFill>
                          <a:latin typeface="Huawei Sans"/>
                          <a:ea typeface="方正兰亭黑简体"/>
                        </a:defRPr>
                      </a:lvl3pPr>
                      <a:lvl4pPr marL="1371051" algn="l" defTabSz="914034" rtl="0" eaLnBrk="1" latinLnBrk="0" hangingPunct="1">
                        <a:defRPr sz="1799" kern="1200">
                          <a:solidFill>
                            <a:schemeClr val="tx1"/>
                          </a:solidFill>
                          <a:latin typeface="Huawei Sans"/>
                          <a:ea typeface="方正兰亭黑简体"/>
                        </a:defRPr>
                      </a:lvl4pPr>
                      <a:lvl5pPr marL="1828068" algn="l" defTabSz="914034" rtl="0" eaLnBrk="1" latinLnBrk="0" hangingPunct="1">
                        <a:defRPr sz="1799" kern="1200">
                          <a:solidFill>
                            <a:schemeClr val="tx1"/>
                          </a:solidFill>
                          <a:latin typeface="Huawei Sans"/>
                          <a:ea typeface="方正兰亭黑简体"/>
                        </a:defRPr>
                      </a:lvl5pPr>
                      <a:lvl6pPr marL="2285086" algn="l" defTabSz="914034" rtl="0" eaLnBrk="1" latinLnBrk="0" hangingPunct="1">
                        <a:defRPr sz="1799" kern="1200">
                          <a:solidFill>
                            <a:schemeClr val="tx1"/>
                          </a:solidFill>
                          <a:latin typeface="Huawei Sans"/>
                          <a:ea typeface="方正兰亭黑简体"/>
                        </a:defRPr>
                      </a:lvl6pPr>
                      <a:lvl7pPr marL="2742103" algn="l" defTabSz="914034" rtl="0" eaLnBrk="1" latinLnBrk="0" hangingPunct="1">
                        <a:defRPr sz="1799" kern="1200">
                          <a:solidFill>
                            <a:schemeClr val="tx1"/>
                          </a:solidFill>
                          <a:latin typeface="Huawei Sans"/>
                          <a:ea typeface="方正兰亭黑简体"/>
                        </a:defRPr>
                      </a:lvl7pPr>
                      <a:lvl8pPr marL="3199120" algn="l" defTabSz="914034" rtl="0" eaLnBrk="1" latinLnBrk="0" hangingPunct="1">
                        <a:defRPr sz="1799" kern="1200">
                          <a:solidFill>
                            <a:schemeClr val="tx1"/>
                          </a:solidFill>
                          <a:latin typeface="Huawei Sans"/>
                          <a:ea typeface="方正兰亭黑简体"/>
                        </a:defRPr>
                      </a:lvl8pPr>
                      <a:lvl9pPr marL="3656137" algn="l" defTabSz="914034" rtl="0" eaLnBrk="1" latinLnBrk="0" hangingPunct="1">
                        <a:defRPr sz="1799" kern="1200">
                          <a:solidFill>
                            <a:schemeClr val="tx1"/>
                          </a:solidFill>
                          <a:latin typeface="Huawei Sans"/>
                          <a:ea typeface="方正兰亭黑简体"/>
                        </a:defRPr>
                      </a:lvl9pPr>
                    </a:lstStyle>
                    <a:p>
                      <a:pPr algn="ctr" fontAlgn="ctr">
                        <a:lnSpc>
                          <a:spcPct val="100000"/>
                        </a:lnSpc>
                      </a:pPr>
                      <a:r>
                        <a:rPr lang="en-US" sz="1600">
                          <a:latin typeface="Huawei Sans" panose="020C0503030203020204" pitchFamily="34" charset="0"/>
                          <a:ea typeface="方正兰亭黑简体" panose="02000000000000000000" pitchFamily="2" charset="-122"/>
                          <a:sym typeface="Huawei Sans" panose="020C0503030203020204" pitchFamily="34" charset="0"/>
                        </a:rPr>
                        <a:t>5, 7</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2"/>
                  </a:ext>
                </a:extLst>
              </a:tr>
              <a:tr h="345146">
                <a:tc>
                  <a:txBody>
                    <a:bodyPr/>
                    <a:lstStyle>
                      <a:lvl1pPr marL="0" algn="l" defTabSz="914034" rtl="0" eaLnBrk="1" latinLnBrk="0" hangingPunct="1">
                        <a:defRPr sz="1799" kern="1200">
                          <a:solidFill>
                            <a:schemeClr val="tx1"/>
                          </a:solidFill>
                          <a:latin typeface="Huawei Sans"/>
                          <a:ea typeface="方正兰亭黑简体"/>
                        </a:defRPr>
                      </a:lvl1pPr>
                      <a:lvl2pPr marL="457017" algn="l" defTabSz="914034" rtl="0" eaLnBrk="1" latinLnBrk="0" hangingPunct="1">
                        <a:defRPr sz="1799" kern="1200">
                          <a:solidFill>
                            <a:schemeClr val="tx1"/>
                          </a:solidFill>
                          <a:latin typeface="Huawei Sans"/>
                          <a:ea typeface="方正兰亭黑简体"/>
                        </a:defRPr>
                      </a:lvl2pPr>
                      <a:lvl3pPr marL="914034" algn="l" defTabSz="914034" rtl="0" eaLnBrk="1" latinLnBrk="0" hangingPunct="1">
                        <a:defRPr sz="1799" kern="1200">
                          <a:solidFill>
                            <a:schemeClr val="tx1"/>
                          </a:solidFill>
                          <a:latin typeface="Huawei Sans"/>
                          <a:ea typeface="方正兰亭黑简体"/>
                        </a:defRPr>
                      </a:lvl3pPr>
                      <a:lvl4pPr marL="1371051" algn="l" defTabSz="914034" rtl="0" eaLnBrk="1" latinLnBrk="0" hangingPunct="1">
                        <a:defRPr sz="1799" kern="1200">
                          <a:solidFill>
                            <a:schemeClr val="tx1"/>
                          </a:solidFill>
                          <a:latin typeface="Huawei Sans"/>
                          <a:ea typeface="方正兰亭黑简体"/>
                        </a:defRPr>
                      </a:lvl4pPr>
                      <a:lvl5pPr marL="1828068" algn="l" defTabSz="914034" rtl="0" eaLnBrk="1" latinLnBrk="0" hangingPunct="1">
                        <a:defRPr sz="1799" kern="1200">
                          <a:solidFill>
                            <a:schemeClr val="tx1"/>
                          </a:solidFill>
                          <a:latin typeface="Huawei Sans"/>
                          <a:ea typeface="方正兰亭黑简体"/>
                        </a:defRPr>
                      </a:lvl5pPr>
                      <a:lvl6pPr marL="2285086" algn="l" defTabSz="914034" rtl="0" eaLnBrk="1" latinLnBrk="0" hangingPunct="1">
                        <a:defRPr sz="1799" kern="1200">
                          <a:solidFill>
                            <a:schemeClr val="tx1"/>
                          </a:solidFill>
                          <a:latin typeface="Huawei Sans"/>
                          <a:ea typeface="方正兰亭黑简体"/>
                        </a:defRPr>
                      </a:lvl6pPr>
                      <a:lvl7pPr marL="2742103" algn="l" defTabSz="914034" rtl="0" eaLnBrk="1" latinLnBrk="0" hangingPunct="1">
                        <a:defRPr sz="1799" kern="1200">
                          <a:solidFill>
                            <a:schemeClr val="tx1"/>
                          </a:solidFill>
                          <a:latin typeface="Huawei Sans"/>
                          <a:ea typeface="方正兰亭黑简体"/>
                        </a:defRPr>
                      </a:lvl7pPr>
                      <a:lvl8pPr marL="3199120" algn="l" defTabSz="914034" rtl="0" eaLnBrk="1" latinLnBrk="0" hangingPunct="1">
                        <a:defRPr sz="1799" kern="1200">
                          <a:solidFill>
                            <a:schemeClr val="tx1"/>
                          </a:solidFill>
                          <a:latin typeface="Huawei Sans"/>
                          <a:ea typeface="方正兰亭黑简体"/>
                        </a:defRPr>
                      </a:lvl8pPr>
                      <a:lvl9pPr marL="3656137" algn="l" defTabSz="914034" rtl="0" eaLnBrk="1" latinLnBrk="0" hangingPunct="1">
                        <a:defRPr sz="1799" kern="1200">
                          <a:solidFill>
                            <a:schemeClr val="tx1"/>
                          </a:solidFill>
                          <a:latin typeface="Huawei Sans"/>
                          <a:ea typeface="方正兰亭黑简体"/>
                        </a:defRPr>
                      </a:lvl9pPr>
                    </a:lstStyle>
                    <a:p>
                      <a:pPr algn="ctr" fontAlgn="ctr">
                        <a:lnSpc>
                          <a:spcPct val="100000"/>
                        </a:lnSpc>
                      </a:pPr>
                      <a:r>
                        <a:rPr lang="en-US" sz="1600">
                          <a:latin typeface="Huawei Sans" panose="020C0503030203020204" pitchFamily="34" charset="0"/>
                          <a:ea typeface="方正兰亭黑简体" panose="02000000000000000000" pitchFamily="2" charset="-122"/>
                          <a:sym typeface="Huawei Sans" panose="020C0503030203020204" pitchFamily="34" charset="0"/>
                        </a:rPr>
                        <a:t>No</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tx1"/>
                          </a:solidFill>
                          <a:latin typeface="Huawei Sans"/>
                          <a:ea typeface="方正兰亭黑简体"/>
                        </a:defRPr>
                      </a:lvl1pPr>
                      <a:lvl2pPr marL="457017" algn="l" defTabSz="914034" rtl="0" eaLnBrk="1" latinLnBrk="0" hangingPunct="1">
                        <a:defRPr sz="1799" kern="1200">
                          <a:solidFill>
                            <a:schemeClr val="tx1"/>
                          </a:solidFill>
                          <a:latin typeface="Huawei Sans"/>
                          <a:ea typeface="方正兰亭黑简体"/>
                        </a:defRPr>
                      </a:lvl2pPr>
                      <a:lvl3pPr marL="914034" algn="l" defTabSz="914034" rtl="0" eaLnBrk="1" latinLnBrk="0" hangingPunct="1">
                        <a:defRPr sz="1799" kern="1200">
                          <a:solidFill>
                            <a:schemeClr val="tx1"/>
                          </a:solidFill>
                          <a:latin typeface="Huawei Sans"/>
                          <a:ea typeface="方正兰亭黑简体"/>
                        </a:defRPr>
                      </a:lvl3pPr>
                      <a:lvl4pPr marL="1371051" algn="l" defTabSz="914034" rtl="0" eaLnBrk="1" latinLnBrk="0" hangingPunct="1">
                        <a:defRPr sz="1799" kern="1200">
                          <a:solidFill>
                            <a:schemeClr val="tx1"/>
                          </a:solidFill>
                          <a:latin typeface="Huawei Sans"/>
                          <a:ea typeface="方正兰亭黑简体"/>
                        </a:defRPr>
                      </a:lvl4pPr>
                      <a:lvl5pPr marL="1828068" algn="l" defTabSz="914034" rtl="0" eaLnBrk="1" latinLnBrk="0" hangingPunct="1">
                        <a:defRPr sz="1799" kern="1200">
                          <a:solidFill>
                            <a:schemeClr val="tx1"/>
                          </a:solidFill>
                          <a:latin typeface="Huawei Sans"/>
                          <a:ea typeface="方正兰亭黑简体"/>
                        </a:defRPr>
                      </a:lvl5pPr>
                      <a:lvl6pPr marL="2285086" algn="l" defTabSz="914034" rtl="0" eaLnBrk="1" latinLnBrk="0" hangingPunct="1">
                        <a:defRPr sz="1799" kern="1200">
                          <a:solidFill>
                            <a:schemeClr val="tx1"/>
                          </a:solidFill>
                          <a:latin typeface="Huawei Sans"/>
                          <a:ea typeface="方正兰亭黑简体"/>
                        </a:defRPr>
                      </a:lvl6pPr>
                      <a:lvl7pPr marL="2742103" algn="l" defTabSz="914034" rtl="0" eaLnBrk="1" latinLnBrk="0" hangingPunct="1">
                        <a:defRPr sz="1799" kern="1200">
                          <a:solidFill>
                            <a:schemeClr val="tx1"/>
                          </a:solidFill>
                          <a:latin typeface="Huawei Sans"/>
                          <a:ea typeface="方正兰亭黑简体"/>
                        </a:defRPr>
                      </a:lvl7pPr>
                      <a:lvl8pPr marL="3199120" algn="l" defTabSz="914034" rtl="0" eaLnBrk="1" latinLnBrk="0" hangingPunct="1">
                        <a:defRPr sz="1799" kern="1200">
                          <a:solidFill>
                            <a:schemeClr val="tx1"/>
                          </a:solidFill>
                          <a:latin typeface="Huawei Sans"/>
                          <a:ea typeface="方正兰亭黑简体"/>
                        </a:defRPr>
                      </a:lvl8pPr>
                      <a:lvl9pPr marL="3656137" algn="l" defTabSz="914034" rtl="0" eaLnBrk="1" latinLnBrk="0" hangingPunct="1">
                        <a:defRPr sz="1799" kern="1200">
                          <a:solidFill>
                            <a:schemeClr val="tx1"/>
                          </a:solidFill>
                          <a:latin typeface="Huawei Sans"/>
                          <a:ea typeface="方正兰亭黑简体"/>
                        </a:defRPr>
                      </a:lvl9p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600">
                          <a:latin typeface="Huawei Sans" panose="020C0503030203020204" pitchFamily="34" charset="0"/>
                          <a:ea typeface="方正兰亭黑简体" panose="02000000000000000000" pitchFamily="2" charset="-122"/>
                          <a:sym typeface="Huawei Sans" panose="020C0503030203020204" pitchFamily="34" charset="0"/>
                        </a:rPr>
                        <a:t>1, 2, 3, 5, 7</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034" rtl="0" eaLnBrk="1" latinLnBrk="0" hangingPunct="1">
                        <a:defRPr sz="1799" kern="1200">
                          <a:solidFill>
                            <a:schemeClr val="tx1"/>
                          </a:solidFill>
                          <a:latin typeface="Huawei Sans"/>
                          <a:ea typeface="方正兰亭黑简体"/>
                        </a:defRPr>
                      </a:lvl1pPr>
                      <a:lvl2pPr marL="457017" algn="l" defTabSz="914034" rtl="0" eaLnBrk="1" latinLnBrk="0" hangingPunct="1">
                        <a:defRPr sz="1799" kern="1200">
                          <a:solidFill>
                            <a:schemeClr val="tx1"/>
                          </a:solidFill>
                          <a:latin typeface="Huawei Sans"/>
                          <a:ea typeface="方正兰亭黑简体"/>
                        </a:defRPr>
                      </a:lvl2pPr>
                      <a:lvl3pPr marL="914034" algn="l" defTabSz="914034" rtl="0" eaLnBrk="1" latinLnBrk="0" hangingPunct="1">
                        <a:defRPr sz="1799" kern="1200">
                          <a:solidFill>
                            <a:schemeClr val="tx1"/>
                          </a:solidFill>
                          <a:latin typeface="Huawei Sans"/>
                          <a:ea typeface="方正兰亭黑简体"/>
                        </a:defRPr>
                      </a:lvl3pPr>
                      <a:lvl4pPr marL="1371051" algn="l" defTabSz="914034" rtl="0" eaLnBrk="1" latinLnBrk="0" hangingPunct="1">
                        <a:defRPr sz="1799" kern="1200">
                          <a:solidFill>
                            <a:schemeClr val="tx1"/>
                          </a:solidFill>
                          <a:latin typeface="Huawei Sans"/>
                          <a:ea typeface="方正兰亭黑简体"/>
                        </a:defRPr>
                      </a:lvl4pPr>
                      <a:lvl5pPr marL="1828068" algn="l" defTabSz="914034" rtl="0" eaLnBrk="1" latinLnBrk="0" hangingPunct="1">
                        <a:defRPr sz="1799" kern="1200">
                          <a:solidFill>
                            <a:schemeClr val="tx1"/>
                          </a:solidFill>
                          <a:latin typeface="Huawei Sans"/>
                          <a:ea typeface="方正兰亭黑简体"/>
                        </a:defRPr>
                      </a:lvl5pPr>
                      <a:lvl6pPr marL="2285086" algn="l" defTabSz="914034" rtl="0" eaLnBrk="1" latinLnBrk="0" hangingPunct="1">
                        <a:defRPr sz="1799" kern="1200">
                          <a:solidFill>
                            <a:schemeClr val="tx1"/>
                          </a:solidFill>
                          <a:latin typeface="Huawei Sans"/>
                          <a:ea typeface="方正兰亭黑简体"/>
                        </a:defRPr>
                      </a:lvl6pPr>
                      <a:lvl7pPr marL="2742103" algn="l" defTabSz="914034" rtl="0" eaLnBrk="1" latinLnBrk="0" hangingPunct="1">
                        <a:defRPr sz="1799" kern="1200">
                          <a:solidFill>
                            <a:schemeClr val="tx1"/>
                          </a:solidFill>
                          <a:latin typeface="Huawei Sans"/>
                          <a:ea typeface="方正兰亭黑简体"/>
                        </a:defRPr>
                      </a:lvl7pPr>
                      <a:lvl8pPr marL="3199120" algn="l" defTabSz="914034" rtl="0" eaLnBrk="1" latinLnBrk="0" hangingPunct="1">
                        <a:defRPr sz="1799" kern="1200">
                          <a:solidFill>
                            <a:schemeClr val="tx1"/>
                          </a:solidFill>
                          <a:latin typeface="Huawei Sans"/>
                          <a:ea typeface="方正兰亭黑简体"/>
                        </a:defRPr>
                      </a:lvl8pPr>
                      <a:lvl9pPr marL="3656137" algn="l" defTabSz="914034" rtl="0" eaLnBrk="1" latinLnBrk="0" hangingPunct="1">
                        <a:defRPr sz="1799" kern="1200">
                          <a:solidFill>
                            <a:schemeClr val="tx1"/>
                          </a:solidFill>
                          <a:latin typeface="Huawei Sans"/>
                          <a:ea typeface="方正兰亭黑简体"/>
                        </a:defRPr>
                      </a:lvl9pPr>
                    </a:lstStyle>
                    <a:p>
                      <a:pPr algn="ctr" fontAlgn="ctr">
                        <a:lnSpc>
                          <a:spcPct val="100000"/>
                        </a:lnSpc>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5, 7</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3"/>
                  </a:ext>
                </a:extLst>
              </a:tr>
            </a:tbl>
          </a:graphicData>
        </a:graphic>
      </p:graphicFrame>
      <p:sp>
        <p:nvSpPr>
          <p:cNvPr id="69" name="圆角矩形 5"/>
          <p:cNvSpPr>
            <a:spLocks/>
          </p:cNvSpPr>
          <p:nvPr/>
        </p:nvSpPr>
        <p:spPr>
          <a:xfrm>
            <a:off x="1085850" y="4898779"/>
            <a:ext cx="2041653" cy="1137716"/>
          </a:xfrm>
          <a:prstGeom prst="roundRect">
            <a:avLst>
              <a:gd name="adj" fmla="val 1265"/>
            </a:avLst>
          </a:prstGeom>
          <a:solidFill>
            <a:srgbClr val="FFF2CC"/>
          </a:solidFill>
          <a:ln w="28575" cap="flat" cmpd="sng" algn="ctr">
            <a:solidFill>
              <a:srgbClr val="BAE6F6"/>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70" name="Text Box 19"/>
          <p:cNvSpPr txBox="1">
            <a:spLocks noChangeArrowheads="1"/>
          </p:cNvSpPr>
          <p:nvPr/>
        </p:nvSpPr>
        <p:spPr bwMode="auto">
          <a:xfrm>
            <a:off x="2277840" y="5494174"/>
            <a:ext cx="50206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CE1</a:t>
            </a:r>
          </a:p>
        </p:txBody>
      </p:sp>
      <p:sp>
        <p:nvSpPr>
          <p:cNvPr id="71" name="Text Box 19"/>
          <p:cNvSpPr txBox="1">
            <a:spLocks noChangeArrowheads="1"/>
          </p:cNvSpPr>
          <p:nvPr/>
        </p:nvSpPr>
        <p:spPr bwMode="auto">
          <a:xfrm>
            <a:off x="1581447" y="4851540"/>
            <a:ext cx="644728"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dirty="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Site 1</a:t>
            </a:r>
          </a:p>
        </p:txBody>
      </p:sp>
      <p:sp>
        <p:nvSpPr>
          <p:cNvPr id="72" name="Text Box 19"/>
          <p:cNvSpPr txBox="1">
            <a:spLocks noChangeArrowheads="1"/>
          </p:cNvSpPr>
          <p:nvPr/>
        </p:nvSpPr>
        <p:spPr bwMode="auto">
          <a:xfrm>
            <a:off x="1085850" y="5532905"/>
            <a:ext cx="1173021" cy="503590"/>
          </a:xfrm>
          <a:prstGeom prst="rect">
            <a:avLst/>
          </a:prstGeom>
          <a:solidFill>
            <a:sysClr val="window" lastClr="FFFFFF"/>
          </a:solidFill>
          <a:ln>
            <a:noFill/>
          </a:ln>
          <a:effectLst/>
          <a:extLst/>
        </p:spPr>
        <p:txBody>
          <a:bodyPr wrap="square" lIns="36000" tIns="36000" rIns="36000" bIns="3600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EC7061"/>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Domain ID 234</a:t>
            </a:r>
          </a:p>
        </p:txBody>
      </p:sp>
      <p:grpSp>
        <p:nvGrpSpPr>
          <p:cNvPr id="73" name="Group 104"/>
          <p:cNvGrpSpPr/>
          <p:nvPr/>
        </p:nvGrpSpPr>
        <p:grpSpPr>
          <a:xfrm rot="5400000" flipH="1">
            <a:off x="9711974" y="5001256"/>
            <a:ext cx="259305" cy="764187"/>
            <a:chOff x="3134093" y="3084639"/>
            <a:chExt cx="611430" cy="432284"/>
          </a:xfrm>
        </p:grpSpPr>
        <p:cxnSp>
          <p:nvCxnSpPr>
            <p:cNvPr id="74" name="直接连接符 53"/>
            <p:cNvCxnSpPr/>
            <p:nvPr/>
          </p:nvCxnSpPr>
          <p:spPr>
            <a:xfrm>
              <a:off x="3134093" y="3084639"/>
              <a:ext cx="611430" cy="0"/>
            </a:xfrm>
            <a:prstGeom prst="line">
              <a:avLst/>
            </a:prstGeom>
            <a:noFill/>
            <a:ln w="28575" cap="flat" cmpd="sng" algn="ctr">
              <a:solidFill>
                <a:sysClr val="windowText" lastClr="000000"/>
              </a:solidFill>
              <a:prstDash val="solid"/>
              <a:miter lim="800000"/>
              <a:headEnd type="none" w="med" len="med"/>
              <a:tailEnd type="none" w="med" len="med"/>
            </a:ln>
            <a:effectLst/>
          </p:spPr>
        </p:cxnSp>
        <p:cxnSp>
          <p:nvCxnSpPr>
            <p:cNvPr id="75" name="直接连接符 53"/>
            <p:cNvCxnSpPr/>
            <p:nvPr/>
          </p:nvCxnSpPr>
          <p:spPr>
            <a:xfrm>
              <a:off x="3439808" y="3084639"/>
              <a:ext cx="0" cy="432284"/>
            </a:xfrm>
            <a:prstGeom prst="line">
              <a:avLst/>
            </a:prstGeom>
            <a:noFill/>
            <a:ln w="28575" cap="flat" cmpd="sng" algn="ctr">
              <a:solidFill>
                <a:sysClr val="windowText" lastClr="000000"/>
              </a:solidFill>
              <a:prstDash val="solid"/>
              <a:miter lim="800000"/>
              <a:headEnd type="none" w="med" len="med"/>
              <a:tailEnd type="none" w="med" len="med"/>
            </a:ln>
            <a:effectLst/>
          </p:spPr>
        </p:cxnSp>
      </p:grpSp>
      <p:sp>
        <p:nvSpPr>
          <p:cNvPr id="76" name="圆角矩形 5"/>
          <p:cNvSpPr>
            <a:spLocks/>
          </p:cNvSpPr>
          <p:nvPr/>
        </p:nvSpPr>
        <p:spPr>
          <a:xfrm flipH="1">
            <a:off x="9165155" y="4874983"/>
            <a:ext cx="2041653" cy="1137716"/>
          </a:xfrm>
          <a:prstGeom prst="roundRect">
            <a:avLst>
              <a:gd name="adj" fmla="val 1265"/>
            </a:avLst>
          </a:prstGeom>
          <a:solidFill>
            <a:srgbClr val="FFF2CC"/>
          </a:solidFill>
          <a:ln w="28575" cap="flat" cmpd="sng" algn="ctr">
            <a:solidFill>
              <a:srgbClr val="BAE6F6"/>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77" name="Text Box 19"/>
          <p:cNvSpPr txBox="1">
            <a:spLocks noChangeArrowheads="1"/>
          </p:cNvSpPr>
          <p:nvPr/>
        </p:nvSpPr>
        <p:spPr bwMode="auto">
          <a:xfrm flipH="1">
            <a:off x="9512755" y="5494174"/>
            <a:ext cx="50206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78" name="Text Box 19"/>
          <p:cNvSpPr txBox="1">
            <a:spLocks noChangeArrowheads="1"/>
          </p:cNvSpPr>
          <p:nvPr/>
        </p:nvSpPr>
        <p:spPr bwMode="auto">
          <a:xfrm flipH="1">
            <a:off x="10087418" y="4833955"/>
            <a:ext cx="644728"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Site 2</a:t>
            </a:r>
          </a:p>
        </p:txBody>
      </p:sp>
      <p:sp>
        <p:nvSpPr>
          <p:cNvPr id="79" name="Text Box 19"/>
          <p:cNvSpPr txBox="1">
            <a:spLocks noChangeArrowheads="1"/>
          </p:cNvSpPr>
          <p:nvPr/>
        </p:nvSpPr>
        <p:spPr bwMode="auto">
          <a:xfrm flipH="1">
            <a:off x="10033787" y="5509109"/>
            <a:ext cx="1173021" cy="503590"/>
          </a:xfrm>
          <a:prstGeom prst="rect">
            <a:avLst/>
          </a:prstGeom>
          <a:solidFill>
            <a:sysClr val="window" lastClr="FFFFFF"/>
          </a:solidFill>
          <a:ln>
            <a:noFill/>
          </a:ln>
          <a:effectLst/>
          <a:extLst/>
        </p:spPr>
        <p:txBody>
          <a:bodyPr wrap="square" lIns="36000" tIns="36000" rIns="36000" bIns="3600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EC7061"/>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Domain ID</a:t>
            </a:r>
          </a:p>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EC7061"/>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234</a:t>
            </a:r>
          </a:p>
        </p:txBody>
      </p:sp>
      <p:sp>
        <p:nvSpPr>
          <p:cNvPr id="80" name="圆角矩形 4"/>
          <p:cNvSpPr/>
          <p:nvPr/>
        </p:nvSpPr>
        <p:spPr>
          <a:xfrm>
            <a:off x="3847062" y="4869278"/>
            <a:ext cx="4557086" cy="1137716"/>
          </a:xfrm>
          <a:prstGeom prst="roundRect">
            <a:avLst>
              <a:gd name="adj" fmla="val 1265"/>
            </a:avLst>
          </a:prstGeom>
          <a:solidFill>
            <a:srgbClr val="F3FBFE"/>
          </a:solidFill>
          <a:ln w="28575"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smtClean="0">
              <a:ln>
                <a:noFill/>
              </a:ln>
              <a:solidFill>
                <a:srgbClr val="1D1D1A"/>
              </a:solidFill>
              <a:effectLst/>
              <a:uLnTx/>
              <a:uFillTx/>
              <a:latin typeface="Huawei Sans" panose="020C0503030203020204" pitchFamily="34" charset="0"/>
              <a:sym typeface="Huawei Sans" panose="020C0503030203020204" pitchFamily="34" charset="0"/>
            </a:endParaRPr>
          </a:p>
        </p:txBody>
      </p:sp>
      <p:sp>
        <p:nvSpPr>
          <p:cNvPr id="81" name="Text Box 19"/>
          <p:cNvSpPr txBox="1">
            <a:spLocks noChangeArrowheads="1"/>
          </p:cNvSpPr>
          <p:nvPr/>
        </p:nvSpPr>
        <p:spPr bwMode="auto">
          <a:xfrm>
            <a:off x="4148743" y="5494174"/>
            <a:ext cx="49725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PE1</a:t>
            </a:r>
          </a:p>
        </p:txBody>
      </p:sp>
      <p:sp>
        <p:nvSpPr>
          <p:cNvPr id="82" name="Text Box 19"/>
          <p:cNvSpPr txBox="1">
            <a:spLocks noChangeArrowheads="1"/>
          </p:cNvSpPr>
          <p:nvPr/>
        </p:nvSpPr>
        <p:spPr bwMode="auto">
          <a:xfrm>
            <a:off x="5976907" y="5494174"/>
            <a:ext cx="292067"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83" name="Text Box 19"/>
          <p:cNvSpPr txBox="1">
            <a:spLocks noChangeArrowheads="1"/>
          </p:cNvSpPr>
          <p:nvPr/>
        </p:nvSpPr>
        <p:spPr bwMode="auto">
          <a:xfrm>
            <a:off x="7588509" y="5494174"/>
            <a:ext cx="49725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PE2</a:t>
            </a:r>
          </a:p>
        </p:txBody>
      </p:sp>
      <p:sp>
        <p:nvSpPr>
          <p:cNvPr id="84" name="文本框 83"/>
          <p:cNvSpPr txBox="1"/>
          <p:nvPr/>
        </p:nvSpPr>
        <p:spPr>
          <a:xfrm>
            <a:off x="8404148" y="5031177"/>
            <a:ext cx="763351" cy="369332"/>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OSPF</a:t>
            </a:r>
          </a:p>
        </p:txBody>
      </p:sp>
      <p:sp>
        <p:nvSpPr>
          <p:cNvPr id="85" name="文本框 84"/>
          <p:cNvSpPr txBox="1"/>
          <p:nvPr/>
        </p:nvSpPr>
        <p:spPr>
          <a:xfrm>
            <a:off x="3104551" y="5030508"/>
            <a:ext cx="763351" cy="369332"/>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OSPF</a:t>
            </a:r>
          </a:p>
        </p:txBody>
      </p:sp>
      <p:cxnSp>
        <p:nvCxnSpPr>
          <p:cNvPr id="86" name="直接连接符 53"/>
          <p:cNvCxnSpPr/>
          <p:nvPr/>
        </p:nvCxnSpPr>
        <p:spPr>
          <a:xfrm>
            <a:off x="2751275" y="5340719"/>
            <a:ext cx="6833884" cy="0"/>
          </a:xfrm>
          <a:prstGeom prst="line">
            <a:avLst/>
          </a:prstGeom>
          <a:noFill/>
          <a:ln w="12700" cap="flat" cmpd="sng" algn="ctr">
            <a:solidFill>
              <a:sysClr val="windowText" lastClr="000000"/>
            </a:solidFill>
            <a:prstDash val="solid"/>
            <a:miter lim="800000"/>
            <a:headEnd type="none" w="med" len="med"/>
            <a:tailEnd type="none" w="med" len="med"/>
          </a:ln>
          <a:effectLst/>
        </p:spPr>
      </p:cxnSp>
      <p:pic>
        <p:nvPicPr>
          <p:cNvPr id="87" name="图片 8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258871" y="5102388"/>
            <a:ext cx="540000" cy="442800"/>
          </a:xfrm>
          <a:prstGeom prst="rect">
            <a:avLst/>
          </a:prstGeom>
        </p:spPr>
      </p:pic>
      <p:pic>
        <p:nvPicPr>
          <p:cNvPr id="88" name="图片 8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493786" y="5102388"/>
            <a:ext cx="540000" cy="442800"/>
          </a:xfrm>
          <a:prstGeom prst="rect">
            <a:avLst/>
          </a:prstGeom>
        </p:spPr>
      </p:pic>
      <p:pic>
        <p:nvPicPr>
          <p:cNvPr id="89" name="图片 8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127369" y="5102388"/>
            <a:ext cx="540000" cy="442800"/>
          </a:xfrm>
          <a:prstGeom prst="rect">
            <a:avLst/>
          </a:prstGeom>
        </p:spPr>
      </p:pic>
      <p:pic>
        <p:nvPicPr>
          <p:cNvPr id="90" name="图片 8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852940" y="5102388"/>
            <a:ext cx="540000" cy="442800"/>
          </a:xfrm>
          <a:prstGeom prst="rect">
            <a:avLst/>
          </a:prstGeom>
        </p:spPr>
      </p:pic>
      <p:pic>
        <p:nvPicPr>
          <p:cNvPr id="91" name="图片 9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567135" y="5102388"/>
            <a:ext cx="540000" cy="442800"/>
          </a:xfrm>
          <a:prstGeom prst="rect">
            <a:avLst/>
          </a:prstGeom>
        </p:spPr>
      </p:pic>
      <p:sp>
        <p:nvSpPr>
          <p:cNvPr id="92" name="文本框 91"/>
          <p:cNvSpPr txBox="1"/>
          <p:nvPr/>
        </p:nvSpPr>
        <p:spPr>
          <a:xfrm>
            <a:off x="5765571" y="5711325"/>
            <a:ext cx="720069" cy="288147"/>
          </a:xfrm>
          <a:prstGeom prst="rect">
            <a:avLst/>
          </a:prstGeom>
          <a:solidFill>
            <a:sysClr val="window" lastClr="FFFFFF"/>
          </a:solidFill>
          <a:ln>
            <a:noFill/>
          </a:ln>
          <a:effectLst/>
        </p:spPr>
        <p:txBody>
          <a:bodyPr wrap="square" lIns="36000" tIns="36000" rIns="36000" bIns="36000">
            <a:noAutofit/>
          </a:bodyPr>
          <a:lstStyle>
            <a:defPPr>
              <a:defRPr lang="en-US"/>
            </a:defPPr>
            <a:lvl1pPr algn="ctr">
              <a:defRPr sz="1400" b="1">
                <a:solidFill>
                  <a:srgbClr val="EC7061"/>
                </a:solidFill>
                <a:latin typeface="Huawei Sans" panose="020C0503030203020204" pitchFamily="34" charset="0"/>
                <a:ea typeface="方正兰亭黑简体" panose="02000000000000000000" pitchFamily="2" charset="-122"/>
              </a:defRPr>
            </a:lvl1pPr>
            <a:lvl2pPr marL="742950" indent="-285750" eaLnBrk="0" hangingPunct="0">
              <a:defRPr>
                <a:latin typeface="Arial" charset="0"/>
                <a:ea typeface="宋体" pitchFamily="2" charset="-122"/>
              </a:defRPr>
            </a:lvl2pPr>
            <a:lvl3pPr marL="1143000" indent="-228600" eaLnBrk="0" hangingPunct="0">
              <a:defRPr>
                <a:latin typeface="Arial" charset="0"/>
                <a:ea typeface="宋体" pitchFamily="2" charset="-122"/>
              </a:defRPr>
            </a:lvl3pPr>
            <a:lvl4pPr marL="1600200" indent="-228600" eaLnBrk="0" hangingPunct="0">
              <a:defRPr>
                <a:latin typeface="Arial" charset="0"/>
                <a:ea typeface="宋体" pitchFamily="2" charset="-122"/>
              </a:defRPr>
            </a:lvl4pPr>
            <a:lvl5pPr marL="2057400" indent="-228600" eaLnBrk="0" hangingPunct="0">
              <a:defRPr>
                <a:latin typeface="Arial" charset="0"/>
                <a:ea typeface="宋体" pitchFamily="2" charset="-122"/>
              </a:defRPr>
            </a:lvl5pPr>
            <a:lvl6pPr marL="2514600" indent="-228600" eaLnBrk="0" fontAlgn="base" hangingPunct="0">
              <a:spcBef>
                <a:spcPct val="0"/>
              </a:spcBef>
              <a:spcAft>
                <a:spcPct val="0"/>
              </a:spcAft>
              <a:defRPr>
                <a:latin typeface="Arial" charset="0"/>
                <a:ea typeface="宋体" pitchFamily="2" charset="-122"/>
              </a:defRPr>
            </a:lvl6pPr>
            <a:lvl7pPr marL="2971800" indent="-228600" eaLnBrk="0" fontAlgn="base" hangingPunct="0">
              <a:spcBef>
                <a:spcPct val="0"/>
              </a:spcBef>
              <a:spcAft>
                <a:spcPct val="0"/>
              </a:spcAft>
              <a:defRPr>
                <a:latin typeface="Arial" charset="0"/>
                <a:ea typeface="宋体" pitchFamily="2" charset="-122"/>
              </a:defRPr>
            </a:lvl7pPr>
            <a:lvl8pPr marL="3429000" indent="-228600" eaLnBrk="0" fontAlgn="base" hangingPunct="0">
              <a:spcBef>
                <a:spcPct val="0"/>
              </a:spcBef>
              <a:spcAft>
                <a:spcPct val="0"/>
              </a:spcAft>
              <a:defRPr>
                <a:latin typeface="Arial" charset="0"/>
                <a:ea typeface="宋体" pitchFamily="2" charset="-122"/>
              </a:defRPr>
            </a:lvl8pPr>
            <a:lvl9pPr marL="3886200" indent="-228600" eaLnBrk="0" fontAlgn="base" hangingPunct="0">
              <a:spcBef>
                <a:spcPct val="0"/>
              </a:spcBef>
              <a:spcAft>
                <a:spcPct val="0"/>
              </a:spcAft>
              <a:defRPr>
                <a:latin typeface="Arial" charset="0"/>
                <a:ea typeface="宋体" pitchFamily="2" charset="-122"/>
              </a:defRPr>
            </a:lvl9p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EC7061"/>
                </a:solidFill>
                <a:effectLst/>
                <a:uLnTx/>
                <a:uFillTx/>
                <a:latin typeface="Huawei Sans" panose="020C0503030203020204" pitchFamily="34" charset="0"/>
                <a:ea typeface="方正兰亭黑简体" panose="02000000000000000000" pitchFamily="2" charset="-122"/>
              </a:rPr>
              <a:t>AS123</a:t>
            </a:r>
          </a:p>
        </p:txBody>
      </p:sp>
      <p:sp>
        <p:nvSpPr>
          <p:cNvPr id="93" name="文本框 92"/>
          <p:cNvSpPr txBox="1"/>
          <p:nvPr/>
        </p:nvSpPr>
        <p:spPr>
          <a:xfrm>
            <a:off x="4019062" y="6026120"/>
            <a:ext cx="4307135" cy="338554"/>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Route advertisement from site 1 to site 2</a:t>
            </a:r>
          </a:p>
        </p:txBody>
      </p:sp>
      <p:cxnSp>
        <p:nvCxnSpPr>
          <p:cNvPr id="94" name="直接箭头连接符 93"/>
          <p:cNvCxnSpPr/>
          <p:nvPr/>
        </p:nvCxnSpPr>
        <p:spPr>
          <a:xfrm>
            <a:off x="7865885" y="4833955"/>
            <a:ext cx="1719274" cy="0"/>
          </a:xfrm>
          <a:prstGeom prst="straightConnector1">
            <a:avLst/>
          </a:prstGeom>
          <a:noFill/>
          <a:ln w="25400" cap="flat" cmpd="sng" algn="ctr">
            <a:solidFill>
              <a:srgbClr val="1AABE2"/>
            </a:solidFill>
            <a:prstDash val="solid"/>
            <a:miter lim="800000"/>
            <a:tailEnd type="triangle"/>
          </a:ln>
          <a:effectLst/>
        </p:spPr>
      </p:cxnSp>
      <p:sp>
        <p:nvSpPr>
          <p:cNvPr id="95" name="文本框 94"/>
          <p:cNvSpPr txBox="1"/>
          <p:nvPr/>
        </p:nvSpPr>
        <p:spPr>
          <a:xfrm>
            <a:off x="6875288" y="4248268"/>
            <a:ext cx="4240299" cy="584775"/>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Generates different types of OSPF LSAs based on the extended attributes in BGP routes.</a:t>
            </a:r>
          </a:p>
        </p:txBody>
      </p:sp>
      <p:sp>
        <p:nvSpPr>
          <p:cNvPr id="5" name="标题 4"/>
          <p:cNvSpPr>
            <a:spLocks noGrp="1"/>
          </p:cNvSpPr>
          <p:nvPr>
            <p:ph type="title"/>
          </p:nvPr>
        </p:nvSpPr>
        <p:spPr/>
        <p:txBody>
          <a:bodyPr/>
          <a:lstStyle/>
          <a:p>
            <a:r>
              <a:rPr lang="en-US" altLang="zh-CN" dirty="0"/>
              <a:t>Domain ID and Route </a:t>
            </a:r>
            <a:r>
              <a:rPr lang="en-US" altLang="zh-CN" dirty="0" smtClean="0"/>
              <a:t>Type</a:t>
            </a:r>
            <a:endParaRPr lang="zh-CN" altLang="en-US" dirty="0"/>
          </a:p>
        </p:txBody>
      </p:sp>
    </p:spTree>
    <p:extLst>
      <p:ext uri="{BB962C8B-B14F-4D97-AF65-F5344CB8AC3E}">
        <p14:creationId xmlns:p14="http://schemas.microsoft.com/office/powerpoint/2010/main" val="166234124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MPLS VPN Applications and Networking Overview</a:t>
            </a:r>
          </a:p>
          <a:p>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MPLS VPN Deployment in Typical Scenarios</a:t>
            </a:r>
          </a:p>
          <a:p>
            <a:r>
              <a:rPr lang="en-US" b="1" dirty="0">
                <a:latin typeface="Huawei Sans" panose="020C0503030203020204" pitchFamily="34" charset="0"/>
                <a:ea typeface="方正兰亭黑简体" panose="02000000000000000000" pitchFamily="2" charset="-122"/>
                <a:sym typeface="Huawei Sans" panose="020C0503030203020204" pitchFamily="34" charset="0"/>
              </a:rPr>
              <a:t>OSPF VPN Extension</a:t>
            </a:r>
          </a:p>
          <a:p>
            <a:pPr marL="817563" lvl="1" indent="-342900"/>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Interoperability Between OSPF and BGP</a:t>
            </a:r>
          </a:p>
          <a:p>
            <a:pPr marL="817563" lvl="1" indent="-342900">
              <a:buFont typeface="Huawei Sans" panose="020C0503030203020204" pitchFamily="34" charset="0"/>
              <a:buChar char="▪"/>
            </a:pPr>
            <a:r>
              <a:rPr lang="en-US" b="1" dirty="0">
                <a:latin typeface="Huawei Sans" panose="020C0503030203020204" pitchFamily="34" charset="0"/>
                <a:ea typeface="方正兰亭黑简体" panose="02000000000000000000" pitchFamily="2" charset="-122"/>
                <a:sym typeface="Huawei Sans" panose="020C0503030203020204" pitchFamily="34" charset="0"/>
              </a:rPr>
              <a:t>OSPF Loop Prevention</a:t>
            </a:r>
          </a:p>
          <a:p>
            <a:pPr marL="817563" lvl="1" indent="-342900"/>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OSPF </a:t>
            </a:r>
            <a:r>
              <a:rPr lang="en-US"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Sham Link</a:t>
            </a:r>
          </a:p>
          <a:p>
            <a:pPr lvl="1"/>
            <a:endParaRPr lang="en-US" altLang="zh-CN" b="1" dirty="0" smtClean="0">
              <a:latin typeface="Huawei Sans" panose="020C0503030203020204" pitchFamily="34" charset="0"/>
              <a:ea typeface="方正兰亭黑简体" panose="02000000000000000000" pitchFamily="2" charset="-122"/>
              <a:sym typeface="Huawei Sans" panose="020C0503030203020204" pitchFamily="34" charset="0"/>
            </a:endParaRPr>
          </a:p>
          <a:p>
            <a:pPr lvl="1"/>
            <a:endParaRPr lang="en-US" altLang="zh-CN" b="1" dirty="0" smtClean="0">
              <a:latin typeface="Huawei Sans" panose="020C0503030203020204" pitchFamily="34" charset="0"/>
              <a:ea typeface="方正兰亭黑简体" panose="02000000000000000000" pitchFamily="2" charset="-122"/>
              <a:sym typeface="Huawei Sans" panose="020C0503030203020204" pitchFamily="34" charset="0"/>
            </a:endParaRPr>
          </a:p>
          <a:p>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a:p>
            <a:endParaRPr lang="zh-CN" alt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93119726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pPr marL="0" indent="0">
              <a:buNone/>
            </a:pPr>
            <a:r>
              <a:rPr lang="en-US" sz="2000" dirty="0">
                <a:latin typeface="Huawei Sans" panose="020C0503030203020204" pitchFamily="34" charset="0"/>
                <a:ea typeface="方正兰亭黑简体" panose="02000000000000000000" pitchFamily="2" charset="-122"/>
                <a:sym typeface="Huawei Sans" panose="020C0503030203020204" pitchFamily="34" charset="0"/>
              </a:rPr>
              <a:t>The following figure shows an example of Type 3 LSA routing loops.</a:t>
            </a:r>
          </a:p>
          <a:p>
            <a:pPr lvl="1"/>
            <a:r>
              <a:rPr lang="en-US" sz="1800" dirty="0">
                <a:latin typeface="Huawei Sans" panose="020C0503030203020204" pitchFamily="34" charset="0"/>
                <a:ea typeface="方正兰亭黑简体" panose="02000000000000000000" pitchFamily="2" charset="-122"/>
                <a:sym typeface="Huawei Sans" panose="020C0503030203020204" pitchFamily="34" charset="0"/>
              </a:rPr>
              <a:t>Site 1 and site 2 belong to VPN1.</a:t>
            </a:r>
          </a:p>
          <a:p>
            <a:pPr lvl="1"/>
            <a:r>
              <a:rPr lang="en-US" sz="1800" dirty="0">
                <a:latin typeface="Huawei Sans" panose="020C0503030203020204" pitchFamily="34" charset="0"/>
                <a:ea typeface="方正兰亭黑简体" panose="02000000000000000000" pitchFamily="2" charset="-122"/>
                <a:sym typeface="Huawei Sans" panose="020C0503030203020204" pitchFamily="34" charset="0"/>
              </a:rPr>
              <a:t>Site 1 is connected to PE1 on the backbone network through OSPF area 0.</a:t>
            </a:r>
          </a:p>
          <a:p>
            <a:pPr lvl="1"/>
            <a:r>
              <a:rPr lang="en-US" sz="1800" dirty="0">
                <a:latin typeface="Huawei Sans" panose="020C0503030203020204" pitchFamily="34" charset="0"/>
                <a:ea typeface="方正兰亭黑简体" panose="02000000000000000000" pitchFamily="2" charset="-122"/>
                <a:sym typeface="Huawei Sans" panose="020C0503030203020204" pitchFamily="34" charset="0"/>
              </a:rPr>
              <a:t>Site 2 is connected to PE2 and PE3 on the backbone network through OSPF area 0 (in the dual-homing load balancing scenario).</a:t>
            </a:r>
          </a:p>
        </p:txBody>
      </p:sp>
      <p:sp>
        <p:nvSpPr>
          <p:cNvPr id="2" name="标题 1"/>
          <p:cNvSpPr>
            <a:spLocks noGrp="1"/>
          </p:cNvSpPr>
          <p:nvPr>
            <p:ph type="title"/>
          </p:nvPr>
        </p:nvSpPr>
        <p:spPr/>
        <p:txBody>
          <a:bodyPr wrap="square">
            <a:noAutofit/>
          </a:bodyPr>
          <a:lstStyle/>
          <a:p>
            <a:r>
              <a:rPr lang="en-US">
                <a:latin typeface="Huawei Sans" panose="020C0503030203020204" pitchFamily="34" charset="0"/>
                <a:ea typeface="方正兰亭黑简体" panose="02000000000000000000" pitchFamily="2" charset="-122"/>
                <a:sym typeface="Huawei Sans" panose="020C0503030203020204" pitchFamily="34" charset="0"/>
              </a:rPr>
              <a:t>Type 3 Routing Loop Prevention — Case</a:t>
            </a:r>
          </a:p>
        </p:txBody>
      </p:sp>
      <p:sp>
        <p:nvSpPr>
          <p:cNvPr id="98" name="Freeform 4"/>
          <p:cNvSpPr>
            <a:spLocks noChangeAspect="1"/>
          </p:cNvSpPr>
          <p:nvPr/>
        </p:nvSpPr>
        <p:spPr bwMode="auto">
          <a:xfrm>
            <a:off x="1594177" y="4553522"/>
            <a:ext cx="1786818" cy="1261219"/>
          </a:xfrm>
          <a:custGeom>
            <a:avLst/>
            <a:gdLst>
              <a:gd name="T0" fmla="*/ 2147483647 w 1769"/>
              <a:gd name="T1" fmla="*/ 2147483647 h 2094"/>
              <a:gd name="T2" fmla="*/ 2147483647 w 1769"/>
              <a:gd name="T3" fmla="*/ 2147483647 h 2094"/>
              <a:gd name="T4" fmla="*/ 2147483647 w 1769"/>
              <a:gd name="T5" fmla="*/ 2147483647 h 2094"/>
              <a:gd name="T6" fmla="*/ 2147483647 w 1769"/>
              <a:gd name="T7" fmla="*/ 2147483647 h 2094"/>
              <a:gd name="T8" fmla="*/ 2147483647 w 1769"/>
              <a:gd name="T9" fmla="*/ 2147483647 h 2094"/>
              <a:gd name="T10" fmla="*/ 2147483647 w 1769"/>
              <a:gd name="T11" fmla="*/ 2147483647 h 2094"/>
              <a:gd name="T12" fmla="*/ 2147483647 w 1769"/>
              <a:gd name="T13" fmla="*/ 2147483647 h 2094"/>
              <a:gd name="T14" fmla="*/ 2147483647 w 1769"/>
              <a:gd name="T15" fmla="*/ 2147483647 h 2094"/>
              <a:gd name="T16" fmla="*/ 2147483647 w 1769"/>
              <a:gd name="T17" fmla="*/ 2147483647 h 2094"/>
              <a:gd name="T18" fmla="*/ 2147483647 w 1769"/>
              <a:gd name="T19" fmla="*/ 2147483647 h 2094"/>
              <a:gd name="T20" fmla="*/ 2147483647 w 1769"/>
              <a:gd name="T21" fmla="*/ 2147483647 h 2094"/>
              <a:gd name="T22" fmla="*/ 2147483647 w 1769"/>
              <a:gd name="T23" fmla="*/ 2147483647 h 2094"/>
              <a:gd name="T24" fmla="*/ 2147483647 w 1769"/>
              <a:gd name="T25" fmla="*/ 2147483647 h 2094"/>
              <a:gd name="T26" fmla="*/ 2147483647 w 1769"/>
              <a:gd name="T27" fmla="*/ 2147483647 h 2094"/>
              <a:gd name="T28" fmla="*/ 2147483647 w 1769"/>
              <a:gd name="T29" fmla="*/ 2147483647 h 2094"/>
              <a:gd name="T30" fmla="*/ 2147483647 w 1769"/>
              <a:gd name="T31" fmla="*/ 2147483647 h 2094"/>
              <a:gd name="T32" fmla="*/ 2147483647 w 1769"/>
              <a:gd name="T33" fmla="*/ 0 h 2094"/>
              <a:gd name="T34" fmla="*/ 2147483647 w 1769"/>
              <a:gd name="T35" fmla="*/ 0 h 2094"/>
              <a:gd name="T36" fmla="*/ 2147483647 w 1769"/>
              <a:gd name="T37" fmla="*/ 2147483647 h 2094"/>
              <a:gd name="T38" fmla="*/ 2147483647 w 1769"/>
              <a:gd name="T39" fmla="*/ 2147483647 h 2094"/>
              <a:gd name="T40" fmla="*/ 2147483647 w 1769"/>
              <a:gd name="T41" fmla="*/ 2147483647 h 2094"/>
              <a:gd name="T42" fmla="*/ 2147483647 w 1769"/>
              <a:gd name="T43" fmla="*/ 2147483647 h 2094"/>
              <a:gd name="T44" fmla="*/ 2147483647 w 1769"/>
              <a:gd name="T45" fmla="*/ 2147483647 h 2094"/>
              <a:gd name="T46" fmla="*/ 2147483647 w 1769"/>
              <a:gd name="T47" fmla="*/ 2147483647 h 2094"/>
              <a:gd name="T48" fmla="*/ 0 w 1769"/>
              <a:gd name="T49" fmla="*/ 2147483647 h 2094"/>
              <a:gd name="T50" fmla="*/ 0 w 1769"/>
              <a:gd name="T51" fmla="*/ 2147483647 h 2094"/>
              <a:gd name="T52" fmla="*/ 2147483647 w 1769"/>
              <a:gd name="T53" fmla="*/ 2147483647 h 2094"/>
              <a:gd name="T54" fmla="*/ 2147483647 w 1769"/>
              <a:gd name="T55" fmla="*/ 2147483647 h 2094"/>
              <a:gd name="T56" fmla="*/ 2147483647 w 1769"/>
              <a:gd name="T57" fmla="*/ 2147483647 h 2094"/>
              <a:gd name="T58" fmla="*/ 2147483647 w 1769"/>
              <a:gd name="T59" fmla="*/ 2147483647 h 2094"/>
              <a:gd name="T60" fmla="*/ 2147483647 w 1769"/>
              <a:gd name="T61" fmla="*/ 2147483647 h 2094"/>
              <a:gd name="T62" fmla="*/ 2147483647 w 1769"/>
              <a:gd name="T63" fmla="*/ 2147483647 h 2094"/>
              <a:gd name="T64" fmla="*/ 2147483647 w 1769"/>
              <a:gd name="T65" fmla="*/ 2147483647 h 209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769"/>
              <a:gd name="T100" fmla="*/ 0 h 2094"/>
              <a:gd name="T101" fmla="*/ 1769 w 1769"/>
              <a:gd name="T102" fmla="*/ 2094 h 209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769" h="2094">
                <a:moveTo>
                  <a:pt x="110" y="2094"/>
                </a:moveTo>
                <a:lnTo>
                  <a:pt x="1658" y="2094"/>
                </a:lnTo>
                <a:lnTo>
                  <a:pt x="1683" y="2091"/>
                </a:lnTo>
                <a:lnTo>
                  <a:pt x="1707" y="2083"/>
                </a:lnTo>
                <a:lnTo>
                  <a:pt x="1727" y="2070"/>
                </a:lnTo>
                <a:lnTo>
                  <a:pt x="1745" y="2053"/>
                </a:lnTo>
                <a:lnTo>
                  <a:pt x="1758" y="2032"/>
                </a:lnTo>
                <a:lnTo>
                  <a:pt x="1766" y="2008"/>
                </a:lnTo>
                <a:lnTo>
                  <a:pt x="1769" y="1983"/>
                </a:lnTo>
                <a:lnTo>
                  <a:pt x="1769" y="110"/>
                </a:lnTo>
                <a:lnTo>
                  <a:pt x="1766" y="87"/>
                </a:lnTo>
                <a:lnTo>
                  <a:pt x="1758" y="63"/>
                </a:lnTo>
                <a:lnTo>
                  <a:pt x="1745" y="42"/>
                </a:lnTo>
                <a:lnTo>
                  <a:pt x="1727" y="25"/>
                </a:lnTo>
                <a:lnTo>
                  <a:pt x="1707" y="12"/>
                </a:lnTo>
                <a:lnTo>
                  <a:pt x="1683" y="3"/>
                </a:lnTo>
                <a:lnTo>
                  <a:pt x="1658" y="0"/>
                </a:lnTo>
                <a:lnTo>
                  <a:pt x="110" y="0"/>
                </a:lnTo>
                <a:lnTo>
                  <a:pt x="87" y="3"/>
                </a:lnTo>
                <a:lnTo>
                  <a:pt x="63" y="12"/>
                </a:lnTo>
                <a:lnTo>
                  <a:pt x="43" y="25"/>
                </a:lnTo>
                <a:lnTo>
                  <a:pt x="25" y="42"/>
                </a:lnTo>
                <a:lnTo>
                  <a:pt x="12" y="63"/>
                </a:lnTo>
                <a:lnTo>
                  <a:pt x="3" y="87"/>
                </a:lnTo>
                <a:lnTo>
                  <a:pt x="0" y="110"/>
                </a:lnTo>
                <a:lnTo>
                  <a:pt x="0" y="1983"/>
                </a:lnTo>
                <a:lnTo>
                  <a:pt x="3" y="2008"/>
                </a:lnTo>
                <a:lnTo>
                  <a:pt x="12" y="2032"/>
                </a:lnTo>
                <a:lnTo>
                  <a:pt x="25" y="2053"/>
                </a:lnTo>
                <a:lnTo>
                  <a:pt x="43" y="2070"/>
                </a:lnTo>
                <a:lnTo>
                  <a:pt x="63" y="2083"/>
                </a:lnTo>
                <a:lnTo>
                  <a:pt x="87" y="2091"/>
                </a:lnTo>
                <a:lnTo>
                  <a:pt x="110" y="2094"/>
                </a:lnTo>
                <a:close/>
              </a:path>
            </a:pathLst>
          </a:custGeom>
          <a:solidFill>
            <a:srgbClr val="FFF2CC"/>
          </a:solidFill>
          <a:ln w="28575" cap="flat" cmpd="sng" algn="ctr">
            <a:solidFill>
              <a:srgbClr val="BAE6F6"/>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99" name="Rounded Rectangle 36"/>
          <p:cNvSpPr/>
          <p:nvPr/>
        </p:nvSpPr>
        <p:spPr>
          <a:xfrm>
            <a:off x="4368925" y="4373419"/>
            <a:ext cx="3365809" cy="1441322"/>
          </a:xfrm>
          <a:prstGeom prst="roundRect">
            <a:avLst>
              <a:gd name="adj" fmla="val 5020"/>
            </a:avLst>
          </a:prstGeom>
          <a:solidFill>
            <a:srgbClr val="F3FBFE"/>
          </a:solidFill>
          <a:ln w="28575"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zh-CN" altLang="en-US" sz="2800" b="0" i="0" u="none" strike="noStrike" kern="0" cap="none" spc="0" normalizeH="0" baseline="0" noProof="0" smtClean="0">
              <a:ln>
                <a:noFill/>
              </a:ln>
              <a:solidFill>
                <a:srgbClr val="1D1D1A"/>
              </a:solidFill>
              <a:effectLst/>
              <a:uLnTx/>
              <a:uFillTx/>
              <a:latin typeface="Huawei Sans" panose="020C0503030203020204" pitchFamily="34" charset="0"/>
              <a:sym typeface="Huawei Sans" panose="020C0503030203020204" pitchFamily="34" charset="0"/>
            </a:endParaRPr>
          </a:p>
        </p:txBody>
      </p:sp>
      <p:sp>
        <p:nvSpPr>
          <p:cNvPr id="100" name="Freeform 4"/>
          <p:cNvSpPr>
            <a:spLocks noChangeAspect="1"/>
          </p:cNvSpPr>
          <p:nvPr/>
        </p:nvSpPr>
        <p:spPr bwMode="auto">
          <a:xfrm>
            <a:off x="8741030" y="4553523"/>
            <a:ext cx="1423458" cy="1261218"/>
          </a:xfrm>
          <a:custGeom>
            <a:avLst/>
            <a:gdLst>
              <a:gd name="T0" fmla="*/ 2147483647 w 1769"/>
              <a:gd name="T1" fmla="*/ 2147483647 h 2094"/>
              <a:gd name="T2" fmla="*/ 2147483647 w 1769"/>
              <a:gd name="T3" fmla="*/ 2147483647 h 2094"/>
              <a:gd name="T4" fmla="*/ 2147483647 w 1769"/>
              <a:gd name="T5" fmla="*/ 2147483647 h 2094"/>
              <a:gd name="T6" fmla="*/ 2147483647 w 1769"/>
              <a:gd name="T7" fmla="*/ 2147483647 h 2094"/>
              <a:gd name="T8" fmla="*/ 2147483647 w 1769"/>
              <a:gd name="T9" fmla="*/ 2147483647 h 2094"/>
              <a:gd name="T10" fmla="*/ 2147483647 w 1769"/>
              <a:gd name="T11" fmla="*/ 2147483647 h 2094"/>
              <a:gd name="T12" fmla="*/ 2147483647 w 1769"/>
              <a:gd name="T13" fmla="*/ 2147483647 h 2094"/>
              <a:gd name="T14" fmla="*/ 2147483647 w 1769"/>
              <a:gd name="T15" fmla="*/ 2147483647 h 2094"/>
              <a:gd name="T16" fmla="*/ 2147483647 w 1769"/>
              <a:gd name="T17" fmla="*/ 2147483647 h 2094"/>
              <a:gd name="T18" fmla="*/ 2147483647 w 1769"/>
              <a:gd name="T19" fmla="*/ 2147483647 h 2094"/>
              <a:gd name="T20" fmla="*/ 2147483647 w 1769"/>
              <a:gd name="T21" fmla="*/ 2147483647 h 2094"/>
              <a:gd name="T22" fmla="*/ 2147483647 w 1769"/>
              <a:gd name="T23" fmla="*/ 2147483647 h 2094"/>
              <a:gd name="T24" fmla="*/ 2147483647 w 1769"/>
              <a:gd name="T25" fmla="*/ 2147483647 h 2094"/>
              <a:gd name="T26" fmla="*/ 2147483647 w 1769"/>
              <a:gd name="T27" fmla="*/ 2147483647 h 2094"/>
              <a:gd name="T28" fmla="*/ 2147483647 w 1769"/>
              <a:gd name="T29" fmla="*/ 2147483647 h 2094"/>
              <a:gd name="T30" fmla="*/ 2147483647 w 1769"/>
              <a:gd name="T31" fmla="*/ 2147483647 h 2094"/>
              <a:gd name="T32" fmla="*/ 2147483647 w 1769"/>
              <a:gd name="T33" fmla="*/ 0 h 2094"/>
              <a:gd name="T34" fmla="*/ 2147483647 w 1769"/>
              <a:gd name="T35" fmla="*/ 0 h 2094"/>
              <a:gd name="T36" fmla="*/ 2147483647 w 1769"/>
              <a:gd name="T37" fmla="*/ 2147483647 h 2094"/>
              <a:gd name="T38" fmla="*/ 2147483647 w 1769"/>
              <a:gd name="T39" fmla="*/ 2147483647 h 2094"/>
              <a:gd name="T40" fmla="*/ 2147483647 w 1769"/>
              <a:gd name="T41" fmla="*/ 2147483647 h 2094"/>
              <a:gd name="T42" fmla="*/ 2147483647 w 1769"/>
              <a:gd name="T43" fmla="*/ 2147483647 h 2094"/>
              <a:gd name="T44" fmla="*/ 2147483647 w 1769"/>
              <a:gd name="T45" fmla="*/ 2147483647 h 2094"/>
              <a:gd name="T46" fmla="*/ 2147483647 w 1769"/>
              <a:gd name="T47" fmla="*/ 2147483647 h 2094"/>
              <a:gd name="T48" fmla="*/ 0 w 1769"/>
              <a:gd name="T49" fmla="*/ 2147483647 h 2094"/>
              <a:gd name="T50" fmla="*/ 0 w 1769"/>
              <a:gd name="T51" fmla="*/ 2147483647 h 2094"/>
              <a:gd name="T52" fmla="*/ 2147483647 w 1769"/>
              <a:gd name="T53" fmla="*/ 2147483647 h 2094"/>
              <a:gd name="T54" fmla="*/ 2147483647 w 1769"/>
              <a:gd name="T55" fmla="*/ 2147483647 h 2094"/>
              <a:gd name="T56" fmla="*/ 2147483647 w 1769"/>
              <a:gd name="T57" fmla="*/ 2147483647 h 2094"/>
              <a:gd name="T58" fmla="*/ 2147483647 w 1769"/>
              <a:gd name="T59" fmla="*/ 2147483647 h 2094"/>
              <a:gd name="T60" fmla="*/ 2147483647 w 1769"/>
              <a:gd name="T61" fmla="*/ 2147483647 h 2094"/>
              <a:gd name="T62" fmla="*/ 2147483647 w 1769"/>
              <a:gd name="T63" fmla="*/ 2147483647 h 2094"/>
              <a:gd name="T64" fmla="*/ 2147483647 w 1769"/>
              <a:gd name="T65" fmla="*/ 2147483647 h 209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769"/>
              <a:gd name="T100" fmla="*/ 0 h 2094"/>
              <a:gd name="T101" fmla="*/ 1769 w 1769"/>
              <a:gd name="T102" fmla="*/ 2094 h 209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769" h="2094">
                <a:moveTo>
                  <a:pt x="110" y="2094"/>
                </a:moveTo>
                <a:lnTo>
                  <a:pt x="1658" y="2094"/>
                </a:lnTo>
                <a:lnTo>
                  <a:pt x="1683" y="2091"/>
                </a:lnTo>
                <a:lnTo>
                  <a:pt x="1707" y="2083"/>
                </a:lnTo>
                <a:lnTo>
                  <a:pt x="1727" y="2070"/>
                </a:lnTo>
                <a:lnTo>
                  <a:pt x="1745" y="2053"/>
                </a:lnTo>
                <a:lnTo>
                  <a:pt x="1758" y="2032"/>
                </a:lnTo>
                <a:lnTo>
                  <a:pt x="1766" y="2008"/>
                </a:lnTo>
                <a:lnTo>
                  <a:pt x="1769" y="1983"/>
                </a:lnTo>
                <a:lnTo>
                  <a:pt x="1769" y="110"/>
                </a:lnTo>
                <a:lnTo>
                  <a:pt x="1766" y="87"/>
                </a:lnTo>
                <a:lnTo>
                  <a:pt x="1758" y="63"/>
                </a:lnTo>
                <a:lnTo>
                  <a:pt x="1745" y="42"/>
                </a:lnTo>
                <a:lnTo>
                  <a:pt x="1727" y="25"/>
                </a:lnTo>
                <a:lnTo>
                  <a:pt x="1707" y="12"/>
                </a:lnTo>
                <a:lnTo>
                  <a:pt x="1683" y="3"/>
                </a:lnTo>
                <a:lnTo>
                  <a:pt x="1658" y="0"/>
                </a:lnTo>
                <a:lnTo>
                  <a:pt x="110" y="0"/>
                </a:lnTo>
                <a:lnTo>
                  <a:pt x="87" y="3"/>
                </a:lnTo>
                <a:lnTo>
                  <a:pt x="63" y="12"/>
                </a:lnTo>
                <a:lnTo>
                  <a:pt x="43" y="25"/>
                </a:lnTo>
                <a:lnTo>
                  <a:pt x="25" y="42"/>
                </a:lnTo>
                <a:lnTo>
                  <a:pt x="12" y="63"/>
                </a:lnTo>
                <a:lnTo>
                  <a:pt x="3" y="87"/>
                </a:lnTo>
                <a:lnTo>
                  <a:pt x="0" y="110"/>
                </a:lnTo>
                <a:lnTo>
                  <a:pt x="0" y="1983"/>
                </a:lnTo>
                <a:lnTo>
                  <a:pt x="3" y="2008"/>
                </a:lnTo>
                <a:lnTo>
                  <a:pt x="12" y="2032"/>
                </a:lnTo>
                <a:lnTo>
                  <a:pt x="25" y="2053"/>
                </a:lnTo>
                <a:lnTo>
                  <a:pt x="43" y="2070"/>
                </a:lnTo>
                <a:lnTo>
                  <a:pt x="63" y="2083"/>
                </a:lnTo>
                <a:lnTo>
                  <a:pt x="87" y="2091"/>
                </a:lnTo>
                <a:lnTo>
                  <a:pt x="110" y="2094"/>
                </a:lnTo>
                <a:close/>
              </a:path>
            </a:pathLst>
          </a:custGeom>
          <a:solidFill>
            <a:srgbClr val="FFF2CC"/>
          </a:solidFill>
          <a:ln w="28575" cap="flat" cmpd="sng" algn="ctr">
            <a:solidFill>
              <a:srgbClr val="BAE6F6"/>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101" name="Text Box 18"/>
          <p:cNvSpPr txBox="1">
            <a:spLocks noChangeArrowheads="1"/>
          </p:cNvSpPr>
          <p:nvPr/>
        </p:nvSpPr>
        <p:spPr bwMode="auto">
          <a:xfrm>
            <a:off x="7511394" y="5992634"/>
            <a:ext cx="486030" cy="307777"/>
          </a:xfrm>
          <a:prstGeom prst="rect">
            <a:avLst/>
          </a:prstGeom>
          <a:noFill/>
          <a:ln w="9525" algn="ctr">
            <a:noFill/>
            <a:miter lim="800000"/>
            <a:headEnd/>
            <a:tailEnd/>
          </a:ln>
        </p:spPr>
        <p:txBody>
          <a:bodyPr wrap="square">
            <a:noAutofit/>
          </a:bodyPr>
          <a:lstStyle/>
          <a:p>
            <a:pPr marL="0" marR="0" lvl="0" indent="0" algn="ctr" defTabSz="784225" eaLnBrk="0" fontAlgn="ctr" latinLnBrk="0" hangingPunct="0">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PE3</a:t>
            </a:r>
          </a:p>
        </p:txBody>
      </p:sp>
      <p:sp>
        <p:nvSpPr>
          <p:cNvPr id="102" name="Text Box 18"/>
          <p:cNvSpPr txBox="1">
            <a:spLocks noChangeArrowheads="1"/>
          </p:cNvSpPr>
          <p:nvPr/>
        </p:nvSpPr>
        <p:spPr bwMode="auto">
          <a:xfrm>
            <a:off x="5910148" y="5250762"/>
            <a:ext cx="287258" cy="307777"/>
          </a:xfrm>
          <a:prstGeom prst="rect">
            <a:avLst/>
          </a:prstGeom>
          <a:noFill/>
          <a:ln w="9525" algn="ctr">
            <a:noFill/>
            <a:miter lim="800000"/>
            <a:headEnd/>
            <a:tailEnd/>
          </a:ln>
        </p:spPr>
        <p:txBody>
          <a:bodyPr wrap="square">
            <a:noAutofit/>
          </a:bodyPr>
          <a:lstStyle/>
          <a:p>
            <a:pPr marL="0" marR="0" lvl="0" indent="0" algn="ctr" defTabSz="784225" eaLnBrk="0" fontAlgn="ctr" latinLnBrk="0" hangingPunct="0">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P</a:t>
            </a:r>
          </a:p>
        </p:txBody>
      </p:sp>
      <p:sp>
        <p:nvSpPr>
          <p:cNvPr id="103" name="Text Box 18"/>
          <p:cNvSpPr txBox="1">
            <a:spLocks noChangeArrowheads="1"/>
          </p:cNvSpPr>
          <p:nvPr/>
        </p:nvSpPr>
        <p:spPr bwMode="auto">
          <a:xfrm>
            <a:off x="4105965" y="5250762"/>
            <a:ext cx="486030" cy="307777"/>
          </a:xfrm>
          <a:prstGeom prst="rect">
            <a:avLst/>
          </a:prstGeom>
          <a:noFill/>
          <a:ln w="9525" algn="ctr">
            <a:noFill/>
            <a:miter lim="800000"/>
            <a:headEnd/>
            <a:tailEnd/>
          </a:ln>
        </p:spPr>
        <p:txBody>
          <a:bodyPr wrap="square">
            <a:noAutofit/>
          </a:bodyPr>
          <a:lstStyle/>
          <a:p>
            <a:pPr marL="0" marR="0" lvl="0" indent="0" algn="ctr" defTabSz="784225" eaLnBrk="0" fontAlgn="ctr" latinLnBrk="0" hangingPunct="0">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PE1</a:t>
            </a:r>
          </a:p>
        </p:txBody>
      </p:sp>
      <p:cxnSp>
        <p:nvCxnSpPr>
          <p:cNvPr id="104" name="直接连接符 103"/>
          <p:cNvCxnSpPr>
            <a:stCxn id="105" idx="3"/>
            <a:endCxn id="113" idx="1"/>
          </p:cNvCxnSpPr>
          <p:nvPr/>
        </p:nvCxnSpPr>
        <p:spPr bwMode="auto">
          <a:xfrm flipV="1">
            <a:off x="7974943" y="4994109"/>
            <a:ext cx="939713" cy="783637"/>
          </a:xfrm>
          <a:prstGeom prst="line">
            <a:avLst/>
          </a:prstGeom>
          <a:solidFill>
            <a:srgbClr val="1AABE2"/>
          </a:solidFill>
          <a:ln w="12700" cap="flat" cmpd="sng" algn="ctr">
            <a:solidFill>
              <a:sysClr val="windowText" lastClr="000000"/>
            </a:solidFill>
            <a:prstDash val="solid"/>
            <a:round/>
            <a:headEnd type="none" w="med" len="med"/>
            <a:tailEnd type="none" w="med" len="med"/>
          </a:ln>
          <a:effectLst/>
        </p:spPr>
      </p:cxnSp>
      <p:pic>
        <p:nvPicPr>
          <p:cNvPr id="105" name="图片 10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434943" y="5556346"/>
            <a:ext cx="540000" cy="442800"/>
          </a:xfrm>
          <a:prstGeom prst="rect">
            <a:avLst/>
          </a:prstGeom>
        </p:spPr>
      </p:pic>
      <p:pic>
        <p:nvPicPr>
          <p:cNvPr id="106" name="图片 10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119651" y="4772709"/>
            <a:ext cx="540000" cy="442800"/>
          </a:xfrm>
          <a:prstGeom prst="rect">
            <a:avLst/>
          </a:prstGeom>
        </p:spPr>
      </p:pic>
      <p:cxnSp>
        <p:nvCxnSpPr>
          <p:cNvPr id="107" name="直接连接符 106"/>
          <p:cNvCxnSpPr>
            <a:stCxn id="106" idx="1"/>
            <a:endCxn id="112" idx="3"/>
          </p:cNvCxnSpPr>
          <p:nvPr/>
        </p:nvCxnSpPr>
        <p:spPr bwMode="auto">
          <a:xfrm flipH="1">
            <a:off x="3158200" y="4994109"/>
            <a:ext cx="961451" cy="0"/>
          </a:xfrm>
          <a:prstGeom prst="line">
            <a:avLst/>
          </a:prstGeom>
          <a:solidFill>
            <a:srgbClr val="1AABE2"/>
          </a:solidFill>
          <a:ln w="12700" cap="flat" cmpd="sng" algn="ctr">
            <a:solidFill>
              <a:sysClr val="windowText" lastClr="000000"/>
            </a:solidFill>
            <a:prstDash val="solid"/>
            <a:round/>
            <a:headEnd type="none" w="med" len="med"/>
            <a:tailEnd type="none" w="med" len="med"/>
          </a:ln>
          <a:effectLst/>
        </p:spPr>
      </p:cxnSp>
      <p:pic>
        <p:nvPicPr>
          <p:cNvPr id="108" name="图片 10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791867" y="4779968"/>
            <a:ext cx="540000" cy="442800"/>
          </a:xfrm>
          <a:prstGeom prst="rect">
            <a:avLst/>
          </a:prstGeom>
        </p:spPr>
      </p:pic>
      <p:cxnSp>
        <p:nvCxnSpPr>
          <p:cNvPr id="109" name="直接连接符 108"/>
          <p:cNvCxnSpPr>
            <a:stCxn id="106" idx="3"/>
            <a:endCxn id="108" idx="1"/>
          </p:cNvCxnSpPr>
          <p:nvPr/>
        </p:nvCxnSpPr>
        <p:spPr bwMode="auto">
          <a:xfrm>
            <a:off x="4659651" y="4994109"/>
            <a:ext cx="1132216" cy="0"/>
          </a:xfrm>
          <a:prstGeom prst="line">
            <a:avLst/>
          </a:prstGeom>
          <a:solidFill>
            <a:srgbClr val="1AABE2"/>
          </a:solidFill>
          <a:ln w="12700" cap="flat" cmpd="sng" algn="ctr">
            <a:solidFill>
              <a:sysClr val="windowText" lastClr="000000"/>
            </a:solidFill>
            <a:prstDash val="solid"/>
            <a:round/>
            <a:headEnd type="none" w="med" len="med"/>
            <a:tailEnd type="none" w="med" len="med"/>
          </a:ln>
          <a:effectLst/>
        </p:spPr>
      </p:cxnSp>
      <p:cxnSp>
        <p:nvCxnSpPr>
          <p:cNvPr id="110" name="直接连接符 109"/>
          <p:cNvCxnSpPr>
            <a:stCxn id="108" idx="3"/>
            <a:endCxn id="105" idx="1"/>
          </p:cNvCxnSpPr>
          <p:nvPr/>
        </p:nvCxnSpPr>
        <p:spPr bwMode="auto">
          <a:xfrm>
            <a:off x="6331867" y="5001368"/>
            <a:ext cx="1103076" cy="776378"/>
          </a:xfrm>
          <a:prstGeom prst="line">
            <a:avLst/>
          </a:prstGeom>
          <a:solidFill>
            <a:srgbClr val="1AABE2"/>
          </a:solidFill>
          <a:ln w="12700" cap="flat" cmpd="sng" algn="ctr">
            <a:solidFill>
              <a:sysClr val="windowText" lastClr="000000"/>
            </a:solidFill>
            <a:prstDash val="solid"/>
            <a:round/>
            <a:headEnd type="none" w="med" len="med"/>
            <a:tailEnd type="none" w="med" len="med"/>
          </a:ln>
          <a:effectLst/>
        </p:spPr>
      </p:cxnSp>
      <p:sp>
        <p:nvSpPr>
          <p:cNvPr id="111" name="Text Box 18"/>
          <p:cNvSpPr txBox="1">
            <a:spLocks noChangeArrowheads="1"/>
          </p:cNvSpPr>
          <p:nvPr/>
        </p:nvSpPr>
        <p:spPr bwMode="auto">
          <a:xfrm>
            <a:off x="2614828" y="5211968"/>
            <a:ext cx="492443" cy="307777"/>
          </a:xfrm>
          <a:prstGeom prst="rect">
            <a:avLst/>
          </a:prstGeom>
          <a:noFill/>
          <a:ln w="9525" algn="ctr">
            <a:noFill/>
            <a:miter lim="800000"/>
            <a:headEnd/>
            <a:tailEnd/>
          </a:ln>
        </p:spPr>
        <p:txBody>
          <a:bodyPr wrap="square">
            <a:noAutofit/>
          </a:bodyPr>
          <a:lstStyle/>
          <a:p>
            <a:pPr marL="0" marR="0" lvl="0" indent="0" algn="ctr" defTabSz="784225" eaLnBrk="0" fontAlgn="ctr" latinLnBrk="0" hangingPunct="0">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CE1</a:t>
            </a:r>
          </a:p>
        </p:txBody>
      </p:sp>
      <p:pic>
        <p:nvPicPr>
          <p:cNvPr id="112" name="图片 11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618200" y="4772709"/>
            <a:ext cx="540000" cy="442800"/>
          </a:xfrm>
          <a:prstGeom prst="rect">
            <a:avLst/>
          </a:prstGeom>
        </p:spPr>
      </p:pic>
      <p:pic>
        <p:nvPicPr>
          <p:cNvPr id="113" name="图片 11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914656" y="4772709"/>
            <a:ext cx="540000" cy="442800"/>
          </a:xfrm>
          <a:prstGeom prst="rect">
            <a:avLst/>
          </a:prstGeom>
        </p:spPr>
      </p:pic>
      <p:sp>
        <p:nvSpPr>
          <p:cNvPr id="114" name="矩形 113"/>
          <p:cNvSpPr/>
          <p:nvPr/>
        </p:nvSpPr>
        <p:spPr>
          <a:xfrm>
            <a:off x="2618200" y="5528832"/>
            <a:ext cx="644728" cy="307777"/>
          </a:xfrm>
          <a:prstGeom prst="rect">
            <a:avLst/>
          </a:prstGeom>
          <a:noFill/>
          <a:ln w="9525" algn="ctr">
            <a:noFill/>
            <a:miter lim="800000"/>
            <a:headEnd/>
            <a:tailEnd/>
          </a:ln>
        </p:spPr>
        <p:txBody>
          <a:bodyPr wrap="square">
            <a:noAutofit/>
          </a:bodyPr>
          <a:lstStyle/>
          <a:p>
            <a:pPr marL="0" marR="0" lvl="0" indent="0" algn="ctr" defTabSz="784225" eaLnBrk="0" fontAlgn="ctr" latinLnBrk="0" hangingPunct="0">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Site 1</a:t>
            </a:r>
          </a:p>
        </p:txBody>
      </p:sp>
      <p:sp>
        <p:nvSpPr>
          <p:cNvPr id="115" name="矩形 114"/>
          <p:cNvSpPr/>
          <p:nvPr/>
        </p:nvSpPr>
        <p:spPr>
          <a:xfrm>
            <a:off x="9564292" y="5541630"/>
            <a:ext cx="644728" cy="307777"/>
          </a:xfrm>
          <a:prstGeom prst="rect">
            <a:avLst/>
          </a:prstGeom>
          <a:noFill/>
          <a:ln w="9525" algn="ctr">
            <a:noFill/>
            <a:miter lim="800000"/>
            <a:headEnd/>
            <a:tailEnd/>
          </a:ln>
        </p:spPr>
        <p:txBody>
          <a:bodyPr wrap="square">
            <a:noAutofit/>
          </a:bodyPr>
          <a:lstStyle/>
          <a:p>
            <a:pPr marL="0" marR="0" lvl="0" indent="0" algn="ctr" defTabSz="784225" eaLnBrk="0" fontAlgn="ctr" latinLnBrk="0" hangingPunct="0">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Site 2</a:t>
            </a:r>
          </a:p>
        </p:txBody>
      </p:sp>
      <p:sp>
        <p:nvSpPr>
          <p:cNvPr id="116" name="Text Box 18"/>
          <p:cNvSpPr txBox="1">
            <a:spLocks noChangeArrowheads="1"/>
          </p:cNvSpPr>
          <p:nvPr/>
        </p:nvSpPr>
        <p:spPr bwMode="auto">
          <a:xfrm>
            <a:off x="7459485" y="3901604"/>
            <a:ext cx="486030" cy="307777"/>
          </a:xfrm>
          <a:prstGeom prst="rect">
            <a:avLst/>
          </a:prstGeom>
          <a:noFill/>
          <a:ln w="9525" algn="ctr">
            <a:noFill/>
            <a:miter lim="800000"/>
            <a:headEnd/>
            <a:tailEnd/>
          </a:ln>
        </p:spPr>
        <p:txBody>
          <a:bodyPr wrap="square">
            <a:noAutofit/>
          </a:bodyPr>
          <a:lstStyle/>
          <a:p>
            <a:pPr marL="0" marR="0" lvl="0" indent="0" algn="ctr" defTabSz="784225" eaLnBrk="0" fontAlgn="ctr" latinLnBrk="0" hangingPunct="0">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PE2</a:t>
            </a:r>
          </a:p>
        </p:txBody>
      </p:sp>
      <p:pic>
        <p:nvPicPr>
          <p:cNvPr id="117" name="图片 11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434943" y="4140949"/>
            <a:ext cx="540000" cy="442800"/>
          </a:xfrm>
          <a:prstGeom prst="rect">
            <a:avLst/>
          </a:prstGeom>
        </p:spPr>
      </p:pic>
      <p:cxnSp>
        <p:nvCxnSpPr>
          <p:cNvPr id="118" name="直接连接符 117"/>
          <p:cNvCxnSpPr>
            <a:stCxn id="108" idx="3"/>
            <a:endCxn id="117" idx="1"/>
          </p:cNvCxnSpPr>
          <p:nvPr/>
        </p:nvCxnSpPr>
        <p:spPr bwMode="auto">
          <a:xfrm flipV="1">
            <a:off x="6331867" y="4362349"/>
            <a:ext cx="1103076" cy="639019"/>
          </a:xfrm>
          <a:prstGeom prst="line">
            <a:avLst/>
          </a:prstGeom>
          <a:solidFill>
            <a:srgbClr val="1AABE2"/>
          </a:solidFill>
          <a:ln w="12700" cap="flat" cmpd="sng" algn="ctr">
            <a:solidFill>
              <a:sysClr val="windowText" lastClr="000000"/>
            </a:solidFill>
            <a:prstDash val="solid"/>
            <a:round/>
            <a:headEnd type="none" w="med" len="med"/>
            <a:tailEnd type="none" w="med" len="med"/>
          </a:ln>
          <a:effectLst/>
        </p:spPr>
      </p:cxnSp>
      <p:cxnSp>
        <p:nvCxnSpPr>
          <p:cNvPr id="119" name="直接连接符 118"/>
          <p:cNvCxnSpPr>
            <a:stCxn id="117" idx="3"/>
            <a:endCxn id="113" idx="1"/>
          </p:cNvCxnSpPr>
          <p:nvPr/>
        </p:nvCxnSpPr>
        <p:spPr bwMode="auto">
          <a:xfrm>
            <a:off x="7974943" y="4362349"/>
            <a:ext cx="939713" cy="631760"/>
          </a:xfrm>
          <a:prstGeom prst="line">
            <a:avLst/>
          </a:prstGeom>
          <a:solidFill>
            <a:srgbClr val="1AABE2"/>
          </a:solidFill>
          <a:ln w="12700" cap="flat" cmpd="sng" algn="ctr">
            <a:solidFill>
              <a:sysClr val="windowText" lastClr="000000"/>
            </a:solidFill>
            <a:prstDash val="solid"/>
            <a:round/>
            <a:headEnd type="none" w="med" len="med"/>
            <a:tailEnd type="none" w="med" len="med"/>
          </a:ln>
          <a:effectLst/>
        </p:spPr>
      </p:cxnSp>
      <p:sp>
        <p:nvSpPr>
          <p:cNvPr id="120" name="AutoShape 29"/>
          <p:cNvSpPr>
            <a:spLocks noChangeArrowheads="1"/>
          </p:cNvSpPr>
          <p:nvPr/>
        </p:nvSpPr>
        <p:spPr bwMode="auto">
          <a:xfrm>
            <a:off x="3001914" y="4187989"/>
            <a:ext cx="1428590" cy="252000"/>
          </a:xfrm>
          <a:prstGeom prst="flowChartAlternateProcess">
            <a:avLst/>
          </a:prstGeom>
          <a:solidFill>
            <a:srgbClr val="F4FBFE"/>
          </a:solidFill>
          <a:ln w="19050" cap="flat" cmpd="sng" algn="ctr">
            <a:solidFill>
              <a:srgbClr val="99DFF9"/>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Type 3 LSA</a:t>
            </a:r>
          </a:p>
        </p:txBody>
      </p:sp>
      <p:sp>
        <p:nvSpPr>
          <p:cNvPr id="121" name="弧形 120"/>
          <p:cNvSpPr/>
          <p:nvPr/>
        </p:nvSpPr>
        <p:spPr bwMode="auto">
          <a:xfrm rot="15614839">
            <a:off x="5430887" y="3182154"/>
            <a:ext cx="1438661" cy="3070408"/>
          </a:xfrm>
          <a:prstGeom prst="arc">
            <a:avLst>
              <a:gd name="adj1" fmla="val 16775469"/>
              <a:gd name="adj2" fmla="val 4449745"/>
            </a:avLst>
          </a:prstGeom>
          <a:noFill/>
          <a:ln w="19050" cap="flat" cmpd="sng" algn="ctr">
            <a:solidFill>
              <a:srgbClr val="EC7061"/>
            </a:solidFill>
            <a:prstDash val="solid"/>
            <a:round/>
            <a:headEnd type="none" w="med" len="med"/>
            <a:tailEnd type="triangle"/>
          </a:ln>
          <a:effectLst/>
        </p:spPr>
        <p:txBody>
          <a:bodyPr vert="horz" wrap="square" lIns="91440" tIns="45720" rIns="91440" bIns="45720" numCol="1" rtlCol="0" anchor="t" anchorCtr="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122" name="AutoShape 29"/>
          <p:cNvSpPr>
            <a:spLocks noChangeArrowheads="1"/>
          </p:cNvSpPr>
          <p:nvPr/>
        </p:nvSpPr>
        <p:spPr bwMode="auto">
          <a:xfrm rot="20441682">
            <a:off x="5193989" y="3768388"/>
            <a:ext cx="1010658" cy="252000"/>
          </a:xfrm>
          <a:prstGeom prst="flowChartAlternateProcess">
            <a:avLst/>
          </a:prstGeom>
          <a:solidFill>
            <a:srgbClr val="F4FBFE"/>
          </a:solidFill>
          <a:ln w="19050" cap="flat" cmpd="sng" algn="ctr">
            <a:solidFill>
              <a:srgbClr val="99DFF9"/>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VPNv4</a:t>
            </a:r>
          </a:p>
        </p:txBody>
      </p:sp>
      <p:sp>
        <p:nvSpPr>
          <p:cNvPr id="123" name="弧形 122"/>
          <p:cNvSpPr/>
          <p:nvPr/>
        </p:nvSpPr>
        <p:spPr bwMode="auto">
          <a:xfrm rot="18014889">
            <a:off x="8106744" y="3831371"/>
            <a:ext cx="635436" cy="1300949"/>
          </a:xfrm>
          <a:prstGeom prst="arc">
            <a:avLst>
              <a:gd name="adj1" fmla="val 16907101"/>
              <a:gd name="adj2" fmla="val 5001890"/>
            </a:avLst>
          </a:prstGeom>
          <a:noFill/>
          <a:ln w="19050" cap="flat" cmpd="sng" algn="ctr">
            <a:solidFill>
              <a:srgbClr val="EC7061"/>
            </a:solidFill>
            <a:prstDash val="solid"/>
            <a:round/>
            <a:headEnd type="none" w="med" len="med"/>
            <a:tailEnd type="triangle"/>
          </a:ln>
          <a:effectLst/>
        </p:spPr>
        <p:txBody>
          <a:bodyPr vert="horz" wrap="square" lIns="91440" tIns="45720" rIns="91440" bIns="45720" numCol="1" rtlCol="0" anchor="t" anchorCtr="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124" name="AutoShape 29"/>
          <p:cNvSpPr>
            <a:spLocks noChangeArrowheads="1"/>
          </p:cNvSpPr>
          <p:nvPr/>
        </p:nvSpPr>
        <p:spPr bwMode="auto">
          <a:xfrm rot="2043903">
            <a:off x="8183103" y="3911000"/>
            <a:ext cx="1115853" cy="270722"/>
          </a:xfrm>
          <a:prstGeom prst="flowChartAlternateProcess">
            <a:avLst/>
          </a:prstGeom>
          <a:solidFill>
            <a:srgbClr val="F4FBFE"/>
          </a:solidFill>
          <a:ln w="19050" cap="flat" cmpd="sng" algn="ctr">
            <a:solidFill>
              <a:srgbClr val="99DFF9"/>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Type 3 LSA</a:t>
            </a:r>
          </a:p>
        </p:txBody>
      </p:sp>
      <p:sp>
        <p:nvSpPr>
          <p:cNvPr id="125" name="弧形 124"/>
          <p:cNvSpPr/>
          <p:nvPr/>
        </p:nvSpPr>
        <p:spPr bwMode="auto">
          <a:xfrm rot="3491107">
            <a:off x="8085678" y="4806399"/>
            <a:ext cx="635436" cy="1300949"/>
          </a:xfrm>
          <a:prstGeom prst="arc">
            <a:avLst>
              <a:gd name="adj1" fmla="val 16907101"/>
              <a:gd name="adj2" fmla="val 4399471"/>
            </a:avLst>
          </a:prstGeom>
          <a:noFill/>
          <a:ln w="19050" cap="flat" cmpd="sng" algn="ctr">
            <a:solidFill>
              <a:srgbClr val="EC7061"/>
            </a:solidFill>
            <a:prstDash val="solid"/>
            <a:round/>
            <a:headEnd type="none" w="med" len="med"/>
            <a:tailEnd type="triangle"/>
          </a:ln>
          <a:effectLst/>
        </p:spPr>
        <p:txBody>
          <a:bodyPr vert="horz" wrap="square" lIns="91440" tIns="45720" rIns="91440" bIns="45720" numCol="1" rtlCol="0" anchor="t" anchorCtr="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126" name="AutoShape 29"/>
          <p:cNvSpPr>
            <a:spLocks noChangeArrowheads="1"/>
          </p:cNvSpPr>
          <p:nvPr/>
        </p:nvSpPr>
        <p:spPr bwMode="auto">
          <a:xfrm>
            <a:off x="4966473" y="6058117"/>
            <a:ext cx="1010658" cy="252000"/>
          </a:xfrm>
          <a:prstGeom prst="flowChartAlternateProcess">
            <a:avLst/>
          </a:prstGeom>
          <a:solidFill>
            <a:srgbClr val="F4FBFE"/>
          </a:solidFill>
          <a:ln w="19050" cap="flat" cmpd="sng" algn="ctr">
            <a:solidFill>
              <a:srgbClr val="99DFF9"/>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VPNv4</a:t>
            </a:r>
          </a:p>
        </p:txBody>
      </p:sp>
      <p:grpSp>
        <p:nvGrpSpPr>
          <p:cNvPr id="127" name="组合 126"/>
          <p:cNvGrpSpPr/>
          <p:nvPr/>
        </p:nvGrpSpPr>
        <p:grpSpPr>
          <a:xfrm rot="16200000">
            <a:off x="2397732" y="4880429"/>
            <a:ext cx="220468" cy="220468"/>
            <a:chOff x="468317" y="3414713"/>
            <a:chExt cx="446083" cy="446083"/>
          </a:xfrm>
        </p:grpSpPr>
        <p:cxnSp>
          <p:nvCxnSpPr>
            <p:cNvPr id="128" name="直接连接符 127"/>
            <p:cNvCxnSpPr/>
            <p:nvPr/>
          </p:nvCxnSpPr>
          <p:spPr>
            <a:xfrm>
              <a:off x="468317" y="3414713"/>
              <a:ext cx="446083" cy="0"/>
            </a:xfrm>
            <a:prstGeom prst="line">
              <a:avLst/>
            </a:prstGeom>
            <a:noFill/>
            <a:ln w="22225" cap="flat" cmpd="sng" algn="ctr">
              <a:solidFill>
                <a:sysClr val="windowText" lastClr="000000"/>
              </a:solidFill>
              <a:prstDash val="solid"/>
              <a:miter lim="800000"/>
            </a:ln>
            <a:effectLst/>
          </p:spPr>
        </p:cxnSp>
        <p:cxnSp>
          <p:nvCxnSpPr>
            <p:cNvPr id="129" name="直接连接符 128"/>
            <p:cNvCxnSpPr/>
            <p:nvPr/>
          </p:nvCxnSpPr>
          <p:spPr>
            <a:xfrm rot="16200000">
              <a:off x="468317" y="3637755"/>
              <a:ext cx="446083" cy="0"/>
            </a:xfrm>
            <a:prstGeom prst="line">
              <a:avLst/>
            </a:prstGeom>
            <a:noFill/>
            <a:ln w="22225" cap="flat" cmpd="sng" algn="ctr">
              <a:solidFill>
                <a:sysClr val="windowText" lastClr="000000"/>
              </a:solidFill>
              <a:prstDash val="solid"/>
              <a:miter lim="800000"/>
            </a:ln>
            <a:effectLst/>
          </p:spPr>
        </p:cxnSp>
      </p:grpSp>
      <p:sp>
        <p:nvSpPr>
          <p:cNvPr id="130" name="Freeform 159"/>
          <p:cNvSpPr/>
          <p:nvPr/>
        </p:nvSpPr>
        <p:spPr>
          <a:xfrm flipH="1">
            <a:off x="1104000" y="4455418"/>
            <a:ext cx="1467964" cy="76735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ysClr val="window" lastClr="FFFFFF"/>
          </a:solidFill>
          <a:ln w="28575" cap="flat" cmpd="sng" algn="ctr">
            <a:solidFill>
              <a:sysClr val="window" lastClr="FFFFFF">
                <a:lumMod val="65000"/>
              </a:sysClr>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a:cs typeface="+mn-cs"/>
              <a:sym typeface="Huawei Sans" panose="020C0503030203020204" pitchFamily="34" charset="0"/>
            </a:endParaRPr>
          </a:p>
        </p:txBody>
      </p:sp>
      <p:sp>
        <p:nvSpPr>
          <p:cNvPr id="131" name="文本框 130"/>
          <p:cNvSpPr txBox="1"/>
          <p:nvPr/>
        </p:nvSpPr>
        <p:spPr>
          <a:xfrm>
            <a:off x="1104000" y="4793120"/>
            <a:ext cx="1388522" cy="307777"/>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rPr>
              <a:t>192.168.1.0/24</a:t>
            </a:r>
          </a:p>
        </p:txBody>
      </p:sp>
      <p:sp>
        <p:nvSpPr>
          <p:cNvPr id="132" name="椭圆 131"/>
          <p:cNvSpPr/>
          <p:nvPr/>
        </p:nvSpPr>
        <p:spPr>
          <a:xfrm>
            <a:off x="3001914" y="4604480"/>
            <a:ext cx="1365577" cy="793775"/>
          </a:xfrm>
          <a:prstGeom prst="ellipse">
            <a:avLst/>
          </a:prstGeom>
          <a:noFill/>
          <a:ln w="12700" cap="flat" cmpd="sng" algn="ctr">
            <a:solidFill>
              <a:srgbClr val="1AABE2">
                <a:shade val="50000"/>
              </a:srgbClr>
            </a:solidFill>
            <a:prstDash val="dashDot"/>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a:cs typeface="+mn-cs"/>
            </a:endParaRPr>
          </a:p>
        </p:txBody>
      </p:sp>
      <p:sp>
        <p:nvSpPr>
          <p:cNvPr id="133" name="文本框 132"/>
          <p:cNvSpPr txBox="1"/>
          <p:nvPr/>
        </p:nvSpPr>
        <p:spPr>
          <a:xfrm>
            <a:off x="3315680" y="5044231"/>
            <a:ext cx="873957" cy="646331"/>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prstClr val="black"/>
                </a:solidFill>
                <a:effectLst/>
                <a:uLnTx/>
                <a:uFillTx/>
                <a:latin typeface="Huawei Sans" panose="020C0503030203020204" pitchFamily="34" charset="0"/>
              </a:rPr>
              <a:t>OSPF</a:t>
            </a:r>
          </a:p>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prstClr val="black"/>
                </a:solidFill>
                <a:effectLst/>
                <a:uLnTx/>
                <a:uFillTx/>
                <a:latin typeface="Huawei Sans" panose="020C0503030203020204" pitchFamily="34" charset="0"/>
              </a:rPr>
              <a:t>Area 0</a:t>
            </a:r>
          </a:p>
        </p:txBody>
      </p:sp>
      <p:cxnSp>
        <p:nvCxnSpPr>
          <p:cNvPr id="134" name="直接箭头连接符 133"/>
          <p:cNvCxnSpPr/>
          <p:nvPr/>
        </p:nvCxnSpPr>
        <p:spPr>
          <a:xfrm>
            <a:off x="3380995" y="4534561"/>
            <a:ext cx="532500" cy="0"/>
          </a:xfrm>
          <a:prstGeom prst="straightConnector1">
            <a:avLst/>
          </a:prstGeom>
          <a:noFill/>
          <a:ln w="6350" cap="flat" cmpd="sng" algn="ctr">
            <a:solidFill>
              <a:srgbClr val="1AABE2"/>
            </a:solidFill>
            <a:prstDash val="solid"/>
            <a:miter lim="800000"/>
            <a:tailEnd type="triangle"/>
          </a:ln>
          <a:effectLst/>
        </p:spPr>
      </p:cxnSp>
      <p:sp>
        <p:nvSpPr>
          <p:cNvPr id="135" name="弧形 134"/>
          <p:cNvSpPr/>
          <p:nvPr/>
        </p:nvSpPr>
        <p:spPr bwMode="auto">
          <a:xfrm rot="6358682">
            <a:off x="5341499" y="3766920"/>
            <a:ext cx="1438661" cy="3070408"/>
          </a:xfrm>
          <a:prstGeom prst="arc">
            <a:avLst>
              <a:gd name="adj1" fmla="val 16775469"/>
              <a:gd name="adj2" fmla="val 4449745"/>
            </a:avLst>
          </a:prstGeom>
          <a:noFill/>
          <a:ln w="19050" cap="flat" cmpd="sng" algn="ctr">
            <a:solidFill>
              <a:srgbClr val="EC7061"/>
            </a:solidFill>
            <a:prstDash val="solid"/>
            <a:round/>
            <a:headEnd type="none" w="med" len="med"/>
            <a:tailEnd type="triangle"/>
          </a:ln>
          <a:effectLst/>
        </p:spPr>
        <p:txBody>
          <a:bodyPr vert="horz" wrap="square" lIns="91440" tIns="45720" rIns="91440" bIns="45720" numCol="1" rtlCol="0" anchor="t" anchorCtr="0" compatLnSpc="1">
            <a:prstTxWarp prst="textNoShape">
              <a:avLst/>
            </a:prstTxWarp>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136" name="Text Box 18"/>
          <p:cNvSpPr txBox="1">
            <a:spLocks noChangeArrowheads="1"/>
          </p:cNvSpPr>
          <p:nvPr/>
        </p:nvSpPr>
        <p:spPr bwMode="auto">
          <a:xfrm>
            <a:off x="9367843" y="4847479"/>
            <a:ext cx="492443" cy="307777"/>
          </a:xfrm>
          <a:prstGeom prst="rect">
            <a:avLst/>
          </a:prstGeom>
          <a:noFill/>
          <a:ln w="9525" algn="ctr">
            <a:noFill/>
            <a:miter lim="800000"/>
            <a:headEnd/>
            <a:tailEnd/>
          </a:ln>
        </p:spPr>
        <p:txBody>
          <a:bodyPr wrap="square">
            <a:noAutofit/>
          </a:bodyPr>
          <a:lstStyle/>
          <a:p>
            <a:pPr marL="0" marR="0" lvl="0" indent="0" algn="ctr" defTabSz="784225" eaLnBrk="0" fontAlgn="ctr" latinLnBrk="0" hangingPunct="0">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CE2</a:t>
            </a:r>
          </a:p>
        </p:txBody>
      </p:sp>
      <p:sp>
        <p:nvSpPr>
          <p:cNvPr id="137" name="椭圆 136"/>
          <p:cNvSpPr/>
          <p:nvPr/>
        </p:nvSpPr>
        <p:spPr>
          <a:xfrm>
            <a:off x="7428114" y="4197582"/>
            <a:ext cx="1549814" cy="2028771"/>
          </a:xfrm>
          <a:prstGeom prst="ellipse">
            <a:avLst/>
          </a:prstGeom>
          <a:noFill/>
          <a:ln w="12700" cap="flat" cmpd="sng" algn="ctr">
            <a:solidFill>
              <a:srgbClr val="1AABE2">
                <a:shade val="50000"/>
              </a:srgbClr>
            </a:solidFill>
            <a:prstDash val="dashDot"/>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a:cs typeface="+mn-cs"/>
            </a:endParaRPr>
          </a:p>
        </p:txBody>
      </p:sp>
      <p:sp>
        <p:nvSpPr>
          <p:cNvPr id="138" name="文本框 137"/>
          <p:cNvSpPr txBox="1"/>
          <p:nvPr/>
        </p:nvSpPr>
        <p:spPr>
          <a:xfrm>
            <a:off x="7758085" y="4690378"/>
            <a:ext cx="873957" cy="646331"/>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prstClr val="black"/>
                </a:solidFill>
                <a:effectLst/>
                <a:uLnTx/>
                <a:uFillTx/>
                <a:latin typeface="Huawei Sans" panose="020C0503030203020204" pitchFamily="34" charset="0"/>
              </a:rPr>
              <a:t>OSPF</a:t>
            </a:r>
          </a:p>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prstClr val="black"/>
                </a:solidFill>
                <a:effectLst/>
                <a:uLnTx/>
                <a:uFillTx/>
                <a:latin typeface="Huawei Sans" panose="020C0503030203020204" pitchFamily="34" charset="0"/>
              </a:rPr>
              <a:t>Area 0</a:t>
            </a:r>
          </a:p>
        </p:txBody>
      </p:sp>
      <p:sp>
        <p:nvSpPr>
          <p:cNvPr id="139" name="AutoShape 29"/>
          <p:cNvSpPr>
            <a:spLocks noChangeArrowheads="1"/>
          </p:cNvSpPr>
          <p:nvPr/>
        </p:nvSpPr>
        <p:spPr bwMode="auto">
          <a:xfrm rot="19631777">
            <a:off x="8244698" y="5731028"/>
            <a:ext cx="1135056" cy="290133"/>
          </a:xfrm>
          <a:prstGeom prst="flowChartAlternateProcess">
            <a:avLst/>
          </a:prstGeom>
          <a:solidFill>
            <a:srgbClr val="F4FBFE"/>
          </a:solidFill>
          <a:ln w="19050" cap="flat" cmpd="sng" algn="ctr">
            <a:solidFill>
              <a:srgbClr val="99DFF9"/>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Type 3 LSA</a:t>
            </a:r>
          </a:p>
        </p:txBody>
      </p:sp>
    </p:spTree>
    <p:extLst>
      <p:ext uri="{BB962C8B-B14F-4D97-AF65-F5344CB8AC3E}">
        <p14:creationId xmlns:p14="http://schemas.microsoft.com/office/powerpoint/2010/main" val="130294635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sz="quarter" idx="11"/>
          </p:nvPr>
        </p:nvSpPr>
        <p:spPr/>
        <p:txBody>
          <a:bodyPr wrap="square">
            <a:noAutofit/>
          </a:bodyPr>
          <a:lstStyle/>
          <a:p>
            <a:pPr>
              <a:lnSpc>
                <a:spcPct val="160000"/>
              </a:lnSpc>
            </a:pPr>
            <a:r>
              <a:rPr lang="en-US" dirty="0">
                <a:latin typeface="Huawei Sans" panose="020C0503030203020204" pitchFamily="34" charset="0"/>
                <a:ea typeface="方正兰亭黑简体" panose="02000000000000000000" pitchFamily="2" charset="-122"/>
                <a:sym typeface="Huawei Sans" panose="020C0503030203020204" pitchFamily="34" charset="0"/>
              </a:rPr>
              <a:t>Upon completion of this course, you will be able to:</a:t>
            </a:r>
          </a:p>
          <a:p>
            <a:pPr lvl="1">
              <a:lnSpc>
                <a:spcPct val="160000"/>
              </a:lnSpc>
            </a:pPr>
            <a:r>
              <a:rPr lang="en-US" dirty="0">
                <a:latin typeface="Huawei Sans" panose="020C0503030203020204" pitchFamily="34" charset="0"/>
                <a:ea typeface="方正兰亭黑简体" panose="02000000000000000000" pitchFamily="2" charset="-122"/>
                <a:sym typeface="Huawei Sans" panose="020C0503030203020204" pitchFamily="34" charset="0"/>
              </a:rPr>
              <a:t>Understand the usage scenarios and networking types of MPLS VPN.</a:t>
            </a:r>
          </a:p>
          <a:p>
            <a:pPr lvl="1">
              <a:lnSpc>
                <a:spcPct val="160000"/>
              </a:lnSpc>
            </a:pPr>
            <a:r>
              <a:rPr lang="en-US" dirty="0">
                <a:latin typeface="Huawei Sans" panose="020C0503030203020204" pitchFamily="34" charset="0"/>
                <a:ea typeface="方正兰亭黑简体" panose="02000000000000000000" pitchFamily="2" charset="-122"/>
                <a:sym typeface="Huawei Sans" panose="020C0503030203020204" pitchFamily="34" charset="0"/>
              </a:rPr>
              <a:t>Deploy the intranet solution with MPLS VPN.</a:t>
            </a:r>
          </a:p>
          <a:p>
            <a:pPr lvl="1">
              <a:lnSpc>
                <a:spcPct val="160000"/>
              </a:lnSpc>
            </a:pPr>
            <a:r>
              <a:rPr lang="en-US" dirty="0">
                <a:latin typeface="Huawei Sans" panose="020C0503030203020204" pitchFamily="34" charset="0"/>
                <a:ea typeface="方正兰亭黑简体" panose="02000000000000000000" pitchFamily="2" charset="-122"/>
                <a:sym typeface="Huawei Sans" panose="020C0503030203020204" pitchFamily="34" charset="0"/>
              </a:rPr>
              <a:t>Deploy the MPLS VPN </a:t>
            </a:r>
            <a:r>
              <a:rPr lang="en-US" dirty="0" err="1">
                <a:latin typeface="Huawei Sans" panose="020C0503030203020204" pitchFamily="34" charset="0"/>
                <a:ea typeface="方正兰亭黑简体" panose="02000000000000000000" pitchFamily="2" charset="-122"/>
                <a:sym typeface="Huawei Sans" panose="020C0503030203020204" pitchFamily="34" charset="0"/>
              </a:rPr>
              <a:t>Hub&amp;Spoke</a:t>
            </a:r>
            <a:r>
              <a:rPr lang="en-US" dirty="0">
                <a:latin typeface="Huawei Sans" panose="020C0503030203020204" pitchFamily="34" charset="0"/>
                <a:ea typeface="方正兰亭黑简体" panose="02000000000000000000" pitchFamily="2" charset="-122"/>
                <a:sym typeface="Huawei Sans" panose="020C0503030203020204" pitchFamily="34" charset="0"/>
              </a:rPr>
              <a:t> solution.</a:t>
            </a:r>
          </a:p>
          <a:p>
            <a:pPr lvl="1">
              <a:lnSpc>
                <a:spcPct val="160000"/>
              </a:lnSpc>
            </a:pPr>
            <a:r>
              <a:rPr lang="en-US" dirty="0">
                <a:latin typeface="Huawei Sans" panose="020C0503030203020204" pitchFamily="34" charset="0"/>
                <a:ea typeface="方正兰亭黑简体" panose="02000000000000000000" pitchFamily="2" charset="-122"/>
                <a:sym typeface="Huawei Sans" panose="020C0503030203020204" pitchFamily="34" charset="0"/>
              </a:rPr>
              <a:t>Understand extended </a:t>
            </a: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functions of OSPF for </a:t>
            </a:r>
            <a:r>
              <a:rPr lang="en-US" altLang="zh-CN" dirty="0">
                <a:sym typeface="Huawei Sans" panose="020C0503030203020204" pitchFamily="34" charset="0"/>
              </a:rPr>
              <a:t>MPLS </a:t>
            </a:r>
            <a:r>
              <a:rPr lang="en-US" altLang="zh-CN" dirty="0" smtClean="0">
                <a:sym typeface="Huawei Sans" panose="020C0503030203020204" pitchFamily="34" charset="0"/>
              </a:rPr>
              <a:t>VPN</a:t>
            </a: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a:p>
            <a:pPr lvl="1">
              <a:lnSpc>
                <a:spcPct val="160000"/>
              </a:lnSpc>
            </a:pPr>
            <a:endParaRPr lang="en-US" altLang="zh-CN" dirty="0" smtClean="0">
              <a:latin typeface="Huawei Sans" panose="020C0503030203020204" pitchFamily="34" charset="0"/>
              <a:ea typeface="方正兰亭黑简体" panose="02000000000000000000" pitchFamily="2" charset="-122"/>
              <a:sym typeface="Huawei Sans" panose="020C0503030203020204" pitchFamily="34" charset="0"/>
            </a:endParaRPr>
          </a:p>
          <a:p>
            <a:pPr lvl="1">
              <a:lnSpc>
                <a:spcPct val="160000"/>
              </a:lnSpc>
            </a:pP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1625531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pPr algn="l"/>
            <a:r>
              <a:rPr lang="en-US" sz="2000" dirty="0">
                <a:latin typeface="Huawei Sans" panose="020C0503030203020204" pitchFamily="34" charset="0"/>
                <a:ea typeface="方正兰亭黑简体" panose="02000000000000000000" pitchFamily="2" charset="-122"/>
                <a:sym typeface="Huawei Sans" panose="020C0503030203020204" pitchFamily="34" charset="0"/>
              </a:rPr>
              <a:t>To prevent Type 3 LSA loops, the OSPF multi-instance process uses an unused bit in the LSA Options field as </a:t>
            </a:r>
            <a:r>
              <a:rPr lang="en-US" sz="2000" dirty="0" smtClean="0">
                <a:latin typeface="Huawei Sans" panose="020C0503030203020204" pitchFamily="34" charset="0"/>
                <a:ea typeface="方正兰亭黑简体" panose="02000000000000000000" pitchFamily="2" charset="-122"/>
                <a:sym typeface="Huawei Sans" panose="020C0503030203020204" pitchFamily="34" charset="0"/>
              </a:rPr>
              <a:t>a </a:t>
            </a:r>
            <a:r>
              <a:rPr lang="en-US" sz="2000" dirty="0">
                <a:latin typeface="Huawei Sans" panose="020C0503030203020204" pitchFamily="34" charset="0"/>
                <a:ea typeface="方正兰亭黑简体" panose="02000000000000000000" pitchFamily="2" charset="-122"/>
                <a:sym typeface="Huawei Sans" panose="020C0503030203020204" pitchFamily="34" charset="0"/>
              </a:rPr>
              <a:t>flag bit, which is called the DN bit. The DN bit </a:t>
            </a:r>
            <a:r>
              <a:rPr lang="en-US" sz="2000" dirty="0" smtClean="0">
                <a:latin typeface="Huawei Sans" panose="020C0503030203020204" pitchFamily="34" charset="0"/>
                <a:ea typeface="方正兰亭黑简体" panose="02000000000000000000" pitchFamily="2" charset="-122"/>
                <a:sym typeface="Huawei Sans" panose="020C0503030203020204" pitchFamily="34" charset="0"/>
              </a:rPr>
              <a:t>is used </a:t>
            </a:r>
            <a:r>
              <a:rPr lang="en-US" sz="2000" dirty="0">
                <a:latin typeface="Huawei Sans" panose="020C0503030203020204" pitchFamily="34" charset="0"/>
                <a:ea typeface="方正兰亭黑简体" panose="02000000000000000000" pitchFamily="2" charset="-122"/>
                <a:sym typeface="Huawei Sans" panose="020C0503030203020204" pitchFamily="34" charset="0"/>
              </a:rPr>
              <a:t>to prevent Type 3 LSA loops.</a:t>
            </a:r>
          </a:p>
          <a:p>
            <a:pPr algn="l"/>
            <a:r>
              <a:rPr lang="en-US" sz="2000" dirty="0">
                <a:latin typeface="Huawei Sans" panose="020C0503030203020204" pitchFamily="34" charset="0"/>
                <a:ea typeface="方正兰亭黑简体" panose="02000000000000000000" pitchFamily="2" charset="-122"/>
                <a:sym typeface="Huawei Sans" panose="020C0503030203020204" pitchFamily="34" charset="0"/>
              </a:rPr>
              <a:t>When performing SPF calculation, the OSPF instance process on a PE </a:t>
            </a:r>
            <a:r>
              <a:rPr lang="en-US" sz="2000" dirty="0" smtClean="0">
                <a:latin typeface="Huawei Sans" panose="020C0503030203020204" pitchFamily="34" charset="0"/>
                <a:ea typeface="方正兰亭黑简体" panose="02000000000000000000" pitchFamily="2" charset="-122"/>
                <a:sym typeface="Huawei Sans" panose="020C0503030203020204" pitchFamily="34" charset="0"/>
              </a:rPr>
              <a:t>ignores </a:t>
            </a:r>
            <a:r>
              <a:rPr lang="en-US" sz="2000" dirty="0">
                <a:latin typeface="Huawei Sans" panose="020C0503030203020204" pitchFamily="34" charset="0"/>
                <a:ea typeface="方正兰亭黑简体" panose="02000000000000000000" pitchFamily="2" charset="-122"/>
                <a:sym typeface="Huawei Sans" panose="020C0503030203020204" pitchFamily="34" charset="0"/>
              </a:rPr>
              <a:t>Type 3 LSAs with the DN bit being 1.</a:t>
            </a:r>
          </a:p>
        </p:txBody>
      </p:sp>
      <p:sp>
        <p:nvSpPr>
          <p:cNvPr id="2" name="标题 1"/>
          <p:cNvSpPr>
            <a:spLocks noGrp="1"/>
          </p:cNvSpPr>
          <p:nvPr>
            <p:ph type="title"/>
          </p:nvPr>
        </p:nvSpPr>
        <p:spPr/>
        <p:txBody>
          <a:bodyPr wrap="square">
            <a:noAutofit/>
          </a:bodyPr>
          <a:lstStyle/>
          <a:p>
            <a:r>
              <a:rPr lang="en-US">
                <a:latin typeface="Huawei Sans" panose="020C0503030203020204" pitchFamily="34" charset="0"/>
                <a:ea typeface="方正兰亭黑简体" panose="02000000000000000000" pitchFamily="2" charset="-122"/>
                <a:sym typeface="Huawei Sans" panose="020C0503030203020204" pitchFamily="34" charset="0"/>
              </a:rPr>
              <a:t>Type 3 Routing Loop Prevention — DN Bit</a:t>
            </a:r>
          </a:p>
        </p:txBody>
      </p:sp>
      <p:sp>
        <p:nvSpPr>
          <p:cNvPr id="133" name="Freeform 4"/>
          <p:cNvSpPr>
            <a:spLocks noChangeAspect="1"/>
          </p:cNvSpPr>
          <p:nvPr/>
        </p:nvSpPr>
        <p:spPr bwMode="auto">
          <a:xfrm>
            <a:off x="1594177" y="4553522"/>
            <a:ext cx="1786818" cy="1261219"/>
          </a:xfrm>
          <a:custGeom>
            <a:avLst/>
            <a:gdLst>
              <a:gd name="T0" fmla="*/ 2147483647 w 1769"/>
              <a:gd name="T1" fmla="*/ 2147483647 h 2094"/>
              <a:gd name="T2" fmla="*/ 2147483647 w 1769"/>
              <a:gd name="T3" fmla="*/ 2147483647 h 2094"/>
              <a:gd name="T4" fmla="*/ 2147483647 w 1769"/>
              <a:gd name="T5" fmla="*/ 2147483647 h 2094"/>
              <a:gd name="T6" fmla="*/ 2147483647 w 1769"/>
              <a:gd name="T7" fmla="*/ 2147483647 h 2094"/>
              <a:gd name="T8" fmla="*/ 2147483647 w 1769"/>
              <a:gd name="T9" fmla="*/ 2147483647 h 2094"/>
              <a:gd name="T10" fmla="*/ 2147483647 w 1769"/>
              <a:gd name="T11" fmla="*/ 2147483647 h 2094"/>
              <a:gd name="T12" fmla="*/ 2147483647 w 1769"/>
              <a:gd name="T13" fmla="*/ 2147483647 h 2094"/>
              <a:gd name="T14" fmla="*/ 2147483647 w 1769"/>
              <a:gd name="T15" fmla="*/ 2147483647 h 2094"/>
              <a:gd name="T16" fmla="*/ 2147483647 w 1769"/>
              <a:gd name="T17" fmla="*/ 2147483647 h 2094"/>
              <a:gd name="T18" fmla="*/ 2147483647 w 1769"/>
              <a:gd name="T19" fmla="*/ 2147483647 h 2094"/>
              <a:gd name="T20" fmla="*/ 2147483647 w 1769"/>
              <a:gd name="T21" fmla="*/ 2147483647 h 2094"/>
              <a:gd name="T22" fmla="*/ 2147483647 w 1769"/>
              <a:gd name="T23" fmla="*/ 2147483647 h 2094"/>
              <a:gd name="T24" fmla="*/ 2147483647 w 1769"/>
              <a:gd name="T25" fmla="*/ 2147483647 h 2094"/>
              <a:gd name="T26" fmla="*/ 2147483647 w 1769"/>
              <a:gd name="T27" fmla="*/ 2147483647 h 2094"/>
              <a:gd name="T28" fmla="*/ 2147483647 w 1769"/>
              <a:gd name="T29" fmla="*/ 2147483647 h 2094"/>
              <a:gd name="T30" fmla="*/ 2147483647 w 1769"/>
              <a:gd name="T31" fmla="*/ 2147483647 h 2094"/>
              <a:gd name="T32" fmla="*/ 2147483647 w 1769"/>
              <a:gd name="T33" fmla="*/ 0 h 2094"/>
              <a:gd name="T34" fmla="*/ 2147483647 w 1769"/>
              <a:gd name="T35" fmla="*/ 0 h 2094"/>
              <a:gd name="T36" fmla="*/ 2147483647 w 1769"/>
              <a:gd name="T37" fmla="*/ 2147483647 h 2094"/>
              <a:gd name="T38" fmla="*/ 2147483647 w 1769"/>
              <a:gd name="T39" fmla="*/ 2147483647 h 2094"/>
              <a:gd name="T40" fmla="*/ 2147483647 w 1769"/>
              <a:gd name="T41" fmla="*/ 2147483647 h 2094"/>
              <a:gd name="T42" fmla="*/ 2147483647 w 1769"/>
              <a:gd name="T43" fmla="*/ 2147483647 h 2094"/>
              <a:gd name="T44" fmla="*/ 2147483647 w 1769"/>
              <a:gd name="T45" fmla="*/ 2147483647 h 2094"/>
              <a:gd name="T46" fmla="*/ 2147483647 w 1769"/>
              <a:gd name="T47" fmla="*/ 2147483647 h 2094"/>
              <a:gd name="T48" fmla="*/ 0 w 1769"/>
              <a:gd name="T49" fmla="*/ 2147483647 h 2094"/>
              <a:gd name="T50" fmla="*/ 0 w 1769"/>
              <a:gd name="T51" fmla="*/ 2147483647 h 2094"/>
              <a:gd name="T52" fmla="*/ 2147483647 w 1769"/>
              <a:gd name="T53" fmla="*/ 2147483647 h 2094"/>
              <a:gd name="T54" fmla="*/ 2147483647 w 1769"/>
              <a:gd name="T55" fmla="*/ 2147483647 h 2094"/>
              <a:gd name="T56" fmla="*/ 2147483647 w 1769"/>
              <a:gd name="T57" fmla="*/ 2147483647 h 2094"/>
              <a:gd name="T58" fmla="*/ 2147483647 w 1769"/>
              <a:gd name="T59" fmla="*/ 2147483647 h 2094"/>
              <a:gd name="T60" fmla="*/ 2147483647 w 1769"/>
              <a:gd name="T61" fmla="*/ 2147483647 h 2094"/>
              <a:gd name="T62" fmla="*/ 2147483647 w 1769"/>
              <a:gd name="T63" fmla="*/ 2147483647 h 2094"/>
              <a:gd name="T64" fmla="*/ 2147483647 w 1769"/>
              <a:gd name="T65" fmla="*/ 2147483647 h 209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769"/>
              <a:gd name="T100" fmla="*/ 0 h 2094"/>
              <a:gd name="T101" fmla="*/ 1769 w 1769"/>
              <a:gd name="T102" fmla="*/ 2094 h 209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769" h="2094">
                <a:moveTo>
                  <a:pt x="110" y="2094"/>
                </a:moveTo>
                <a:lnTo>
                  <a:pt x="1658" y="2094"/>
                </a:lnTo>
                <a:lnTo>
                  <a:pt x="1683" y="2091"/>
                </a:lnTo>
                <a:lnTo>
                  <a:pt x="1707" y="2083"/>
                </a:lnTo>
                <a:lnTo>
                  <a:pt x="1727" y="2070"/>
                </a:lnTo>
                <a:lnTo>
                  <a:pt x="1745" y="2053"/>
                </a:lnTo>
                <a:lnTo>
                  <a:pt x="1758" y="2032"/>
                </a:lnTo>
                <a:lnTo>
                  <a:pt x="1766" y="2008"/>
                </a:lnTo>
                <a:lnTo>
                  <a:pt x="1769" y="1983"/>
                </a:lnTo>
                <a:lnTo>
                  <a:pt x="1769" y="110"/>
                </a:lnTo>
                <a:lnTo>
                  <a:pt x="1766" y="87"/>
                </a:lnTo>
                <a:lnTo>
                  <a:pt x="1758" y="63"/>
                </a:lnTo>
                <a:lnTo>
                  <a:pt x="1745" y="42"/>
                </a:lnTo>
                <a:lnTo>
                  <a:pt x="1727" y="25"/>
                </a:lnTo>
                <a:lnTo>
                  <a:pt x="1707" y="12"/>
                </a:lnTo>
                <a:lnTo>
                  <a:pt x="1683" y="3"/>
                </a:lnTo>
                <a:lnTo>
                  <a:pt x="1658" y="0"/>
                </a:lnTo>
                <a:lnTo>
                  <a:pt x="110" y="0"/>
                </a:lnTo>
                <a:lnTo>
                  <a:pt x="87" y="3"/>
                </a:lnTo>
                <a:lnTo>
                  <a:pt x="63" y="12"/>
                </a:lnTo>
                <a:lnTo>
                  <a:pt x="43" y="25"/>
                </a:lnTo>
                <a:lnTo>
                  <a:pt x="25" y="42"/>
                </a:lnTo>
                <a:lnTo>
                  <a:pt x="12" y="63"/>
                </a:lnTo>
                <a:lnTo>
                  <a:pt x="3" y="87"/>
                </a:lnTo>
                <a:lnTo>
                  <a:pt x="0" y="110"/>
                </a:lnTo>
                <a:lnTo>
                  <a:pt x="0" y="1983"/>
                </a:lnTo>
                <a:lnTo>
                  <a:pt x="3" y="2008"/>
                </a:lnTo>
                <a:lnTo>
                  <a:pt x="12" y="2032"/>
                </a:lnTo>
                <a:lnTo>
                  <a:pt x="25" y="2053"/>
                </a:lnTo>
                <a:lnTo>
                  <a:pt x="43" y="2070"/>
                </a:lnTo>
                <a:lnTo>
                  <a:pt x="63" y="2083"/>
                </a:lnTo>
                <a:lnTo>
                  <a:pt x="87" y="2091"/>
                </a:lnTo>
                <a:lnTo>
                  <a:pt x="110" y="2094"/>
                </a:lnTo>
                <a:close/>
              </a:path>
            </a:pathLst>
          </a:custGeom>
          <a:solidFill>
            <a:srgbClr val="FFF2CC"/>
          </a:solidFill>
          <a:ln w="28575" cap="flat" cmpd="sng" algn="ctr">
            <a:solidFill>
              <a:srgbClr val="BAE6F6"/>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134" name="Rounded Rectangle 36"/>
          <p:cNvSpPr/>
          <p:nvPr/>
        </p:nvSpPr>
        <p:spPr>
          <a:xfrm>
            <a:off x="4368925" y="4373419"/>
            <a:ext cx="3365809" cy="1441322"/>
          </a:xfrm>
          <a:prstGeom prst="roundRect">
            <a:avLst>
              <a:gd name="adj" fmla="val 5020"/>
            </a:avLst>
          </a:prstGeom>
          <a:solidFill>
            <a:srgbClr val="F3FBFE"/>
          </a:solidFill>
          <a:ln w="28575"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zh-CN" altLang="en-US" sz="2800" b="0" i="0" u="none" strike="noStrike" kern="0" cap="none" spc="0" normalizeH="0" baseline="0" noProof="0" smtClean="0">
              <a:ln>
                <a:noFill/>
              </a:ln>
              <a:solidFill>
                <a:srgbClr val="1D1D1A"/>
              </a:solidFill>
              <a:effectLst/>
              <a:uLnTx/>
              <a:uFillTx/>
              <a:latin typeface="Huawei Sans" panose="020C0503030203020204" pitchFamily="34" charset="0"/>
              <a:sym typeface="Huawei Sans" panose="020C0503030203020204" pitchFamily="34" charset="0"/>
            </a:endParaRPr>
          </a:p>
        </p:txBody>
      </p:sp>
      <p:sp>
        <p:nvSpPr>
          <p:cNvPr id="135" name="Freeform 4"/>
          <p:cNvSpPr>
            <a:spLocks noChangeAspect="1"/>
          </p:cNvSpPr>
          <p:nvPr/>
        </p:nvSpPr>
        <p:spPr bwMode="auto">
          <a:xfrm>
            <a:off x="8741030" y="4553523"/>
            <a:ext cx="1423458" cy="1261218"/>
          </a:xfrm>
          <a:custGeom>
            <a:avLst/>
            <a:gdLst>
              <a:gd name="T0" fmla="*/ 2147483647 w 1769"/>
              <a:gd name="T1" fmla="*/ 2147483647 h 2094"/>
              <a:gd name="T2" fmla="*/ 2147483647 w 1769"/>
              <a:gd name="T3" fmla="*/ 2147483647 h 2094"/>
              <a:gd name="T4" fmla="*/ 2147483647 w 1769"/>
              <a:gd name="T5" fmla="*/ 2147483647 h 2094"/>
              <a:gd name="T6" fmla="*/ 2147483647 w 1769"/>
              <a:gd name="T7" fmla="*/ 2147483647 h 2094"/>
              <a:gd name="T8" fmla="*/ 2147483647 w 1769"/>
              <a:gd name="T9" fmla="*/ 2147483647 h 2094"/>
              <a:gd name="T10" fmla="*/ 2147483647 w 1769"/>
              <a:gd name="T11" fmla="*/ 2147483647 h 2094"/>
              <a:gd name="T12" fmla="*/ 2147483647 w 1769"/>
              <a:gd name="T13" fmla="*/ 2147483647 h 2094"/>
              <a:gd name="T14" fmla="*/ 2147483647 w 1769"/>
              <a:gd name="T15" fmla="*/ 2147483647 h 2094"/>
              <a:gd name="T16" fmla="*/ 2147483647 w 1769"/>
              <a:gd name="T17" fmla="*/ 2147483647 h 2094"/>
              <a:gd name="T18" fmla="*/ 2147483647 w 1769"/>
              <a:gd name="T19" fmla="*/ 2147483647 h 2094"/>
              <a:gd name="T20" fmla="*/ 2147483647 w 1769"/>
              <a:gd name="T21" fmla="*/ 2147483647 h 2094"/>
              <a:gd name="T22" fmla="*/ 2147483647 w 1769"/>
              <a:gd name="T23" fmla="*/ 2147483647 h 2094"/>
              <a:gd name="T24" fmla="*/ 2147483647 w 1769"/>
              <a:gd name="T25" fmla="*/ 2147483647 h 2094"/>
              <a:gd name="T26" fmla="*/ 2147483647 w 1769"/>
              <a:gd name="T27" fmla="*/ 2147483647 h 2094"/>
              <a:gd name="T28" fmla="*/ 2147483647 w 1769"/>
              <a:gd name="T29" fmla="*/ 2147483647 h 2094"/>
              <a:gd name="T30" fmla="*/ 2147483647 w 1769"/>
              <a:gd name="T31" fmla="*/ 2147483647 h 2094"/>
              <a:gd name="T32" fmla="*/ 2147483647 w 1769"/>
              <a:gd name="T33" fmla="*/ 0 h 2094"/>
              <a:gd name="T34" fmla="*/ 2147483647 w 1769"/>
              <a:gd name="T35" fmla="*/ 0 h 2094"/>
              <a:gd name="T36" fmla="*/ 2147483647 w 1769"/>
              <a:gd name="T37" fmla="*/ 2147483647 h 2094"/>
              <a:gd name="T38" fmla="*/ 2147483647 w 1769"/>
              <a:gd name="T39" fmla="*/ 2147483647 h 2094"/>
              <a:gd name="T40" fmla="*/ 2147483647 w 1769"/>
              <a:gd name="T41" fmla="*/ 2147483647 h 2094"/>
              <a:gd name="T42" fmla="*/ 2147483647 w 1769"/>
              <a:gd name="T43" fmla="*/ 2147483647 h 2094"/>
              <a:gd name="T44" fmla="*/ 2147483647 w 1769"/>
              <a:gd name="T45" fmla="*/ 2147483647 h 2094"/>
              <a:gd name="T46" fmla="*/ 2147483647 w 1769"/>
              <a:gd name="T47" fmla="*/ 2147483647 h 2094"/>
              <a:gd name="T48" fmla="*/ 0 w 1769"/>
              <a:gd name="T49" fmla="*/ 2147483647 h 2094"/>
              <a:gd name="T50" fmla="*/ 0 w 1769"/>
              <a:gd name="T51" fmla="*/ 2147483647 h 2094"/>
              <a:gd name="T52" fmla="*/ 2147483647 w 1769"/>
              <a:gd name="T53" fmla="*/ 2147483647 h 2094"/>
              <a:gd name="T54" fmla="*/ 2147483647 w 1769"/>
              <a:gd name="T55" fmla="*/ 2147483647 h 2094"/>
              <a:gd name="T56" fmla="*/ 2147483647 w 1769"/>
              <a:gd name="T57" fmla="*/ 2147483647 h 2094"/>
              <a:gd name="T58" fmla="*/ 2147483647 w 1769"/>
              <a:gd name="T59" fmla="*/ 2147483647 h 2094"/>
              <a:gd name="T60" fmla="*/ 2147483647 w 1769"/>
              <a:gd name="T61" fmla="*/ 2147483647 h 2094"/>
              <a:gd name="T62" fmla="*/ 2147483647 w 1769"/>
              <a:gd name="T63" fmla="*/ 2147483647 h 2094"/>
              <a:gd name="T64" fmla="*/ 2147483647 w 1769"/>
              <a:gd name="T65" fmla="*/ 2147483647 h 209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769"/>
              <a:gd name="T100" fmla="*/ 0 h 2094"/>
              <a:gd name="T101" fmla="*/ 1769 w 1769"/>
              <a:gd name="T102" fmla="*/ 2094 h 209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769" h="2094">
                <a:moveTo>
                  <a:pt x="110" y="2094"/>
                </a:moveTo>
                <a:lnTo>
                  <a:pt x="1658" y="2094"/>
                </a:lnTo>
                <a:lnTo>
                  <a:pt x="1683" y="2091"/>
                </a:lnTo>
                <a:lnTo>
                  <a:pt x="1707" y="2083"/>
                </a:lnTo>
                <a:lnTo>
                  <a:pt x="1727" y="2070"/>
                </a:lnTo>
                <a:lnTo>
                  <a:pt x="1745" y="2053"/>
                </a:lnTo>
                <a:lnTo>
                  <a:pt x="1758" y="2032"/>
                </a:lnTo>
                <a:lnTo>
                  <a:pt x="1766" y="2008"/>
                </a:lnTo>
                <a:lnTo>
                  <a:pt x="1769" y="1983"/>
                </a:lnTo>
                <a:lnTo>
                  <a:pt x="1769" y="110"/>
                </a:lnTo>
                <a:lnTo>
                  <a:pt x="1766" y="87"/>
                </a:lnTo>
                <a:lnTo>
                  <a:pt x="1758" y="63"/>
                </a:lnTo>
                <a:lnTo>
                  <a:pt x="1745" y="42"/>
                </a:lnTo>
                <a:lnTo>
                  <a:pt x="1727" y="25"/>
                </a:lnTo>
                <a:lnTo>
                  <a:pt x="1707" y="12"/>
                </a:lnTo>
                <a:lnTo>
                  <a:pt x="1683" y="3"/>
                </a:lnTo>
                <a:lnTo>
                  <a:pt x="1658" y="0"/>
                </a:lnTo>
                <a:lnTo>
                  <a:pt x="110" y="0"/>
                </a:lnTo>
                <a:lnTo>
                  <a:pt x="87" y="3"/>
                </a:lnTo>
                <a:lnTo>
                  <a:pt x="63" y="12"/>
                </a:lnTo>
                <a:lnTo>
                  <a:pt x="43" y="25"/>
                </a:lnTo>
                <a:lnTo>
                  <a:pt x="25" y="42"/>
                </a:lnTo>
                <a:lnTo>
                  <a:pt x="12" y="63"/>
                </a:lnTo>
                <a:lnTo>
                  <a:pt x="3" y="87"/>
                </a:lnTo>
                <a:lnTo>
                  <a:pt x="0" y="110"/>
                </a:lnTo>
                <a:lnTo>
                  <a:pt x="0" y="1983"/>
                </a:lnTo>
                <a:lnTo>
                  <a:pt x="3" y="2008"/>
                </a:lnTo>
                <a:lnTo>
                  <a:pt x="12" y="2032"/>
                </a:lnTo>
                <a:lnTo>
                  <a:pt x="25" y="2053"/>
                </a:lnTo>
                <a:lnTo>
                  <a:pt x="43" y="2070"/>
                </a:lnTo>
                <a:lnTo>
                  <a:pt x="63" y="2083"/>
                </a:lnTo>
                <a:lnTo>
                  <a:pt x="87" y="2091"/>
                </a:lnTo>
                <a:lnTo>
                  <a:pt x="110" y="2094"/>
                </a:lnTo>
                <a:close/>
              </a:path>
            </a:pathLst>
          </a:custGeom>
          <a:solidFill>
            <a:srgbClr val="FFF2CC"/>
          </a:solidFill>
          <a:ln w="28575" cap="flat" cmpd="sng" algn="ctr">
            <a:solidFill>
              <a:srgbClr val="BAE6F6"/>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136" name="Text Box 18"/>
          <p:cNvSpPr txBox="1">
            <a:spLocks noChangeArrowheads="1"/>
          </p:cNvSpPr>
          <p:nvPr/>
        </p:nvSpPr>
        <p:spPr bwMode="auto">
          <a:xfrm>
            <a:off x="7511394" y="5992634"/>
            <a:ext cx="486030" cy="307777"/>
          </a:xfrm>
          <a:prstGeom prst="rect">
            <a:avLst/>
          </a:prstGeom>
          <a:noFill/>
          <a:ln w="9525" algn="ctr">
            <a:noFill/>
            <a:miter lim="800000"/>
            <a:headEnd/>
            <a:tailEnd/>
          </a:ln>
        </p:spPr>
        <p:txBody>
          <a:bodyPr wrap="square">
            <a:noAutofit/>
          </a:bodyPr>
          <a:lstStyle/>
          <a:p>
            <a:pPr marL="0" marR="0" lvl="0" indent="0" algn="ctr" defTabSz="784225" eaLnBrk="0" fontAlgn="ctr" latinLnBrk="0" hangingPunct="0">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PE3</a:t>
            </a:r>
          </a:p>
        </p:txBody>
      </p:sp>
      <p:sp>
        <p:nvSpPr>
          <p:cNvPr id="137" name="Text Box 18"/>
          <p:cNvSpPr txBox="1">
            <a:spLocks noChangeArrowheads="1"/>
          </p:cNvSpPr>
          <p:nvPr/>
        </p:nvSpPr>
        <p:spPr bwMode="auto">
          <a:xfrm>
            <a:off x="5910148" y="5250762"/>
            <a:ext cx="287258" cy="307777"/>
          </a:xfrm>
          <a:prstGeom prst="rect">
            <a:avLst/>
          </a:prstGeom>
          <a:noFill/>
          <a:ln w="9525" algn="ctr">
            <a:noFill/>
            <a:miter lim="800000"/>
            <a:headEnd/>
            <a:tailEnd/>
          </a:ln>
        </p:spPr>
        <p:txBody>
          <a:bodyPr wrap="square">
            <a:noAutofit/>
          </a:bodyPr>
          <a:lstStyle/>
          <a:p>
            <a:pPr marL="0" marR="0" lvl="0" indent="0" algn="ctr" defTabSz="784225" eaLnBrk="0" fontAlgn="ctr" latinLnBrk="0" hangingPunct="0">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P</a:t>
            </a:r>
          </a:p>
        </p:txBody>
      </p:sp>
      <p:sp>
        <p:nvSpPr>
          <p:cNvPr id="138" name="Text Box 18"/>
          <p:cNvSpPr txBox="1">
            <a:spLocks noChangeArrowheads="1"/>
          </p:cNvSpPr>
          <p:nvPr/>
        </p:nvSpPr>
        <p:spPr bwMode="auto">
          <a:xfrm>
            <a:off x="4105965" y="5250762"/>
            <a:ext cx="486030" cy="307777"/>
          </a:xfrm>
          <a:prstGeom prst="rect">
            <a:avLst/>
          </a:prstGeom>
          <a:noFill/>
          <a:ln w="9525" algn="ctr">
            <a:noFill/>
            <a:miter lim="800000"/>
            <a:headEnd/>
            <a:tailEnd/>
          </a:ln>
        </p:spPr>
        <p:txBody>
          <a:bodyPr wrap="square">
            <a:noAutofit/>
          </a:bodyPr>
          <a:lstStyle/>
          <a:p>
            <a:pPr marL="0" marR="0" lvl="0" indent="0" algn="ctr" defTabSz="784225" eaLnBrk="0" fontAlgn="ctr" latinLnBrk="0" hangingPunct="0">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PE1</a:t>
            </a:r>
          </a:p>
        </p:txBody>
      </p:sp>
      <p:cxnSp>
        <p:nvCxnSpPr>
          <p:cNvPr id="139" name="直接连接符 138"/>
          <p:cNvCxnSpPr>
            <a:stCxn id="140" idx="3"/>
            <a:endCxn id="149" idx="1"/>
          </p:cNvCxnSpPr>
          <p:nvPr/>
        </p:nvCxnSpPr>
        <p:spPr bwMode="auto">
          <a:xfrm flipV="1">
            <a:off x="7974943" y="4994109"/>
            <a:ext cx="939713" cy="783637"/>
          </a:xfrm>
          <a:prstGeom prst="line">
            <a:avLst/>
          </a:prstGeom>
          <a:solidFill>
            <a:srgbClr val="1AABE2"/>
          </a:solidFill>
          <a:ln w="12700" cap="flat" cmpd="sng" algn="ctr">
            <a:solidFill>
              <a:sysClr val="windowText" lastClr="000000"/>
            </a:solidFill>
            <a:prstDash val="solid"/>
            <a:round/>
            <a:headEnd type="none" w="med" len="med"/>
            <a:tailEnd type="none" w="med" len="med"/>
          </a:ln>
          <a:effectLst/>
        </p:spPr>
      </p:cxnSp>
      <p:pic>
        <p:nvPicPr>
          <p:cNvPr id="140" name="图片 13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434943" y="5556346"/>
            <a:ext cx="540000" cy="442800"/>
          </a:xfrm>
          <a:prstGeom prst="rect">
            <a:avLst/>
          </a:prstGeom>
        </p:spPr>
      </p:pic>
      <p:pic>
        <p:nvPicPr>
          <p:cNvPr id="141" name="图片 14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119651" y="4772709"/>
            <a:ext cx="540000" cy="442800"/>
          </a:xfrm>
          <a:prstGeom prst="rect">
            <a:avLst/>
          </a:prstGeom>
        </p:spPr>
      </p:pic>
      <p:cxnSp>
        <p:nvCxnSpPr>
          <p:cNvPr id="142" name="直接连接符 141"/>
          <p:cNvCxnSpPr>
            <a:stCxn id="141" idx="1"/>
            <a:endCxn id="148" idx="3"/>
          </p:cNvCxnSpPr>
          <p:nvPr/>
        </p:nvCxnSpPr>
        <p:spPr bwMode="auto">
          <a:xfrm flipH="1">
            <a:off x="3158200" y="4994109"/>
            <a:ext cx="961451" cy="0"/>
          </a:xfrm>
          <a:prstGeom prst="line">
            <a:avLst/>
          </a:prstGeom>
          <a:solidFill>
            <a:srgbClr val="1AABE2"/>
          </a:solidFill>
          <a:ln w="12700" cap="flat" cmpd="sng" algn="ctr">
            <a:solidFill>
              <a:sysClr val="windowText" lastClr="000000"/>
            </a:solidFill>
            <a:prstDash val="solid"/>
            <a:round/>
            <a:headEnd type="none" w="med" len="med"/>
            <a:tailEnd type="none" w="med" len="med"/>
          </a:ln>
          <a:effectLst/>
        </p:spPr>
      </p:cxnSp>
      <p:pic>
        <p:nvPicPr>
          <p:cNvPr id="143" name="图片 14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791867" y="4779968"/>
            <a:ext cx="540000" cy="442800"/>
          </a:xfrm>
          <a:prstGeom prst="rect">
            <a:avLst/>
          </a:prstGeom>
        </p:spPr>
      </p:pic>
      <p:cxnSp>
        <p:nvCxnSpPr>
          <p:cNvPr id="144" name="直接连接符 143"/>
          <p:cNvCxnSpPr>
            <a:stCxn id="141" idx="3"/>
            <a:endCxn id="143" idx="1"/>
          </p:cNvCxnSpPr>
          <p:nvPr/>
        </p:nvCxnSpPr>
        <p:spPr bwMode="auto">
          <a:xfrm>
            <a:off x="4659651" y="4994109"/>
            <a:ext cx="1132216" cy="0"/>
          </a:xfrm>
          <a:prstGeom prst="line">
            <a:avLst/>
          </a:prstGeom>
          <a:solidFill>
            <a:srgbClr val="1AABE2"/>
          </a:solidFill>
          <a:ln w="12700" cap="flat" cmpd="sng" algn="ctr">
            <a:solidFill>
              <a:sysClr val="windowText" lastClr="000000"/>
            </a:solidFill>
            <a:prstDash val="solid"/>
            <a:round/>
            <a:headEnd type="none" w="med" len="med"/>
            <a:tailEnd type="none" w="med" len="med"/>
          </a:ln>
          <a:effectLst/>
        </p:spPr>
      </p:cxnSp>
      <p:cxnSp>
        <p:nvCxnSpPr>
          <p:cNvPr id="145" name="直接连接符 144"/>
          <p:cNvCxnSpPr>
            <a:stCxn id="143" idx="3"/>
            <a:endCxn id="140" idx="1"/>
          </p:cNvCxnSpPr>
          <p:nvPr/>
        </p:nvCxnSpPr>
        <p:spPr bwMode="auto">
          <a:xfrm>
            <a:off x="6331867" y="5001368"/>
            <a:ext cx="1103076" cy="776378"/>
          </a:xfrm>
          <a:prstGeom prst="line">
            <a:avLst/>
          </a:prstGeom>
          <a:solidFill>
            <a:srgbClr val="1AABE2"/>
          </a:solidFill>
          <a:ln w="12700" cap="flat" cmpd="sng" algn="ctr">
            <a:solidFill>
              <a:sysClr val="windowText" lastClr="000000"/>
            </a:solidFill>
            <a:prstDash val="solid"/>
            <a:round/>
            <a:headEnd type="none" w="med" len="med"/>
            <a:tailEnd type="none" w="med" len="med"/>
          </a:ln>
          <a:effectLst/>
        </p:spPr>
      </p:cxnSp>
      <p:sp>
        <p:nvSpPr>
          <p:cNvPr id="146" name="Text Box 18"/>
          <p:cNvSpPr txBox="1">
            <a:spLocks noChangeArrowheads="1"/>
          </p:cNvSpPr>
          <p:nvPr/>
        </p:nvSpPr>
        <p:spPr bwMode="auto">
          <a:xfrm>
            <a:off x="2614828" y="5211968"/>
            <a:ext cx="492443" cy="307777"/>
          </a:xfrm>
          <a:prstGeom prst="rect">
            <a:avLst/>
          </a:prstGeom>
          <a:noFill/>
          <a:ln w="9525" algn="ctr">
            <a:noFill/>
            <a:miter lim="800000"/>
            <a:headEnd/>
            <a:tailEnd/>
          </a:ln>
        </p:spPr>
        <p:txBody>
          <a:bodyPr wrap="square">
            <a:noAutofit/>
          </a:bodyPr>
          <a:lstStyle/>
          <a:p>
            <a:pPr marL="0" marR="0" lvl="0" indent="0" algn="ctr" defTabSz="784225" eaLnBrk="0" fontAlgn="ctr" latinLnBrk="0" hangingPunct="0">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CE1</a:t>
            </a:r>
          </a:p>
        </p:txBody>
      </p:sp>
      <p:sp>
        <p:nvSpPr>
          <p:cNvPr id="147" name="Text Box 18"/>
          <p:cNvSpPr txBox="1">
            <a:spLocks noChangeArrowheads="1"/>
          </p:cNvSpPr>
          <p:nvPr/>
        </p:nvSpPr>
        <p:spPr bwMode="auto">
          <a:xfrm>
            <a:off x="9367843" y="4847479"/>
            <a:ext cx="492443" cy="307777"/>
          </a:xfrm>
          <a:prstGeom prst="rect">
            <a:avLst/>
          </a:prstGeom>
          <a:noFill/>
          <a:ln w="9525" algn="ctr">
            <a:noFill/>
            <a:miter lim="800000"/>
            <a:headEnd/>
            <a:tailEnd/>
          </a:ln>
        </p:spPr>
        <p:txBody>
          <a:bodyPr wrap="square">
            <a:noAutofit/>
          </a:bodyPr>
          <a:lstStyle/>
          <a:p>
            <a:pPr marL="0" marR="0" lvl="0" indent="0" algn="ctr" defTabSz="784225" eaLnBrk="0" fontAlgn="ctr" latinLnBrk="0" hangingPunct="0">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CE2</a:t>
            </a:r>
          </a:p>
        </p:txBody>
      </p:sp>
      <p:pic>
        <p:nvPicPr>
          <p:cNvPr id="148" name="图片 14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618200" y="4772709"/>
            <a:ext cx="540000" cy="442800"/>
          </a:xfrm>
          <a:prstGeom prst="rect">
            <a:avLst/>
          </a:prstGeom>
        </p:spPr>
      </p:pic>
      <p:pic>
        <p:nvPicPr>
          <p:cNvPr id="149" name="图片 14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914656" y="4772709"/>
            <a:ext cx="540000" cy="442800"/>
          </a:xfrm>
          <a:prstGeom prst="rect">
            <a:avLst/>
          </a:prstGeom>
        </p:spPr>
      </p:pic>
      <p:sp>
        <p:nvSpPr>
          <p:cNvPr id="150" name="矩形 149"/>
          <p:cNvSpPr/>
          <p:nvPr/>
        </p:nvSpPr>
        <p:spPr>
          <a:xfrm>
            <a:off x="2618200" y="5528832"/>
            <a:ext cx="644728" cy="307777"/>
          </a:xfrm>
          <a:prstGeom prst="rect">
            <a:avLst/>
          </a:prstGeom>
          <a:noFill/>
          <a:ln w="9525" algn="ctr">
            <a:noFill/>
            <a:miter lim="800000"/>
            <a:headEnd/>
            <a:tailEnd/>
          </a:ln>
        </p:spPr>
        <p:txBody>
          <a:bodyPr wrap="square">
            <a:noAutofit/>
          </a:bodyPr>
          <a:lstStyle/>
          <a:p>
            <a:pPr marL="0" marR="0" lvl="0" indent="0" algn="ctr" defTabSz="784225" eaLnBrk="0" fontAlgn="ctr" latinLnBrk="0" hangingPunct="0">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Site 1</a:t>
            </a:r>
          </a:p>
        </p:txBody>
      </p:sp>
      <p:sp>
        <p:nvSpPr>
          <p:cNvPr id="151" name="矩形 150"/>
          <p:cNvSpPr/>
          <p:nvPr/>
        </p:nvSpPr>
        <p:spPr>
          <a:xfrm>
            <a:off x="9564292" y="5541630"/>
            <a:ext cx="644728" cy="307777"/>
          </a:xfrm>
          <a:prstGeom prst="rect">
            <a:avLst/>
          </a:prstGeom>
          <a:noFill/>
          <a:ln w="9525" algn="ctr">
            <a:noFill/>
            <a:miter lim="800000"/>
            <a:headEnd/>
            <a:tailEnd/>
          </a:ln>
        </p:spPr>
        <p:txBody>
          <a:bodyPr wrap="square">
            <a:noAutofit/>
          </a:bodyPr>
          <a:lstStyle/>
          <a:p>
            <a:pPr marL="0" marR="0" lvl="0" indent="0" algn="ctr" defTabSz="784225" eaLnBrk="0" fontAlgn="ctr" latinLnBrk="0" hangingPunct="0">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Site 2</a:t>
            </a:r>
          </a:p>
        </p:txBody>
      </p:sp>
      <p:sp>
        <p:nvSpPr>
          <p:cNvPr id="152" name="Text Box 18"/>
          <p:cNvSpPr txBox="1">
            <a:spLocks noChangeArrowheads="1"/>
          </p:cNvSpPr>
          <p:nvPr/>
        </p:nvSpPr>
        <p:spPr bwMode="auto">
          <a:xfrm>
            <a:off x="7459485" y="3901604"/>
            <a:ext cx="486030" cy="307777"/>
          </a:xfrm>
          <a:prstGeom prst="rect">
            <a:avLst/>
          </a:prstGeom>
          <a:noFill/>
          <a:ln w="9525" algn="ctr">
            <a:noFill/>
            <a:miter lim="800000"/>
            <a:headEnd/>
            <a:tailEnd/>
          </a:ln>
        </p:spPr>
        <p:txBody>
          <a:bodyPr wrap="square">
            <a:noAutofit/>
          </a:bodyPr>
          <a:lstStyle/>
          <a:p>
            <a:pPr marL="0" marR="0" lvl="0" indent="0" algn="ctr" defTabSz="784225" eaLnBrk="0" fontAlgn="ctr" latinLnBrk="0" hangingPunct="0">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PE2</a:t>
            </a:r>
          </a:p>
        </p:txBody>
      </p:sp>
      <p:pic>
        <p:nvPicPr>
          <p:cNvPr id="153" name="图片 15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434943" y="4140949"/>
            <a:ext cx="540000" cy="442800"/>
          </a:xfrm>
          <a:prstGeom prst="rect">
            <a:avLst/>
          </a:prstGeom>
        </p:spPr>
      </p:pic>
      <p:cxnSp>
        <p:nvCxnSpPr>
          <p:cNvPr id="154" name="直接连接符 153"/>
          <p:cNvCxnSpPr>
            <a:stCxn id="143" idx="3"/>
            <a:endCxn id="153" idx="1"/>
          </p:cNvCxnSpPr>
          <p:nvPr/>
        </p:nvCxnSpPr>
        <p:spPr bwMode="auto">
          <a:xfrm flipV="1">
            <a:off x="6331867" y="4362349"/>
            <a:ext cx="1103076" cy="639019"/>
          </a:xfrm>
          <a:prstGeom prst="line">
            <a:avLst/>
          </a:prstGeom>
          <a:solidFill>
            <a:srgbClr val="1AABE2"/>
          </a:solidFill>
          <a:ln w="12700" cap="flat" cmpd="sng" algn="ctr">
            <a:solidFill>
              <a:sysClr val="windowText" lastClr="000000"/>
            </a:solidFill>
            <a:prstDash val="solid"/>
            <a:round/>
            <a:headEnd type="none" w="med" len="med"/>
            <a:tailEnd type="none" w="med" len="med"/>
          </a:ln>
          <a:effectLst/>
        </p:spPr>
      </p:cxnSp>
      <p:cxnSp>
        <p:nvCxnSpPr>
          <p:cNvPr id="155" name="直接连接符 154"/>
          <p:cNvCxnSpPr>
            <a:stCxn id="153" idx="3"/>
            <a:endCxn id="149" idx="1"/>
          </p:cNvCxnSpPr>
          <p:nvPr/>
        </p:nvCxnSpPr>
        <p:spPr bwMode="auto">
          <a:xfrm>
            <a:off x="7974943" y="4362349"/>
            <a:ext cx="939713" cy="631760"/>
          </a:xfrm>
          <a:prstGeom prst="line">
            <a:avLst/>
          </a:prstGeom>
          <a:solidFill>
            <a:srgbClr val="1AABE2"/>
          </a:solidFill>
          <a:ln w="12700" cap="flat" cmpd="sng" algn="ctr">
            <a:solidFill>
              <a:sysClr val="windowText" lastClr="000000"/>
            </a:solidFill>
            <a:prstDash val="solid"/>
            <a:round/>
            <a:headEnd type="none" w="med" len="med"/>
            <a:tailEnd type="none" w="med" len="med"/>
          </a:ln>
          <a:effectLst/>
        </p:spPr>
      </p:cxnSp>
      <p:sp>
        <p:nvSpPr>
          <p:cNvPr id="156" name="AutoShape 29"/>
          <p:cNvSpPr>
            <a:spLocks noChangeArrowheads="1"/>
          </p:cNvSpPr>
          <p:nvPr/>
        </p:nvSpPr>
        <p:spPr bwMode="auto">
          <a:xfrm>
            <a:off x="3001914" y="4187989"/>
            <a:ext cx="1428590" cy="252000"/>
          </a:xfrm>
          <a:prstGeom prst="flowChartAlternateProcess">
            <a:avLst/>
          </a:prstGeom>
          <a:solidFill>
            <a:srgbClr val="F4FBFE"/>
          </a:solidFill>
          <a:ln w="19050" cap="flat" cmpd="sng" algn="ctr">
            <a:solidFill>
              <a:srgbClr val="99DFF9"/>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Type 3 LSA</a:t>
            </a:r>
          </a:p>
        </p:txBody>
      </p:sp>
      <p:sp>
        <p:nvSpPr>
          <p:cNvPr id="157" name="弧形 156"/>
          <p:cNvSpPr/>
          <p:nvPr/>
        </p:nvSpPr>
        <p:spPr bwMode="auto">
          <a:xfrm rot="15614839">
            <a:off x="5430887" y="3182154"/>
            <a:ext cx="1438661" cy="3070408"/>
          </a:xfrm>
          <a:prstGeom prst="arc">
            <a:avLst>
              <a:gd name="adj1" fmla="val 16775469"/>
              <a:gd name="adj2" fmla="val 4449745"/>
            </a:avLst>
          </a:prstGeom>
          <a:noFill/>
          <a:ln w="19050" cap="flat" cmpd="sng" algn="ctr">
            <a:solidFill>
              <a:srgbClr val="EC7061"/>
            </a:solidFill>
            <a:prstDash val="solid"/>
            <a:round/>
            <a:headEnd type="none" w="med" len="med"/>
            <a:tailEnd type="triangle"/>
          </a:ln>
          <a:effectLst/>
        </p:spPr>
        <p:txBody>
          <a:bodyPr vert="horz" wrap="square" lIns="91440" tIns="45720" rIns="91440" bIns="45720" numCol="1" rtlCol="0" anchor="t" anchorCtr="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158" name="AutoShape 29"/>
          <p:cNvSpPr>
            <a:spLocks noChangeArrowheads="1"/>
          </p:cNvSpPr>
          <p:nvPr/>
        </p:nvSpPr>
        <p:spPr bwMode="auto">
          <a:xfrm rot="20441682">
            <a:off x="5193989" y="3768388"/>
            <a:ext cx="1010658" cy="252000"/>
          </a:xfrm>
          <a:prstGeom prst="flowChartAlternateProcess">
            <a:avLst/>
          </a:prstGeom>
          <a:solidFill>
            <a:srgbClr val="F4FBFE"/>
          </a:solidFill>
          <a:ln w="19050" cap="flat" cmpd="sng" algn="ctr">
            <a:solidFill>
              <a:srgbClr val="99DFF9"/>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VPNv4</a:t>
            </a:r>
          </a:p>
        </p:txBody>
      </p:sp>
      <p:sp>
        <p:nvSpPr>
          <p:cNvPr id="159" name="弧形 158"/>
          <p:cNvSpPr/>
          <p:nvPr/>
        </p:nvSpPr>
        <p:spPr bwMode="auto">
          <a:xfrm rot="18014889">
            <a:off x="8106744" y="3831371"/>
            <a:ext cx="635436" cy="1300949"/>
          </a:xfrm>
          <a:prstGeom prst="arc">
            <a:avLst>
              <a:gd name="adj1" fmla="val 16907101"/>
              <a:gd name="adj2" fmla="val 5001890"/>
            </a:avLst>
          </a:prstGeom>
          <a:noFill/>
          <a:ln w="19050" cap="flat" cmpd="sng" algn="ctr">
            <a:solidFill>
              <a:srgbClr val="EC7061"/>
            </a:solidFill>
            <a:prstDash val="solid"/>
            <a:round/>
            <a:headEnd type="none" w="med" len="med"/>
            <a:tailEnd type="triangle"/>
          </a:ln>
          <a:effectLst/>
        </p:spPr>
        <p:txBody>
          <a:bodyPr vert="horz" wrap="square" lIns="91440" tIns="45720" rIns="91440" bIns="45720" numCol="1" rtlCol="0" anchor="t" anchorCtr="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160" name="AutoShape 29"/>
          <p:cNvSpPr>
            <a:spLocks noChangeArrowheads="1"/>
          </p:cNvSpPr>
          <p:nvPr/>
        </p:nvSpPr>
        <p:spPr bwMode="auto">
          <a:xfrm rot="2043903">
            <a:off x="8227701" y="3836862"/>
            <a:ext cx="1277474" cy="479475"/>
          </a:xfrm>
          <a:prstGeom prst="flowChartAlternateProcess">
            <a:avLst/>
          </a:prstGeom>
          <a:solidFill>
            <a:srgbClr val="F4FBFE"/>
          </a:solidFill>
          <a:ln w="19050" cap="flat" cmpd="sng" algn="ctr">
            <a:solidFill>
              <a:srgbClr val="99DFF9"/>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Type 3 LSA</a:t>
            </a:r>
          </a:p>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smtClean="0">
                <a:ln>
                  <a:noFill/>
                </a:ln>
                <a:solidFill>
                  <a:srgbClr val="EC7061"/>
                </a:solidFill>
                <a:effectLst/>
                <a:uLnTx/>
                <a:uFillTx/>
                <a:latin typeface="Huawei Sans" panose="020C0503030203020204" pitchFamily="34" charset="0"/>
                <a:sym typeface="Huawei Sans" panose="020C0503030203020204" pitchFamily="34" charset="0"/>
              </a:rPr>
              <a:t>DN = 1</a:t>
            </a:r>
          </a:p>
        </p:txBody>
      </p:sp>
      <p:sp>
        <p:nvSpPr>
          <p:cNvPr id="161" name="弧形 160"/>
          <p:cNvSpPr/>
          <p:nvPr/>
        </p:nvSpPr>
        <p:spPr bwMode="auto">
          <a:xfrm rot="3491107">
            <a:off x="8085678" y="4806399"/>
            <a:ext cx="635436" cy="1300949"/>
          </a:xfrm>
          <a:prstGeom prst="arc">
            <a:avLst>
              <a:gd name="adj1" fmla="val 16907101"/>
              <a:gd name="adj2" fmla="val 4399471"/>
            </a:avLst>
          </a:prstGeom>
          <a:noFill/>
          <a:ln w="19050" cap="flat" cmpd="sng" algn="ctr">
            <a:solidFill>
              <a:srgbClr val="EC7061"/>
            </a:solidFill>
            <a:prstDash val="solid"/>
            <a:round/>
            <a:headEnd type="none" w="med" len="med"/>
            <a:tailEnd type="triangle"/>
          </a:ln>
          <a:effectLst/>
        </p:spPr>
        <p:txBody>
          <a:bodyPr vert="horz" wrap="square" lIns="91440" tIns="45720" rIns="91440" bIns="45720" numCol="1" rtlCol="0" anchor="t" anchorCtr="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162" name="AutoShape 29"/>
          <p:cNvSpPr>
            <a:spLocks noChangeArrowheads="1"/>
          </p:cNvSpPr>
          <p:nvPr/>
        </p:nvSpPr>
        <p:spPr bwMode="auto">
          <a:xfrm>
            <a:off x="4966473" y="6058117"/>
            <a:ext cx="1010658" cy="252000"/>
          </a:xfrm>
          <a:prstGeom prst="flowChartAlternateProcess">
            <a:avLst/>
          </a:prstGeom>
          <a:solidFill>
            <a:srgbClr val="F4FBFE"/>
          </a:solidFill>
          <a:ln w="19050" cap="flat" cmpd="sng" algn="ctr">
            <a:solidFill>
              <a:srgbClr val="99DFF9"/>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VPNv4</a:t>
            </a:r>
          </a:p>
        </p:txBody>
      </p:sp>
      <p:grpSp>
        <p:nvGrpSpPr>
          <p:cNvPr id="163" name="组合 162"/>
          <p:cNvGrpSpPr/>
          <p:nvPr/>
        </p:nvGrpSpPr>
        <p:grpSpPr>
          <a:xfrm rot="16200000">
            <a:off x="2397732" y="4880429"/>
            <a:ext cx="220468" cy="220468"/>
            <a:chOff x="468317" y="3414713"/>
            <a:chExt cx="446083" cy="446083"/>
          </a:xfrm>
        </p:grpSpPr>
        <p:cxnSp>
          <p:nvCxnSpPr>
            <p:cNvPr id="164" name="直接连接符 163"/>
            <p:cNvCxnSpPr/>
            <p:nvPr/>
          </p:nvCxnSpPr>
          <p:spPr>
            <a:xfrm>
              <a:off x="468317" y="3414713"/>
              <a:ext cx="446083" cy="0"/>
            </a:xfrm>
            <a:prstGeom prst="line">
              <a:avLst/>
            </a:prstGeom>
            <a:noFill/>
            <a:ln w="22225" cap="flat" cmpd="sng" algn="ctr">
              <a:solidFill>
                <a:sysClr val="windowText" lastClr="000000"/>
              </a:solidFill>
              <a:prstDash val="solid"/>
              <a:miter lim="800000"/>
            </a:ln>
            <a:effectLst/>
          </p:spPr>
        </p:cxnSp>
        <p:cxnSp>
          <p:nvCxnSpPr>
            <p:cNvPr id="165" name="直接连接符 164"/>
            <p:cNvCxnSpPr/>
            <p:nvPr/>
          </p:nvCxnSpPr>
          <p:spPr>
            <a:xfrm rot="16200000">
              <a:off x="468317" y="3637755"/>
              <a:ext cx="446083" cy="0"/>
            </a:xfrm>
            <a:prstGeom prst="line">
              <a:avLst/>
            </a:prstGeom>
            <a:noFill/>
            <a:ln w="22225" cap="flat" cmpd="sng" algn="ctr">
              <a:solidFill>
                <a:sysClr val="windowText" lastClr="000000"/>
              </a:solidFill>
              <a:prstDash val="solid"/>
              <a:miter lim="800000"/>
            </a:ln>
            <a:effectLst/>
          </p:spPr>
        </p:cxnSp>
      </p:grpSp>
      <p:sp>
        <p:nvSpPr>
          <p:cNvPr id="166" name="Freeform 159"/>
          <p:cNvSpPr/>
          <p:nvPr/>
        </p:nvSpPr>
        <p:spPr>
          <a:xfrm flipH="1">
            <a:off x="1104000" y="4455418"/>
            <a:ext cx="1467964" cy="76735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ysClr val="window" lastClr="FFFFFF"/>
          </a:solidFill>
          <a:ln w="28575" cap="flat" cmpd="sng" algn="ctr">
            <a:solidFill>
              <a:sysClr val="window" lastClr="FFFFFF">
                <a:lumMod val="65000"/>
              </a:sysClr>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a:cs typeface="+mn-cs"/>
              <a:sym typeface="Huawei Sans" panose="020C0503030203020204" pitchFamily="34" charset="0"/>
            </a:endParaRPr>
          </a:p>
        </p:txBody>
      </p:sp>
      <p:sp>
        <p:nvSpPr>
          <p:cNvPr id="167" name="文本框 166"/>
          <p:cNvSpPr txBox="1"/>
          <p:nvPr/>
        </p:nvSpPr>
        <p:spPr>
          <a:xfrm>
            <a:off x="1104000" y="4793120"/>
            <a:ext cx="1388522" cy="307777"/>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rPr>
              <a:t>192.168.1.0/24</a:t>
            </a:r>
          </a:p>
        </p:txBody>
      </p:sp>
      <p:sp>
        <p:nvSpPr>
          <p:cNvPr id="168" name="椭圆 167"/>
          <p:cNvSpPr/>
          <p:nvPr/>
        </p:nvSpPr>
        <p:spPr>
          <a:xfrm>
            <a:off x="3001914" y="4604480"/>
            <a:ext cx="1365577" cy="793775"/>
          </a:xfrm>
          <a:prstGeom prst="ellipse">
            <a:avLst/>
          </a:prstGeom>
          <a:noFill/>
          <a:ln w="12700" cap="flat" cmpd="sng" algn="ctr">
            <a:solidFill>
              <a:srgbClr val="1AABE2">
                <a:shade val="50000"/>
              </a:srgbClr>
            </a:solidFill>
            <a:prstDash val="dashDot"/>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a:cs typeface="+mn-cs"/>
            </a:endParaRPr>
          </a:p>
        </p:txBody>
      </p:sp>
      <p:sp>
        <p:nvSpPr>
          <p:cNvPr id="169" name="文本框 168"/>
          <p:cNvSpPr txBox="1"/>
          <p:nvPr/>
        </p:nvSpPr>
        <p:spPr>
          <a:xfrm>
            <a:off x="3342057" y="5044231"/>
            <a:ext cx="873957" cy="646331"/>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prstClr val="black"/>
                </a:solidFill>
                <a:effectLst/>
                <a:uLnTx/>
                <a:uFillTx/>
                <a:latin typeface="Huawei Sans" panose="020C0503030203020204" pitchFamily="34" charset="0"/>
              </a:rPr>
              <a:t>OSPF</a:t>
            </a:r>
          </a:p>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prstClr val="black"/>
                </a:solidFill>
                <a:effectLst/>
                <a:uLnTx/>
                <a:uFillTx/>
                <a:latin typeface="Huawei Sans" panose="020C0503030203020204" pitchFamily="34" charset="0"/>
              </a:rPr>
              <a:t>Area 0</a:t>
            </a:r>
          </a:p>
        </p:txBody>
      </p:sp>
      <p:cxnSp>
        <p:nvCxnSpPr>
          <p:cNvPr id="170" name="直接箭头连接符 169"/>
          <p:cNvCxnSpPr/>
          <p:nvPr/>
        </p:nvCxnSpPr>
        <p:spPr>
          <a:xfrm>
            <a:off x="3380995" y="4534561"/>
            <a:ext cx="532500" cy="0"/>
          </a:xfrm>
          <a:prstGeom prst="straightConnector1">
            <a:avLst/>
          </a:prstGeom>
          <a:noFill/>
          <a:ln w="6350" cap="flat" cmpd="sng" algn="ctr">
            <a:solidFill>
              <a:srgbClr val="1AABE2"/>
            </a:solidFill>
            <a:prstDash val="solid"/>
            <a:miter lim="800000"/>
            <a:tailEnd type="triangle"/>
          </a:ln>
          <a:effectLst/>
        </p:spPr>
      </p:cxnSp>
      <p:sp>
        <p:nvSpPr>
          <p:cNvPr id="171" name="弧形 170"/>
          <p:cNvSpPr/>
          <p:nvPr/>
        </p:nvSpPr>
        <p:spPr bwMode="auto">
          <a:xfrm rot="6358682">
            <a:off x="5341499" y="3766920"/>
            <a:ext cx="1438661" cy="3070408"/>
          </a:xfrm>
          <a:prstGeom prst="arc">
            <a:avLst>
              <a:gd name="adj1" fmla="val 16775469"/>
              <a:gd name="adj2" fmla="val 4449745"/>
            </a:avLst>
          </a:prstGeom>
          <a:noFill/>
          <a:ln w="19050" cap="flat" cmpd="sng" algn="ctr">
            <a:solidFill>
              <a:srgbClr val="EC7061"/>
            </a:solidFill>
            <a:prstDash val="solid"/>
            <a:round/>
            <a:headEnd type="none" w="med" len="med"/>
            <a:tailEnd type="triangle"/>
          </a:ln>
          <a:effectLst/>
        </p:spPr>
        <p:txBody>
          <a:bodyPr vert="horz" wrap="square" lIns="91440" tIns="45720" rIns="91440" bIns="45720" numCol="1" rtlCol="0" anchor="t" anchorCtr="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172" name="AutoShape 29"/>
          <p:cNvSpPr>
            <a:spLocks noChangeArrowheads="1"/>
          </p:cNvSpPr>
          <p:nvPr/>
        </p:nvSpPr>
        <p:spPr bwMode="auto">
          <a:xfrm rot="19218728">
            <a:off x="8280927" y="5617326"/>
            <a:ext cx="1277474" cy="479475"/>
          </a:xfrm>
          <a:prstGeom prst="flowChartAlternateProcess">
            <a:avLst/>
          </a:prstGeom>
          <a:solidFill>
            <a:srgbClr val="F4FBFE"/>
          </a:solidFill>
          <a:ln w="19050" cap="flat" cmpd="sng" algn="ctr">
            <a:solidFill>
              <a:srgbClr val="99DFF9"/>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Type 3 LSA</a:t>
            </a:r>
          </a:p>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smtClean="0">
                <a:ln>
                  <a:noFill/>
                </a:ln>
                <a:solidFill>
                  <a:srgbClr val="EC7061"/>
                </a:solidFill>
                <a:effectLst/>
                <a:uLnTx/>
                <a:uFillTx/>
                <a:latin typeface="Huawei Sans" panose="020C0503030203020204" pitchFamily="34" charset="0"/>
                <a:sym typeface="Huawei Sans" panose="020C0503030203020204" pitchFamily="34" charset="0"/>
              </a:rPr>
              <a:t>DN = 1</a:t>
            </a:r>
          </a:p>
        </p:txBody>
      </p:sp>
      <p:grpSp>
        <p:nvGrpSpPr>
          <p:cNvPr id="173" name="组合 172"/>
          <p:cNvGrpSpPr/>
          <p:nvPr/>
        </p:nvGrpSpPr>
        <p:grpSpPr>
          <a:xfrm>
            <a:off x="5960935" y="5885087"/>
            <a:ext cx="513908" cy="513908"/>
            <a:chOff x="856677" y="2615810"/>
            <a:chExt cx="288000" cy="288000"/>
          </a:xfrm>
        </p:grpSpPr>
        <p:sp>
          <p:nvSpPr>
            <p:cNvPr id="174" name="椭圆 173"/>
            <p:cNvSpPr/>
            <p:nvPr/>
          </p:nvSpPr>
          <p:spPr>
            <a:xfrm>
              <a:off x="856677" y="2615810"/>
              <a:ext cx="288000" cy="288000"/>
            </a:xfrm>
            <a:prstGeom prst="ellipse">
              <a:avLst/>
            </a:prstGeom>
            <a:solidFill>
              <a:srgbClr val="EC7061"/>
            </a:solidFill>
            <a:ln w="6350"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a:cs typeface="+mn-cs"/>
                <a:sym typeface="Huawei Sans" panose="020C0503030203020204" pitchFamily="34" charset="0"/>
              </a:endParaRPr>
            </a:p>
          </p:txBody>
        </p:sp>
        <p:grpSp>
          <p:nvGrpSpPr>
            <p:cNvPr id="175" name="组合 174"/>
            <p:cNvGrpSpPr/>
            <p:nvPr/>
          </p:nvGrpSpPr>
          <p:grpSpPr>
            <a:xfrm>
              <a:off x="923444" y="2692169"/>
              <a:ext cx="144001" cy="144002"/>
              <a:chOff x="898853" y="2657982"/>
              <a:chExt cx="203649" cy="203652"/>
            </a:xfrm>
          </p:grpSpPr>
          <p:cxnSp>
            <p:nvCxnSpPr>
              <p:cNvPr id="176" name="直接连接符 175"/>
              <p:cNvCxnSpPr>
                <a:stCxn id="174" idx="3"/>
                <a:endCxn id="174" idx="7"/>
              </p:cNvCxnSpPr>
              <p:nvPr/>
            </p:nvCxnSpPr>
            <p:spPr>
              <a:xfrm flipV="1">
                <a:off x="898853" y="2657986"/>
                <a:ext cx="203648" cy="203648"/>
              </a:xfrm>
              <a:prstGeom prst="line">
                <a:avLst/>
              </a:prstGeom>
              <a:solidFill>
                <a:srgbClr val="EC7061"/>
              </a:solidFill>
              <a:ln w="38100" cap="rnd" cmpd="sng" algn="ctr">
                <a:solidFill>
                  <a:sysClr val="window" lastClr="FFFFFF"/>
                </a:solidFill>
                <a:prstDash val="solid"/>
                <a:round/>
              </a:ln>
              <a:effectLst/>
            </p:spPr>
          </p:cxnSp>
          <p:cxnSp>
            <p:nvCxnSpPr>
              <p:cNvPr id="177" name="直接连接符 176"/>
              <p:cNvCxnSpPr>
                <a:stCxn id="174" idx="1"/>
                <a:endCxn id="174" idx="5"/>
              </p:cNvCxnSpPr>
              <p:nvPr/>
            </p:nvCxnSpPr>
            <p:spPr>
              <a:xfrm>
                <a:off x="898853" y="2657986"/>
                <a:ext cx="203648" cy="203648"/>
              </a:xfrm>
              <a:prstGeom prst="line">
                <a:avLst/>
              </a:prstGeom>
              <a:solidFill>
                <a:srgbClr val="EC7061"/>
              </a:solidFill>
              <a:ln w="38100" cap="rnd" cmpd="sng" algn="ctr">
                <a:solidFill>
                  <a:sysClr val="window" lastClr="FFFFFF"/>
                </a:solidFill>
                <a:prstDash val="solid"/>
                <a:round/>
              </a:ln>
              <a:effectLst/>
            </p:spPr>
          </p:cxnSp>
        </p:grpSp>
      </p:grpSp>
      <p:sp>
        <p:nvSpPr>
          <p:cNvPr id="178" name="文本框 177"/>
          <p:cNvSpPr txBox="1"/>
          <p:nvPr/>
        </p:nvSpPr>
        <p:spPr>
          <a:xfrm>
            <a:off x="7057489" y="5071177"/>
            <a:ext cx="1554464" cy="584775"/>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smtClean="0">
                <a:ln>
                  <a:noFill/>
                </a:ln>
                <a:solidFill>
                  <a:srgbClr val="EC7061"/>
                </a:solidFill>
                <a:effectLst/>
                <a:uLnTx/>
                <a:uFillTx/>
                <a:latin typeface="Huawei Sans" panose="020C0503030203020204" pitchFamily="34" charset="0"/>
              </a:rPr>
              <a:t>LSA calculation is not performed.</a:t>
            </a:r>
          </a:p>
        </p:txBody>
      </p:sp>
    </p:spTree>
    <p:extLst>
      <p:ext uri="{BB962C8B-B14F-4D97-AF65-F5344CB8AC3E}">
        <p14:creationId xmlns:p14="http://schemas.microsoft.com/office/powerpoint/2010/main" val="406798875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pPr marL="0" indent="0">
              <a:buNone/>
            </a:pPr>
            <a:r>
              <a:rPr lang="en-US" sz="2000" dirty="0">
                <a:latin typeface="Huawei Sans" panose="020C0503030203020204" pitchFamily="34" charset="0"/>
                <a:ea typeface="方正兰亭黑简体" panose="02000000000000000000" pitchFamily="2" charset="-122"/>
                <a:sym typeface="Huawei Sans" panose="020C0503030203020204" pitchFamily="34" charset="0"/>
              </a:rPr>
              <a:t>The following figure shows an example of </a:t>
            </a:r>
            <a:r>
              <a:rPr lang="en-US" sz="2000" dirty="0" smtClean="0">
                <a:latin typeface="Huawei Sans" panose="020C0503030203020204" pitchFamily="34" charset="0"/>
                <a:ea typeface="方正兰亭黑简体" panose="02000000000000000000" pitchFamily="2" charset="-122"/>
                <a:sym typeface="Huawei Sans" panose="020C0503030203020204" pitchFamily="34" charset="0"/>
              </a:rPr>
              <a:t>a Type </a:t>
            </a:r>
            <a:r>
              <a:rPr lang="en-US" sz="2000" dirty="0">
                <a:latin typeface="Huawei Sans" panose="020C0503030203020204" pitchFamily="34" charset="0"/>
                <a:ea typeface="方正兰亭黑简体" panose="02000000000000000000" pitchFamily="2" charset="-122"/>
                <a:sym typeface="Huawei Sans" panose="020C0503030203020204" pitchFamily="34" charset="0"/>
              </a:rPr>
              <a:t>5 LSA routing loop.</a:t>
            </a:r>
          </a:p>
          <a:p>
            <a:pPr lvl="1"/>
            <a:r>
              <a:rPr lang="en-US" sz="1800" dirty="0">
                <a:latin typeface="Huawei Sans" panose="020C0503030203020204" pitchFamily="34" charset="0"/>
                <a:ea typeface="方正兰亭黑简体" panose="02000000000000000000" pitchFamily="2" charset="-122"/>
                <a:sym typeface="Huawei Sans" panose="020C0503030203020204" pitchFamily="34" charset="0"/>
              </a:rPr>
              <a:t>Site 1 and site 2 belong to VPN1.</a:t>
            </a:r>
          </a:p>
          <a:p>
            <a:pPr lvl="1"/>
            <a:r>
              <a:rPr lang="en-US" sz="1800" dirty="0">
                <a:latin typeface="Huawei Sans" panose="020C0503030203020204" pitchFamily="34" charset="0"/>
                <a:ea typeface="方正兰亭黑简体" panose="02000000000000000000" pitchFamily="2" charset="-122"/>
                <a:sym typeface="Huawei Sans" panose="020C0503030203020204" pitchFamily="34" charset="0"/>
              </a:rPr>
              <a:t>Site 1 is connected to PE1 on the backbone network through EBGP.</a:t>
            </a:r>
          </a:p>
          <a:p>
            <a:pPr lvl="1"/>
            <a:r>
              <a:rPr lang="en-US" sz="1800" dirty="0">
                <a:latin typeface="Huawei Sans" panose="020C0503030203020204" pitchFamily="34" charset="0"/>
                <a:ea typeface="方正兰亭黑简体" panose="02000000000000000000" pitchFamily="2" charset="-122"/>
                <a:sym typeface="Huawei Sans" panose="020C0503030203020204" pitchFamily="34" charset="0"/>
              </a:rPr>
              <a:t>Site 2 is connected to PE2 and PE3 on the backbone network through OSPF.</a:t>
            </a:r>
          </a:p>
        </p:txBody>
      </p:sp>
      <p:sp>
        <p:nvSpPr>
          <p:cNvPr id="2" name="标题 1"/>
          <p:cNvSpPr>
            <a:spLocks noGrp="1"/>
          </p:cNvSpPr>
          <p:nvPr>
            <p:ph type="title"/>
          </p:nvPr>
        </p:nvSpPr>
        <p:spPr/>
        <p:txBody>
          <a:bodyPr wrap="square">
            <a:noAutofit/>
          </a:bodyPr>
          <a:lstStyle/>
          <a:p>
            <a:r>
              <a:rPr lang="en-US">
                <a:latin typeface="Huawei Sans" panose="020C0503030203020204" pitchFamily="34" charset="0"/>
              </a:rPr>
              <a:t>Type 5/7 Routing Loop Prevention — Case</a:t>
            </a:r>
          </a:p>
        </p:txBody>
      </p:sp>
      <p:sp>
        <p:nvSpPr>
          <p:cNvPr id="85" name="Freeform 4"/>
          <p:cNvSpPr>
            <a:spLocks noChangeAspect="1"/>
          </p:cNvSpPr>
          <p:nvPr/>
        </p:nvSpPr>
        <p:spPr bwMode="auto">
          <a:xfrm>
            <a:off x="1594177" y="4421637"/>
            <a:ext cx="1786818" cy="1261219"/>
          </a:xfrm>
          <a:custGeom>
            <a:avLst/>
            <a:gdLst>
              <a:gd name="T0" fmla="*/ 2147483647 w 1769"/>
              <a:gd name="T1" fmla="*/ 2147483647 h 2094"/>
              <a:gd name="T2" fmla="*/ 2147483647 w 1769"/>
              <a:gd name="T3" fmla="*/ 2147483647 h 2094"/>
              <a:gd name="T4" fmla="*/ 2147483647 w 1769"/>
              <a:gd name="T5" fmla="*/ 2147483647 h 2094"/>
              <a:gd name="T6" fmla="*/ 2147483647 w 1769"/>
              <a:gd name="T7" fmla="*/ 2147483647 h 2094"/>
              <a:gd name="T8" fmla="*/ 2147483647 w 1769"/>
              <a:gd name="T9" fmla="*/ 2147483647 h 2094"/>
              <a:gd name="T10" fmla="*/ 2147483647 w 1769"/>
              <a:gd name="T11" fmla="*/ 2147483647 h 2094"/>
              <a:gd name="T12" fmla="*/ 2147483647 w 1769"/>
              <a:gd name="T13" fmla="*/ 2147483647 h 2094"/>
              <a:gd name="T14" fmla="*/ 2147483647 w 1769"/>
              <a:gd name="T15" fmla="*/ 2147483647 h 2094"/>
              <a:gd name="T16" fmla="*/ 2147483647 w 1769"/>
              <a:gd name="T17" fmla="*/ 2147483647 h 2094"/>
              <a:gd name="T18" fmla="*/ 2147483647 w 1769"/>
              <a:gd name="T19" fmla="*/ 2147483647 h 2094"/>
              <a:gd name="T20" fmla="*/ 2147483647 w 1769"/>
              <a:gd name="T21" fmla="*/ 2147483647 h 2094"/>
              <a:gd name="T22" fmla="*/ 2147483647 w 1769"/>
              <a:gd name="T23" fmla="*/ 2147483647 h 2094"/>
              <a:gd name="T24" fmla="*/ 2147483647 w 1769"/>
              <a:gd name="T25" fmla="*/ 2147483647 h 2094"/>
              <a:gd name="T26" fmla="*/ 2147483647 w 1769"/>
              <a:gd name="T27" fmla="*/ 2147483647 h 2094"/>
              <a:gd name="T28" fmla="*/ 2147483647 w 1769"/>
              <a:gd name="T29" fmla="*/ 2147483647 h 2094"/>
              <a:gd name="T30" fmla="*/ 2147483647 w 1769"/>
              <a:gd name="T31" fmla="*/ 2147483647 h 2094"/>
              <a:gd name="T32" fmla="*/ 2147483647 w 1769"/>
              <a:gd name="T33" fmla="*/ 0 h 2094"/>
              <a:gd name="T34" fmla="*/ 2147483647 w 1769"/>
              <a:gd name="T35" fmla="*/ 0 h 2094"/>
              <a:gd name="T36" fmla="*/ 2147483647 w 1769"/>
              <a:gd name="T37" fmla="*/ 2147483647 h 2094"/>
              <a:gd name="T38" fmla="*/ 2147483647 w 1769"/>
              <a:gd name="T39" fmla="*/ 2147483647 h 2094"/>
              <a:gd name="T40" fmla="*/ 2147483647 w 1769"/>
              <a:gd name="T41" fmla="*/ 2147483647 h 2094"/>
              <a:gd name="T42" fmla="*/ 2147483647 w 1769"/>
              <a:gd name="T43" fmla="*/ 2147483647 h 2094"/>
              <a:gd name="T44" fmla="*/ 2147483647 w 1769"/>
              <a:gd name="T45" fmla="*/ 2147483647 h 2094"/>
              <a:gd name="T46" fmla="*/ 2147483647 w 1769"/>
              <a:gd name="T47" fmla="*/ 2147483647 h 2094"/>
              <a:gd name="T48" fmla="*/ 0 w 1769"/>
              <a:gd name="T49" fmla="*/ 2147483647 h 2094"/>
              <a:gd name="T50" fmla="*/ 0 w 1769"/>
              <a:gd name="T51" fmla="*/ 2147483647 h 2094"/>
              <a:gd name="T52" fmla="*/ 2147483647 w 1769"/>
              <a:gd name="T53" fmla="*/ 2147483647 h 2094"/>
              <a:gd name="T54" fmla="*/ 2147483647 w 1769"/>
              <a:gd name="T55" fmla="*/ 2147483647 h 2094"/>
              <a:gd name="T56" fmla="*/ 2147483647 w 1769"/>
              <a:gd name="T57" fmla="*/ 2147483647 h 2094"/>
              <a:gd name="T58" fmla="*/ 2147483647 w 1769"/>
              <a:gd name="T59" fmla="*/ 2147483647 h 2094"/>
              <a:gd name="T60" fmla="*/ 2147483647 w 1769"/>
              <a:gd name="T61" fmla="*/ 2147483647 h 2094"/>
              <a:gd name="T62" fmla="*/ 2147483647 w 1769"/>
              <a:gd name="T63" fmla="*/ 2147483647 h 2094"/>
              <a:gd name="T64" fmla="*/ 2147483647 w 1769"/>
              <a:gd name="T65" fmla="*/ 2147483647 h 209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769"/>
              <a:gd name="T100" fmla="*/ 0 h 2094"/>
              <a:gd name="T101" fmla="*/ 1769 w 1769"/>
              <a:gd name="T102" fmla="*/ 2094 h 209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769" h="2094">
                <a:moveTo>
                  <a:pt x="110" y="2094"/>
                </a:moveTo>
                <a:lnTo>
                  <a:pt x="1658" y="2094"/>
                </a:lnTo>
                <a:lnTo>
                  <a:pt x="1683" y="2091"/>
                </a:lnTo>
                <a:lnTo>
                  <a:pt x="1707" y="2083"/>
                </a:lnTo>
                <a:lnTo>
                  <a:pt x="1727" y="2070"/>
                </a:lnTo>
                <a:lnTo>
                  <a:pt x="1745" y="2053"/>
                </a:lnTo>
                <a:lnTo>
                  <a:pt x="1758" y="2032"/>
                </a:lnTo>
                <a:lnTo>
                  <a:pt x="1766" y="2008"/>
                </a:lnTo>
                <a:lnTo>
                  <a:pt x="1769" y="1983"/>
                </a:lnTo>
                <a:lnTo>
                  <a:pt x="1769" y="110"/>
                </a:lnTo>
                <a:lnTo>
                  <a:pt x="1766" y="87"/>
                </a:lnTo>
                <a:lnTo>
                  <a:pt x="1758" y="63"/>
                </a:lnTo>
                <a:lnTo>
                  <a:pt x="1745" y="42"/>
                </a:lnTo>
                <a:lnTo>
                  <a:pt x="1727" y="25"/>
                </a:lnTo>
                <a:lnTo>
                  <a:pt x="1707" y="12"/>
                </a:lnTo>
                <a:lnTo>
                  <a:pt x="1683" y="3"/>
                </a:lnTo>
                <a:lnTo>
                  <a:pt x="1658" y="0"/>
                </a:lnTo>
                <a:lnTo>
                  <a:pt x="110" y="0"/>
                </a:lnTo>
                <a:lnTo>
                  <a:pt x="87" y="3"/>
                </a:lnTo>
                <a:lnTo>
                  <a:pt x="63" y="12"/>
                </a:lnTo>
                <a:lnTo>
                  <a:pt x="43" y="25"/>
                </a:lnTo>
                <a:lnTo>
                  <a:pt x="25" y="42"/>
                </a:lnTo>
                <a:lnTo>
                  <a:pt x="12" y="63"/>
                </a:lnTo>
                <a:lnTo>
                  <a:pt x="3" y="87"/>
                </a:lnTo>
                <a:lnTo>
                  <a:pt x="0" y="110"/>
                </a:lnTo>
                <a:lnTo>
                  <a:pt x="0" y="1983"/>
                </a:lnTo>
                <a:lnTo>
                  <a:pt x="3" y="2008"/>
                </a:lnTo>
                <a:lnTo>
                  <a:pt x="12" y="2032"/>
                </a:lnTo>
                <a:lnTo>
                  <a:pt x="25" y="2053"/>
                </a:lnTo>
                <a:lnTo>
                  <a:pt x="43" y="2070"/>
                </a:lnTo>
                <a:lnTo>
                  <a:pt x="63" y="2083"/>
                </a:lnTo>
                <a:lnTo>
                  <a:pt x="87" y="2091"/>
                </a:lnTo>
                <a:lnTo>
                  <a:pt x="110" y="2094"/>
                </a:lnTo>
                <a:close/>
              </a:path>
            </a:pathLst>
          </a:custGeom>
          <a:solidFill>
            <a:srgbClr val="FFF2CC"/>
          </a:solidFill>
          <a:ln w="28575" cap="flat" cmpd="sng" algn="ctr">
            <a:solidFill>
              <a:srgbClr val="BAE6F6"/>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86" name="Rounded Rectangle 36"/>
          <p:cNvSpPr/>
          <p:nvPr/>
        </p:nvSpPr>
        <p:spPr>
          <a:xfrm>
            <a:off x="4368925" y="4241534"/>
            <a:ext cx="3365809" cy="1441322"/>
          </a:xfrm>
          <a:prstGeom prst="roundRect">
            <a:avLst>
              <a:gd name="adj" fmla="val 5020"/>
            </a:avLst>
          </a:prstGeom>
          <a:solidFill>
            <a:srgbClr val="F3FBFE"/>
          </a:solidFill>
          <a:ln w="28575"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zh-CN" altLang="en-US" sz="2800" b="0" i="0" u="none" strike="noStrike" kern="0" cap="none" spc="0" normalizeH="0" baseline="0" noProof="0" smtClean="0">
              <a:ln>
                <a:noFill/>
              </a:ln>
              <a:solidFill>
                <a:srgbClr val="1D1D1A"/>
              </a:solidFill>
              <a:effectLst/>
              <a:uLnTx/>
              <a:uFillTx/>
              <a:latin typeface="Huawei Sans" panose="020C0503030203020204" pitchFamily="34" charset="0"/>
              <a:sym typeface="Huawei Sans" panose="020C0503030203020204" pitchFamily="34" charset="0"/>
            </a:endParaRPr>
          </a:p>
        </p:txBody>
      </p:sp>
      <p:sp>
        <p:nvSpPr>
          <p:cNvPr id="87" name="Freeform 4"/>
          <p:cNvSpPr>
            <a:spLocks noChangeAspect="1"/>
          </p:cNvSpPr>
          <p:nvPr/>
        </p:nvSpPr>
        <p:spPr bwMode="auto">
          <a:xfrm>
            <a:off x="8741030" y="4421638"/>
            <a:ext cx="1423458" cy="1261218"/>
          </a:xfrm>
          <a:custGeom>
            <a:avLst/>
            <a:gdLst>
              <a:gd name="T0" fmla="*/ 2147483647 w 1769"/>
              <a:gd name="T1" fmla="*/ 2147483647 h 2094"/>
              <a:gd name="T2" fmla="*/ 2147483647 w 1769"/>
              <a:gd name="T3" fmla="*/ 2147483647 h 2094"/>
              <a:gd name="T4" fmla="*/ 2147483647 w 1769"/>
              <a:gd name="T5" fmla="*/ 2147483647 h 2094"/>
              <a:gd name="T6" fmla="*/ 2147483647 w 1769"/>
              <a:gd name="T7" fmla="*/ 2147483647 h 2094"/>
              <a:gd name="T8" fmla="*/ 2147483647 w 1769"/>
              <a:gd name="T9" fmla="*/ 2147483647 h 2094"/>
              <a:gd name="T10" fmla="*/ 2147483647 w 1769"/>
              <a:gd name="T11" fmla="*/ 2147483647 h 2094"/>
              <a:gd name="T12" fmla="*/ 2147483647 w 1769"/>
              <a:gd name="T13" fmla="*/ 2147483647 h 2094"/>
              <a:gd name="T14" fmla="*/ 2147483647 w 1769"/>
              <a:gd name="T15" fmla="*/ 2147483647 h 2094"/>
              <a:gd name="T16" fmla="*/ 2147483647 w 1769"/>
              <a:gd name="T17" fmla="*/ 2147483647 h 2094"/>
              <a:gd name="T18" fmla="*/ 2147483647 w 1769"/>
              <a:gd name="T19" fmla="*/ 2147483647 h 2094"/>
              <a:gd name="T20" fmla="*/ 2147483647 w 1769"/>
              <a:gd name="T21" fmla="*/ 2147483647 h 2094"/>
              <a:gd name="T22" fmla="*/ 2147483647 w 1769"/>
              <a:gd name="T23" fmla="*/ 2147483647 h 2094"/>
              <a:gd name="T24" fmla="*/ 2147483647 w 1769"/>
              <a:gd name="T25" fmla="*/ 2147483647 h 2094"/>
              <a:gd name="T26" fmla="*/ 2147483647 w 1769"/>
              <a:gd name="T27" fmla="*/ 2147483647 h 2094"/>
              <a:gd name="T28" fmla="*/ 2147483647 w 1769"/>
              <a:gd name="T29" fmla="*/ 2147483647 h 2094"/>
              <a:gd name="T30" fmla="*/ 2147483647 w 1769"/>
              <a:gd name="T31" fmla="*/ 2147483647 h 2094"/>
              <a:gd name="T32" fmla="*/ 2147483647 w 1769"/>
              <a:gd name="T33" fmla="*/ 0 h 2094"/>
              <a:gd name="T34" fmla="*/ 2147483647 w 1769"/>
              <a:gd name="T35" fmla="*/ 0 h 2094"/>
              <a:gd name="T36" fmla="*/ 2147483647 w 1769"/>
              <a:gd name="T37" fmla="*/ 2147483647 h 2094"/>
              <a:gd name="T38" fmla="*/ 2147483647 w 1769"/>
              <a:gd name="T39" fmla="*/ 2147483647 h 2094"/>
              <a:gd name="T40" fmla="*/ 2147483647 w 1769"/>
              <a:gd name="T41" fmla="*/ 2147483647 h 2094"/>
              <a:gd name="T42" fmla="*/ 2147483647 w 1769"/>
              <a:gd name="T43" fmla="*/ 2147483647 h 2094"/>
              <a:gd name="T44" fmla="*/ 2147483647 w 1769"/>
              <a:gd name="T45" fmla="*/ 2147483647 h 2094"/>
              <a:gd name="T46" fmla="*/ 2147483647 w 1769"/>
              <a:gd name="T47" fmla="*/ 2147483647 h 2094"/>
              <a:gd name="T48" fmla="*/ 0 w 1769"/>
              <a:gd name="T49" fmla="*/ 2147483647 h 2094"/>
              <a:gd name="T50" fmla="*/ 0 w 1769"/>
              <a:gd name="T51" fmla="*/ 2147483647 h 2094"/>
              <a:gd name="T52" fmla="*/ 2147483647 w 1769"/>
              <a:gd name="T53" fmla="*/ 2147483647 h 2094"/>
              <a:gd name="T54" fmla="*/ 2147483647 w 1769"/>
              <a:gd name="T55" fmla="*/ 2147483647 h 2094"/>
              <a:gd name="T56" fmla="*/ 2147483647 w 1769"/>
              <a:gd name="T57" fmla="*/ 2147483647 h 2094"/>
              <a:gd name="T58" fmla="*/ 2147483647 w 1769"/>
              <a:gd name="T59" fmla="*/ 2147483647 h 2094"/>
              <a:gd name="T60" fmla="*/ 2147483647 w 1769"/>
              <a:gd name="T61" fmla="*/ 2147483647 h 2094"/>
              <a:gd name="T62" fmla="*/ 2147483647 w 1769"/>
              <a:gd name="T63" fmla="*/ 2147483647 h 2094"/>
              <a:gd name="T64" fmla="*/ 2147483647 w 1769"/>
              <a:gd name="T65" fmla="*/ 2147483647 h 209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769"/>
              <a:gd name="T100" fmla="*/ 0 h 2094"/>
              <a:gd name="T101" fmla="*/ 1769 w 1769"/>
              <a:gd name="T102" fmla="*/ 2094 h 209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769" h="2094">
                <a:moveTo>
                  <a:pt x="110" y="2094"/>
                </a:moveTo>
                <a:lnTo>
                  <a:pt x="1658" y="2094"/>
                </a:lnTo>
                <a:lnTo>
                  <a:pt x="1683" y="2091"/>
                </a:lnTo>
                <a:lnTo>
                  <a:pt x="1707" y="2083"/>
                </a:lnTo>
                <a:lnTo>
                  <a:pt x="1727" y="2070"/>
                </a:lnTo>
                <a:lnTo>
                  <a:pt x="1745" y="2053"/>
                </a:lnTo>
                <a:lnTo>
                  <a:pt x="1758" y="2032"/>
                </a:lnTo>
                <a:lnTo>
                  <a:pt x="1766" y="2008"/>
                </a:lnTo>
                <a:lnTo>
                  <a:pt x="1769" y="1983"/>
                </a:lnTo>
                <a:lnTo>
                  <a:pt x="1769" y="110"/>
                </a:lnTo>
                <a:lnTo>
                  <a:pt x="1766" y="87"/>
                </a:lnTo>
                <a:lnTo>
                  <a:pt x="1758" y="63"/>
                </a:lnTo>
                <a:lnTo>
                  <a:pt x="1745" y="42"/>
                </a:lnTo>
                <a:lnTo>
                  <a:pt x="1727" y="25"/>
                </a:lnTo>
                <a:lnTo>
                  <a:pt x="1707" y="12"/>
                </a:lnTo>
                <a:lnTo>
                  <a:pt x="1683" y="3"/>
                </a:lnTo>
                <a:lnTo>
                  <a:pt x="1658" y="0"/>
                </a:lnTo>
                <a:lnTo>
                  <a:pt x="110" y="0"/>
                </a:lnTo>
                <a:lnTo>
                  <a:pt x="87" y="3"/>
                </a:lnTo>
                <a:lnTo>
                  <a:pt x="63" y="12"/>
                </a:lnTo>
                <a:lnTo>
                  <a:pt x="43" y="25"/>
                </a:lnTo>
                <a:lnTo>
                  <a:pt x="25" y="42"/>
                </a:lnTo>
                <a:lnTo>
                  <a:pt x="12" y="63"/>
                </a:lnTo>
                <a:lnTo>
                  <a:pt x="3" y="87"/>
                </a:lnTo>
                <a:lnTo>
                  <a:pt x="0" y="110"/>
                </a:lnTo>
                <a:lnTo>
                  <a:pt x="0" y="1983"/>
                </a:lnTo>
                <a:lnTo>
                  <a:pt x="3" y="2008"/>
                </a:lnTo>
                <a:lnTo>
                  <a:pt x="12" y="2032"/>
                </a:lnTo>
                <a:lnTo>
                  <a:pt x="25" y="2053"/>
                </a:lnTo>
                <a:lnTo>
                  <a:pt x="43" y="2070"/>
                </a:lnTo>
                <a:lnTo>
                  <a:pt x="63" y="2083"/>
                </a:lnTo>
                <a:lnTo>
                  <a:pt x="87" y="2091"/>
                </a:lnTo>
                <a:lnTo>
                  <a:pt x="110" y="2094"/>
                </a:lnTo>
                <a:close/>
              </a:path>
            </a:pathLst>
          </a:custGeom>
          <a:solidFill>
            <a:srgbClr val="FFF2CC"/>
          </a:solidFill>
          <a:ln w="28575" cap="flat" cmpd="sng" algn="ctr">
            <a:solidFill>
              <a:srgbClr val="BAE6F6"/>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88" name="Text Box 18"/>
          <p:cNvSpPr txBox="1">
            <a:spLocks noChangeArrowheads="1"/>
          </p:cNvSpPr>
          <p:nvPr/>
        </p:nvSpPr>
        <p:spPr bwMode="auto">
          <a:xfrm>
            <a:off x="7511394" y="5860749"/>
            <a:ext cx="486030" cy="307777"/>
          </a:xfrm>
          <a:prstGeom prst="rect">
            <a:avLst/>
          </a:prstGeom>
          <a:noFill/>
          <a:ln w="9525" algn="ctr">
            <a:noFill/>
            <a:miter lim="800000"/>
            <a:headEnd/>
            <a:tailEnd/>
          </a:ln>
        </p:spPr>
        <p:txBody>
          <a:bodyPr wrap="square">
            <a:noAutofit/>
          </a:bodyPr>
          <a:lstStyle/>
          <a:p>
            <a:pPr marL="0" marR="0" lvl="0" indent="0" algn="ctr" defTabSz="784225" eaLnBrk="0" fontAlgn="ctr" latinLnBrk="0" hangingPunct="0">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PE3</a:t>
            </a:r>
          </a:p>
        </p:txBody>
      </p:sp>
      <p:sp>
        <p:nvSpPr>
          <p:cNvPr id="89" name="Text Box 18"/>
          <p:cNvSpPr txBox="1">
            <a:spLocks noChangeArrowheads="1"/>
          </p:cNvSpPr>
          <p:nvPr/>
        </p:nvSpPr>
        <p:spPr bwMode="auto">
          <a:xfrm>
            <a:off x="5910148" y="5118877"/>
            <a:ext cx="287258" cy="307777"/>
          </a:xfrm>
          <a:prstGeom prst="rect">
            <a:avLst/>
          </a:prstGeom>
          <a:noFill/>
          <a:ln w="9525" algn="ctr">
            <a:noFill/>
            <a:miter lim="800000"/>
            <a:headEnd/>
            <a:tailEnd/>
          </a:ln>
        </p:spPr>
        <p:txBody>
          <a:bodyPr wrap="square">
            <a:noAutofit/>
          </a:bodyPr>
          <a:lstStyle/>
          <a:p>
            <a:pPr marL="0" marR="0" lvl="0" indent="0" algn="ctr" defTabSz="784225" eaLnBrk="0" fontAlgn="ctr" latinLnBrk="0" hangingPunct="0">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P</a:t>
            </a:r>
          </a:p>
        </p:txBody>
      </p:sp>
      <p:sp>
        <p:nvSpPr>
          <p:cNvPr id="90" name="Text Box 18"/>
          <p:cNvSpPr txBox="1">
            <a:spLocks noChangeArrowheads="1"/>
          </p:cNvSpPr>
          <p:nvPr/>
        </p:nvSpPr>
        <p:spPr bwMode="auto">
          <a:xfrm>
            <a:off x="4105965" y="5118877"/>
            <a:ext cx="486030" cy="307777"/>
          </a:xfrm>
          <a:prstGeom prst="rect">
            <a:avLst/>
          </a:prstGeom>
          <a:noFill/>
          <a:ln w="9525" algn="ctr">
            <a:noFill/>
            <a:miter lim="800000"/>
            <a:headEnd/>
            <a:tailEnd/>
          </a:ln>
        </p:spPr>
        <p:txBody>
          <a:bodyPr wrap="square">
            <a:noAutofit/>
          </a:bodyPr>
          <a:lstStyle/>
          <a:p>
            <a:pPr marL="0" marR="0" lvl="0" indent="0" algn="ctr" defTabSz="784225" eaLnBrk="0" fontAlgn="ctr" latinLnBrk="0" hangingPunct="0">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PE1</a:t>
            </a:r>
          </a:p>
        </p:txBody>
      </p:sp>
      <p:cxnSp>
        <p:nvCxnSpPr>
          <p:cNvPr id="91" name="直接连接符 90"/>
          <p:cNvCxnSpPr>
            <a:stCxn id="92" idx="3"/>
            <a:endCxn id="100" idx="1"/>
          </p:cNvCxnSpPr>
          <p:nvPr/>
        </p:nvCxnSpPr>
        <p:spPr bwMode="auto">
          <a:xfrm flipV="1">
            <a:off x="7974943" y="4862224"/>
            <a:ext cx="939713" cy="783637"/>
          </a:xfrm>
          <a:prstGeom prst="line">
            <a:avLst/>
          </a:prstGeom>
          <a:solidFill>
            <a:srgbClr val="1AABE2"/>
          </a:solidFill>
          <a:ln w="12700" cap="flat" cmpd="sng" algn="ctr">
            <a:solidFill>
              <a:sysClr val="windowText" lastClr="000000"/>
            </a:solidFill>
            <a:prstDash val="solid"/>
            <a:round/>
            <a:headEnd type="none" w="med" len="med"/>
            <a:tailEnd type="none" w="med" len="med"/>
          </a:ln>
          <a:effectLst/>
        </p:spPr>
      </p:cxnSp>
      <p:pic>
        <p:nvPicPr>
          <p:cNvPr id="92" name="图片 9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434943" y="5424461"/>
            <a:ext cx="540000" cy="442800"/>
          </a:xfrm>
          <a:prstGeom prst="rect">
            <a:avLst/>
          </a:prstGeom>
        </p:spPr>
      </p:pic>
      <p:pic>
        <p:nvPicPr>
          <p:cNvPr id="93" name="图片 9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119651" y="4640824"/>
            <a:ext cx="540000" cy="442800"/>
          </a:xfrm>
          <a:prstGeom prst="rect">
            <a:avLst/>
          </a:prstGeom>
        </p:spPr>
      </p:pic>
      <p:cxnSp>
        <p:nvCxnSpPr>
          <p:cNvPr id="94" name="直接连接符 93"/>
          <p:cNvCxnSpPr>
            <a:stCxn id="93" idx="1"/>
            <a:endCxn id="99" idx="3"/>
          </p:cNvCxnSpPr>
          <p:nvPr/>
        </p:nvCxnSpPr>
        <p:spPr bwMode="auto">
          <a:xfrm flipH="1">
            <a:off x="3158200" y="4862224"/>
            <a:ext cx="961451" cy="0"/>
          </a:xfrm>
          <a:prstGeom prst="line">
            <a:avLst/>
          </a:prstGeom>
          <a:solidFill>
            <a:srgbClr val="1AABE2"/>
          </a:solidFill>
          <a:ln w="12700" cap="flat" cmpd="sng" algn="ctr">
            <a:solidFill>
              <a:sysClr val="windowText" lastClr="000000"/>
            </a:solidFill>
            <a:prstDash val="solid"/>
            <a:round/>
            <a:headEnd type="none" w="med" len="med"/>
            <a:tailEnd type="none" w="med" len="med"/>
          </a:ln>
          <a:effectLst/>
        </p:spPr>
      </p:cxnSp>
      <p:pic>
        <p:nvPicPr>
          <p:cNvPr id="95" name="图片 9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791867" y="4648083"/>
            <a:ext cx="540000" cy="442800"/>
          </a:xfrm>
          <a:prstGeom prst="rect">
            <a:avLst/>
          </a:prstGeom>
        </p:spPr>
      </p:pic>
      <p:cxnSp>
        <p:nvCxnSpPr>
          <p:cNvPr id="96" name="直接连接符 95"/>
          <p:cNvCxnSpPr>
            <a:stCxn id="93" idx="3"/>
            <a:endCxn id="95" idx="1"/>
          </p:cNvCxnSpPr>
          <p:nvPr/>
        </p:nvCxnSpPr>
        <p:spPr bwMode="auto">
          <a:xfrm>
            <a:off x="4659651" y="4862224"/>
            <a:ext cx="1132216" cy="0"/>
          </a:xfrm>
          <a:prstGeom prst="line">
            <a:avLst/>
          </a:prstGeom>
          <a:solidFill>
            <a:srgbClr val="1AABE2"/>
          </a:solidFill>
          <a:ln w="12700" cap="flat" cmpd="sng" algn="ctr">
            <a:solidFill>
              <a:sysClr val="windowText" lastClr="000000"/>
            </a:solidFill>
            <a:prstDash val="solid"/>
            <a:round/>
            <a:headEnd type="none" w="med" len="med"/>
            <a:tailEnd type="none" w="med" len="med"/>
          </a:ln>
          <a:effectLst/>
        </p:spPr>
      </p:cxnSp>
      <p:cxnSp>
        <p:nvCxnSpPr>
          <p:cNvPr id="97" name="直接连接符 96"/>
          <p:cNvCxnSpPr>
            <a:stCxn id="95" idx="3"/>
            <a:endCxn id="92" idx="1"/>
          </p:cNvCxnSpPr>
          <p:nvPr/>
        </p:nvCxnSpPr>
        <p:spPr bwMode="auto">
          <a:xfrm>
            <a:off x="6331867" y="4869483"/>
            <a:ext cx="1103076" cy="776378"/>
          </a:xfrm>
          <a:prstGeom prst="line">
            <a:avLst/>
          </a:prstGeom>
          <a:solidFill>
            <a:srgbClr val="1AABE2"/>
          </a:solidFill>
          <a:ln w="12700" cap="flat" cmpd="sng" algn="ctr">
            <a:solidFill>
              <a:sysClr val="windowText" lastClr="000000"/>
            </a:solidFill>
            <a:prstDash val="solid"/>
            <a:round/>
            <a:headEnd type="none" w="med" len="med"/>
            <a:tailEnd type="none" w="med" len="med"/>
          </a:ln>
          <a:effectLst/>
        </p:spPr>
      </p:cxnSp>
      <p:sp>
        <p:nvSpPr>
          <p:cNvPr id="98" name="Text Box 18"/>
          <p:cNvSpPr txBox="1">
            <a:spLocks noChangeArrowheads="1"/>
          </p:cNvSpPr>
          <p:nvPr/>
        </p:nvSpPr>
        <p:spPr bwMode="auto">
          <a:xfrm>
            <a:off x="2614828" y="5080083"/>
            <a:ext cx="492443" cy="307777"/>
          </a:xfrm>
          <a:prstGeom prst="rect">
            <a:avLst/>
          </a:prstGeom>
          <a:noFill/>
          <a:ln w="9525" algn="ctr">
            <a:noFill/>
            <a:miter lim="800000"/>
            <a:headEnd/>
            <a:tailEnd/>
          </a:ln>
        </p:spPr>
        <p:txBody>
          <a:bodyPr wrap="square">
            <a:noAutofit/>
          </a:bodyPr>
          <a:lstStyle/>
          <a:p>
            <a:pPr marL="0" marR="0" lvl="0" indent="0" algn="ctr" defTabSz="784225" eaLnBrk="0" fontAlgn="ctr" latinLnBrk="0" hangingPunct="0">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CE1</a:t>
            </a:r>
          </a:p>
        </p:txBody>
      </p:sp>
      <p:pic>
        <p:nvPicPr>
          <p:cNvPr id="99" name="图片 9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618200" y="4640824"/>
            <a:ext cx="540000" cy="442800"/>
          </a:xfrm>
          <a:prstGeom prst="rect">
            <a:avLst/>
          </a:prstGeom>
        </p:spPr>
      </p:pic>
      <p:pic>
        <p:nvPicPr>
          <p:cNvPr id="100" name="图片 9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914656" y="4640824"/>
            <a:ext cx="540000" cy="442800"/>
          </a:xfrm>
          <a:prstGeom prst="rect">
            <a:avLst/>
          </a:prstGeom>
        </p:spPr>
      </p:pic>
      <p:sp>
        <p:nvSpPr>
          <p:cNvPr id="101" name="矩形 100"/>
          <p:cNvSpPr/>
          <p:nvPr/>
        </p:nvSpPr>
        <p:spPr>
          <a:xfrm>
            <a:off x="2618200" y="5396947"/>
            <a:ext cx="644728" cy="307777"/>
          </a:xfrm>
          <a:prstGeom prst="rect">
            <a:avLst/>
          </a:prstGeom>
          <a:noFill/>
          <a:ln w="9525" algn="ctr">
            <a:noFill/>
            <a:miter lim="800000"/>
            <a:headEnd/>
            <a:tailEnd/>
          </a:ln>
        </p:spPr>
        <p:txBody>
          <a:bodyPr wrap="square">
            <a:noAutofit/>
          </a:bodyPr>
          <a:lstStyle/>
          <a:p>
            <a:pPr marL="0" marR="0" lvl="0" indent="0" algn="ctr" defTabSz="784225" eaLnBrk="0" fontAlgn="ctr" latinLnBrk="0" hangingPunct="0">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Site 1</a:t>
            </a:r>
          </a:p>
        </p:txBody>
      </p:sp>
      <p:sp>
        <p:nvSpPr>
          <p:cNvPr id="102" name="矩形 101"/>
          <p:cNvSpPr/>
          <p:nvPr/>
        </p:nvSpPr>
        <p:spPr>
          <a:xfrm>
            <a:off x="9564292" y="5409745"/>
            <a:ext cx="644728" cy="307777"/>
          </a:xfrm>
          <a:prstGeom prst="rect">
            <a:avLst/>
          </a:prstGeom>
          <a:noFill/>
          <a:ln w="9525" algn="ctr">
            <a:noFill/>
            <a:miter lim="800000"/>
            <a:headEnd/>
            <a:tailEnd/>
          </a:ln>
        </p:spPr>
        <p:txBody>
          <a:bodyPr wrap="square">
            <a:noAutofit/>
          </a:bodyPr>
          <a:lstStyle/>
          <a:p>
            <a:pPr marL="0" marR="0" lvl="0" indent="0" algn="ctr" defTabSz="784225" eaLnBrk="0" fontAlgn="ctr" latinLnBrk="0" hangingPunct="0">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Site 2</a:t>
            </a:r>
          </a:p>
        </p:txBody>
      </p:sp>
      <p:sp>
        <p:nvSpPr>
          <p:cNvPr id="103" name="Text Box 18"/>
          <p:cNvSpPr txBox="1">
            <a:spLocks noChangeArrowheads="1"/>
          </p:cNvSpPr>
          <p:nvPr/>
        </p:nvSpPr>
        <p:spPr bwMode="auto">
          <a:xfrm>
            <a:off x="7459485" y="3769719"/>
            <a:ext cx="486030" cy="307777"/>
          </a:xfrm>
          <a:prstGeom prst="rect">
            <a:avLst/>
          </a:prstGeom>
          <a:noFill/>
          <a:ln w="9525" algn="ctr">
            <a:noFill/>
            <a:miter lim="800000"/>
            <a:headEnd/>
            <a:tailEnd/>
          </a:ln>
        </p:spPr>
        <p:txBody>
          <a:bodyPr wrap="square">
            <a:noAutofit/>
          </a:bodyPr>
          <a:lstStyle/>
          <a:p>
            <a:pPr marL="0" marR="0" lvl="0" indent="0" algn="ctr" defTabSz="784225" eaLnBrk="0" fontAlgn="ctr" latinLnBrk="0" hangingPunct="0">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PE2</a:t>
            </a:r>
          </a:p>
        </p:txBody>
      </p:sp>
      <p:pic>
        <p:nvPicPr>
          <p:cNvPr id="104" name="图片 10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434943" y="4009064"/>
            <a:ext cx="540000" cy="442800"/>
          </a:xfrm>
          <a:prstGeom prst="rect">
            <a:avLst/>
          </a:prstGeom>
        </p:spPr>
      </p:pic>
      <p:cxnSp>
        <p:nvCxnSpPr>
          <p:cNvPr id="105" name="直接连接符 104"/>
          <p:cNvCxnSpPr>
            <a:stCxn id="95" idx="3"/>
            <a:endCxn id="104" idx="1"/>
          </p:cNvCxnSpPr>
          <p:nvPr/>
        </p:nvCxnSpPr>
        <p:spPr bwMode="auto">
          <a:xfrm flipV="1">
            <a:off x="6331867" y="4230464"/>
            <a:ext cx="1103076" cy="639019"/>
          </a:xfrm>
          <a:prstGeom prst="line">
            <a:avLst/>
          </a:prstGeom>
          <a:solidFill>
            <a:srgbClr val="1AABE2"/>
          </a:solidFill>
          <a:ln w="12700" cap="flat" cmpd="sng" algn="ctr">
            <a:solidFill>
              <a:sysClr val="windowText" lastClr="000000"/>
            </a:solidFill>
            <a:prstDash val="solid"/>
            <a:round/>
            <a:headEnd type="none" w="med" len="med"/>
            <a:tailEnd type="none" w="med" len="med"/>
          </a:ln>
          <a:effectLst/>
        </p:spPr>
      </p:cxnSp>
      <p:cxnSp>
        <p:nvCxnSpPr>
          <p:cNvPr id="106" name="直接连接符 105"/>
          <p:cNvCxnSpPr>
            <a:stCxn id="104" idx="3"/>
            <a:endCxn id="100" idx="1"/>
          </p:cNvCxnSpPr>
          <p:nvPr/>
        </p:nvCxnSpPr>
        <p:spPr bwMode="auto">
          <a:xfrm>
            <a:off x="7974943" y="4230464"/>
            <a:ext cx="939713" cy="631760"/>
          </a:xfrm>
          <a:prstGeom prst="line">
            <a:avLst/>
          </a:prstGeom>
          <a:solidFill>
            <a:srgbClr val="1AABE2"/>
          </a:solidFill>
          <a:ln w="12700" cap="flat" cmpd="sng" algn="ctr">
            <a:solidFill>
              <a:sysClr val="windowText" lastClr="000000"/>
            </a:solidFill>
            <a:prstDash val="solid"/>
            <a:round/>
            <a:headEnd type="none" w="med" len="med"/>
            <a:tailEnd type="none" w="med" len="med"/>
          </a:ln>
          <a:effectLst/>
        </p:spPr>
      </p:cxnSp>
      <p:sp>
        <p:nvSpPr>
          <p:cNvPr id="107" name="弧形 106"/>
          <p:cNvSpPr/>
          <p:nvPr/>
        </p:nvSpPr>
        <p:spPr bwMode="auto">
          <a:xfrm rot="15614839">
            <a:off x="5430887" y="3050269"/>
            <a:ext cx="1438661" cy="3070408"/>
          </a:xfrm>
          <a:prstGeom prst="arc">
            <a:avLst>
              <a:gd name="adj1" fmla="val 16775469"/>
              <a:gd name="adj2" fmla="val 4449745"/>
            </a:avLst>
          </a:prstGeom>
          <a:noFill/>
          <a:ln w="19050" cap="flat" cmpd="sng" algn="ctr">
            <a:solidFill>
              <a:srgbClr val="EC7061"/>
            </a:solidFill>
            <a:prstDash val="solid"/>
            <a:round/>
            <a:headEnd type="none" w="med" len="med"/>
            <a:tailEnd type="triangle"/>
          </a:ln>
          <a:effectLst/>
        </p:spPr>
        <p:txBody>
          <a:bodyPr vert="horz" wrap="square" lIns="91440" tIns="45720" rIns="91440" bIns="45720" numCol="1" rtlCol="0" anchor="t" anchorCtr="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108" name="AutoShape 29"/>
          <p:cNvSpPr>
            <a:spLocks noChangeArrowheads="1"/>
          </p:cNvSpPr>
          <p:nvPr/>
        </p:nvSpPr>
        <p:spPr bwMode="auto">
          <a:xfrm rot="20441682">
            <a:off x="5193989" y="3636503"/>
            <a:ext cx="1010658" cy="252000"/>
          </a:xfrm>
          <a:prstGeom prst="flowChartAlternateProcess">
            <a:avLst/>
          </a:prstGeom>
          <a:solidFill>
            <a:srgbClr val="F4FBFE"/>
          </a:solidFill>
          <a:ln w="19050" cap="flat" cmpd="sng" algn="ctr">
            <a:solidFill>
              <a:srgbClr val="99DFF9"/>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VPNv4</a:t>
            </a:r>
          </a:p>
        </p:txBody>
      </p:sp>
      <p:sp>
        <p:nvSpPr>
          <p:cNvPr id="109" name="弧形 108"/>
          <p:cNvSpPr/>
          <p:nvPr/>
        </p:nvSpPr>
        <p:spPr bwMode="auto">
          <a:xfrm rot="18014889">
            <a:off x="8106744" y="3699486"/>
            <a:ext cx="635436" cy="1300949"/>
          </a:xfrm>
          <a:prstGeom prst="arc">
            <a:avLst>
              <a:gd name="adj1" fmla="val 16907101"/>
              <a:gd name="adj2" fmla="val 5001890"/>
            </a:avLst>
          </a:prstGeom>
          <a:noFill/>
          <a:ln w="19050" cap="flat" cmpd="sng" algn="ctr">
            <a:solidFill>
              <a:srgbClr val="EC7061"/>
            </a:solidFill>
            <a:prstDash val="solid"/>
            <a:round/>
            <a:headEnd type="none" w="med" len="med"/>
            <a:tailEnd type="triangle"/>
          </a:ln>
          <a:effectLst/>
        </p:spPr>
        <p:txBody>
          <a:bodyPr vert="horz" wrap="square" lIns="91440" tIns="45720" rIns="91440" bIns="45720" numCol="1" rtlCol="0" anchor="t" anchorCtr="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110" name="AutoShape 29"/>
          <p:cNvSpPr>
            <a:spLocks noChangeArrowheads="1"/>
          </p:cNvSpPr>
          <p:nvPr/>
        </p:nvSpPr>
        <p:spPr bwMode="auto">
          <a:xfrm rot="2043903">
            <a:off x="8183103" y="3779115"/>
            <a:ext cx="1115853" cy="270722"/>
          </a:xfrm>
          <a:prstGeom prst="flowChartAlternateProcess">
            <a:avLst/>
          </a:prstGeom>
          <a:solidFill>
            <a:srgbClr val="F4FBFE"/>
          </a:solidFill>
          <a:ln w="19050" cap="flat" cmpd="sng" algn="ctr">
            <a:solidFill>
              <a:srgbClr val="99DFF9"/>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Type 5 LSA</a:t>
            </a:r>
          </a:p>
        </p:txBody>
      </p:sp>
      <p:sp>
        <p:nvSpPr>
          <p:cNvPr id="111" name="弧形 110"/>
          <p:cNvSpPr/>
          <p:nvPr/>
        </p:nvSpPr>
        <p:spPr bwMode="auto">
          <a:xfrm rot="3491107">
            <a:off x="8085678" y="4674514"/>
            <a:ext cx="635436" cy="1300949"/>
          </a:xfrm>
          <a:prstGeom prst="arc">
            <a:avLst>
              <a:gd name="adj1" fmla="val 16907101"/>
              <a:gd name="adj2" fmla="val 4399471"/>
            </a:avLst>
          </a:prstGeom>
          <a:noFill/>
          <a:ln w="19050" cap="flat" cmpd="sng" algn="ctr">
            <a:solidFill>
              <a:srgbClr val="EC7061"/>
            </a:solidFill>
            <a:prstDash val="solid"/>
            <a:round/>
            <a:headEnd type="none" w="med" len="med"/>
            <a:tailEnd type="triangle"/>
          </a:ln>
          <a:effectLst/>
        </p:spPr>
        <p:txBody>
          <a:bodyPr vert="horz" wrap="square" lIns="91440" tIns="45720" rIns="91440" bIns="45720" numCol="1" rtlCol="0" anchor="t" anchorCtr="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112" name="AutoShape 29"/>
          <p:cNvSpPr>
            <a:spLocks noChangeArrowheads="1"/>
          </p:cNvSpPr>
          <p:nvPr/>
        </p:nvSpPr>
        <p:spPr bwMode="auto">
          <a:xfrm rot="19631777">
            <a:off x="8240971" y="5605893"/>
            <a:ext cx="1115853" cy="270722"/>
          </a:xfrm>
          <a:prstGeom prst="flowChartAlternateProcess">
            <a:avLst/>
          </a:prstGeom>
          <a:solidFill>
            <a:srgbClr val="F4FBFE"/>
          </a:solidFill>
          <a:ln w="19050" cap="flat" cmpd="sng" algn="ctr">
            <a:solidFill>
              <a:srgbClr val="99DFF9"/>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Type 5 LSA</a:t>
            </a:r>
          </a:p>
        </p:txBody>
      </p:sp>
      <p:grpSp>
        <p:nvGrpSpPr>
          <p:cNvPr id="113" name="组合 112"/>
          <p:cNvGrpSpPr/>
          <p:nvPr/>
        </p:nvGrpSpPr>
        <p:grpSpPr>
          <a:xfrm rot="16200000">
            <a:off x="2397732" y="4748544"/>
            <a:ext cx="220468" cy="220468"/>
            <a:chOff x="468317" y="3414713"/>
            <a:chExt cx="446083" cy="446083"/>
          </a:xfrm>
        </p:grpSpPr>
        <p:cxnSp>
          <p:nvCxnSpPr>
            <p:cNvPr id="114" name="直接连接符 113"/>
            <p:cNvCxnSpPr/>
            <p:nvPr/>
          </p:nvCxnSpPr>
          <p:spPr>
            <a:xfrm>
              <a:off x="468317" y="3414713"/>
              <a:ext cx="446083" cy="0"/>
            </a:xfrm>
            <a:prstGeom prst="line">
              <a:avLst/>
            </a:prstGeom>
            <a:noFill/>
            <a:ln w="22225" cap="flat" cmpd="sng" algn="ctr">
              <a:solidFill>
                <a:sysClr val="windowText" lastClr="000000"/>
              </a:solidFill>
              <a:prstDash val="solid"/>
              <a:miter lim="800000"/>
            </a:ln>
            <a:effectLst/>
          </p:spPr>
        </p:cxnSp>
        <p:cxnSp>
          <p:nvCxnSpPr>
            <p:cNvPr id="115" name="直接连接符 114"/>
            <p:cNvCxnSpPr/>
            <p:nvPr/>
          </p:nvCxnSpPr>
          <p:spPr>
            <a:xfrm rot="16200000">
              <a:off x="468317" y="3637755"/>
              <a:ext cx="446083" cy="0"/>
            </a:xfrm>
            <a:prstGeom prst="line">
              <a:avLst/>
            </a:prstGeom>
            <a:noFill/>
            <a:ln w="22225" cap="flat" cmpd="sng" algn="ctr">
              <a:solidFill>
                <a:sysClr val="windowText" lastClr="000000"/>
              </a:solidFill>
              <a:prstDash val="solid"/>
              <a:miter lim="800000"/>
            </a:ln>
            <a:effectLst/>
          </p:spPr>
        </p:cxnSp>
      </p:grpSp>
      <p:sp>
        <p:nvSpPr>
          <p:cNvPr id="116" name="Freeform 159"/>
          <p:cNvSpPr/>
          <p:nvPr/>
        </p:nvSpPr>
        <p:spPr>
          <a:xfrm flipH="1">
            <a:off x="1104000" y="4323533"/>
            <a:ext cx="1467964" cy="76735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ysClr val="window" lastClr="FFFFFF"/>
          </a:solidFill>
          <a:ln w="28575" cap="flat" cmpd="sng" algn="ctr">
            <a:solidFill>
              <a:sysClr val="window" lastClr="FFFFFF">
                <a:lumMod val="65000"/>
              </a:sysClr>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a:cs typeface="+mn-cs"/>
              <a:sym typeface="Huawei Sans" panose="020C0503030203020204" pitchFamily="34" charset="0"/>
            </a:endParaRPr>
          </a:p>
        </p:txBody>
      </p:sp>
      <p:sp>
        <p:nvSpPr>
          <p:cNvPr id="117" name="文本框 116"/>
          <p:cNvSpPr txBox="1"/>
          <p:nvPr/>
        </p:nvSpPr>
        <p:spPr>
          <a:xfrm>
            <a:off x="1104000" y="4661235"/>
            <a:ext cx="1388522" cy="307777"/>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rPr>
              <a:t>192.168.1.0/24</a:t>
            </a:r>
          </a:p>
        </p:txBody>
      </p:sp>
      <p:sp>
        <p:nvSpPr>
          <p:cNvPr id="118" name="Text Box 18"/>
          <p:cNvSpPr txBox="1">
            <a:spLocks noChangeArrowheads="1"/>
          </p:cNvSpPr>
          <p:nvPr/>
        </p:nvSpPr>
        <p:spPr bwMode="auto">
          <a:xfrm>
            <a:off x="9367843" y="4715594"/>
            <a:ext cx="492443" cy="307777"/>
          </a:xfrm>
          <a:prstGeom prst="rect">
            <a:avLst/>
          </a:prstGeom>
          <a:noFill/>
          <a:ln w="9525" algn="ctr">
            <a:noFill/>
            <a:miter lim="800000"/>
            <a:headEnd/>
            <a:tailEnd/>
          </a:ln>
        </p:spPr>
        <p:txBody>
          <a:bodyPr wrap="square">
            <a:noAutofit/>
          </a:bodyPr>
          <a:lstStyle/>
          <a:p>
            <a:pPr marL="0" marR="0" lvl="0" indent="0" algn="ctr" defTabSz="784225" eaLnBrk="0" fontAlgn="ctr" latinLnBrk="0" hangingPunct="0">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CE2</a:t>
            </a:r>
          </a:p>
        </p:txBody>
      </p:sp>
      <p:sp>
        <p:nvSpPr>
          <p:cNvPr id="119" name="文本框 118"/>
          <p:cNvSpPr txBox="1"/>
          <p:nvPr/>
        </p:nvSpPr>
        <p:spPr>
          <a:xfrm>
            <a:off x="3358645" y="4527424"/>
            <a:ext cx="747320" cy="369332"/>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smtClean="0">
                <a:ln>
                  <a:noFill/>
                </a:ln>
                <a:solidFill>
                  <a:prstClr val="black"/>
                </a:solidFill>
                <a:effectLst/>
                <a:uLnTx/>
                <a:uFillTx/>
                <a:latin typeface="Huawei Sans" panose="020C0503030203020204" pitchFamily="34" charset="0"/>
              </a:rPr>
              <a:t>EBGP</a:t>
            </a:r>
          </a:p>
        </p:txBody>
      </p:sp>
      <p:sp>
        <p:nvSpPr>
          <p:cNvPr id="120" name="Text Box 19"/>
          <p:cNvSpPr txBox="1">
            <a:spLocks noChangeArrowheads="1"/>
          </p:cNvSpPr>
          <p:nvPr/>
        </p:nvSpPr>
        <p:spPr bwMode="auto">
          <a:xfrm>
            <a:off x="1605895" y="5174859"/>
            <a:ext cx="771739" cy="503590"/>
          </a:xfrm>
          <a:prstGeom prst="rect">
            <a:avLst/>
          </a:prstGeom>
          <a:solidFill>
            <a:sysClr val="window" lastClr="FFFFFF"/>
          </a:solidFill>
          <a:ln>
            <a:noFill/>
          </a:ln>
          <a:effectLst/>
          <a:extLst/>
        </p:spPr>
        <p:txBody>
          <a:bodyPr wrap="square" lIns="36000" tIns="36000" rIns="36000" bIns="3600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EC7061"/>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AS </a:t>
            </a:r>
          </a:p>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EC7061"/>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65001</a:t>
            </a:r>
          </a:p>
        </p:txBody>
      </p:sp>
      <p:sp>
        <p:nvSpPr>
          <p:cNvPr id="121" name="AutoShape 29"/>
          <p:cNvSpPr>
            <a:spLocks noChangeArrowheads="1"/>
          </p:cNvSpPr>
          <p:nvPr/>
        </p:nvSpPr>
        <p:spPr bwMode="auto">
          <a:xfrm>
            <a:off x="4966473" y="5926232"/>
            <a:ext cx="1010658" cy="252000"/>
          </a:xfrm>
          <a:prstGeom prst="flowChartAlternateProcess">
            <a:avLst/>
          </a:prstGeom>
          <a:solidFill>
            <a:srgbClr val="F4FBFE"/>
          </a:solidFill>
          <a:ln w="19050" cap="flat" cmpd="sng" algn="ctr">
            <a:solidFill>
              <a:srgbClr val="99DFF9"/>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VPNv4</a:t>
            </a:r>
          </a:p>
        </p:txBody>
      </p:sp>
      <p:sp>
        <p:nvSpPr>
          <p:cNvPr id="122" name="弧形 121"/>
          <p:cNvSpPr/>
          <p:nvPr/>
        </p:nvSpPr>
        <p:spPr bwMode="auto">
          <a:xfrm rot="6358682">
            <a:off x="5341499" y="3635035"/>
            <a:ext cx="1438661" cy="3070408"/>
          </a:xfrm>
          <a:prstGeom prst="arc">
            <a:avLst>
              <a:gd name="adj1" fmla="val 16775469"/>
              <a:gd name="adj2" fmla="val 4449745"/>
            </a:avLst>
          </a:prstGeom>
          <a:noFill/>
          <a:ln w="19050" cap="flat" cmpd="sng" algn="ctr">
            <a:solidFill>
              <a:srgbClr val="EC7061"/>
            </a:solidFill>
            <a:prstDash val="solid"/>
            <a:round/>
            <a:headEnd type="none" w="med" len="med"/>
            <a:tailEnd type="triangle"/>
          </a:ln>
          <a:effectLst/>
        </p:spPr>
        <p:txBody>
          <a:bodyPr vert="horz" wrap="square" lIns="91440" tIns="45720" rIns="91440" bIns="45720" numCol="1" rtlCol="0" anchor="t" anchorCtr="0" compatLnSpc="1">
            <a:prstTxWarp prst="textNoShape">
              <a:avLst/>
            </a:prstTxWarp>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326744589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pPr algn="l"/>
            <a:r>
              <a:rPr lang="en-US" sz="1800" dirty="0">
                <a:latin typeface="Huawei Sans" panose="020C0503030203020204" pitchFamily="34" charset="0"/>
              </a:rPr>
              <a:t>A VPN route tag can be used to prevent Type 5 </a:t>
            </a:r>
            <a:r>
              <a:rPr lang="en-US" sz="1800" dirty="0" smtClean="0">
                <a:latin typeface="Huawei Sans" panose="020C0503030203020204" pitchFamily="34" charset="0"/>
              </a:rPr>
              <a:t>and </a:t>
            </a:r>
            <a:r>
              <a:rPr lang="en-US" sz="1800" dirty="0">
                <a:latin typeface="Huawei Sans" panose="020C0503030203020204" pitchFamily="34" charset="0"/>
              </a:rPr>
              <a:t>Type 7 routing loops.</a:t>
            </a:r>
          </a:p>
          <a:p>
            <a:pPr algn="l"/>
            <a:r>
              <a:rPr lang="en-US" sz="1800" dirty="0">
                <a:latin typeface="Huawei Sans" panose="020C0503030203020204" pitchFamily="34" charset="0"/>
              </a:rPr>
              <a:t>When a PE generates Type 5 or Type 7 LSAs based on received BGP VPN routes, the LSAs carry VPN route flags. If a PE finds that the VPN route tag in an LSA is the same as the locally configured one, the PE ignores the </a:t>
            </a:r>
            <a:r>
              <a:rPr lang="en-US" sz="1800" dirty="0" smtClean="0">
                <a:latin typeface="Huawei Sans" panose="020C0503030203020204" pitchFamily="34" charset="0"/>
              </a:rPr>
              <a:t>LSA. </a:t>
            </a:r>
            <a:r>
              <a:rPr lang="en-US" sz="1800" dirty="0">
                <a:latin typeface="Huawei Sans" panose="020C0503030203020204" pitchFamily="34" charset="0"/>
              </a:rPr>
              <a:t>This prevents routing loops.</a:t>
            </a:r>
          </a:p>
          <a:p>
            <a:pPr algn="l"/>
            <a:endParaRPr lang="zh-CN" altLang="en-US" sz="1800" dirty="0">
              <a:latin typeface="Huawei Sans" panose="020C0503030203020204" pitchFamily="34" charset="0"/>
            </a:endParaRPr>
          </a:p>
        </p:txBody>
      </p:sp>
      <p:sp>
        <p:nvSpPr>
          <p:cNvPr id="2" name="标题 1"/>
          <p:cNvSpPr>
            <a:spLocks noGrp="1"/>
          </p:cNvSpPr>
          <p:nvPr>
            <p:ph type="title"/>
          </p:nvPr>
        </p:nvSpPr>
        <p:spPr/>
        <p:txBody>
          <a:bodyPr wrap="square">
            <a:noAutofit/>
          </a:bodyPr>
          <a:lstStyle/>
          <a:p>
            <a:r>
              <a:rPr lang="en-US" sz="3000" dirty="0">
                <a:latin typeface="Huawei Sans" panose="020C0503030203020204" pitchFamily="34" charset="0"/>
              </a:rPr>
              <a:t>Type 5/7 Route Loop Prevention — VPN Route Tag</a:t>
            </a:r>
          </a:p>
        </p:txBody>
      </p:sp>
      <p:sp>
        <p:nvSpPr>
          <p:cNvPr id="100" name="Freeform 4"/>
          <p:cNvSpPr>
            <a:spLocks noChangeAspect="1"/>
          </p:cNvSpPr>
          <p:nvPr/>
        </p:nvSpPr>
        <p:spPr bwMode="auto">
          <a:xfrm>
            <a:off x="1594177" y="4360092"/>
            <a:ext cx="1786818" cy="1261219"/>
          </a:xfrm>
          <a:custGeom>
            <a:avLst/>
            <a:gdLst>
              <a:gd name="T0" fmla="*/ 2147483647 w 1769"/>
              <a:gd name="T1" fmla="*/ 2147483647 h 2094"/>
              <a:gd name="T2" fmla="*/ 2147483647 w 1769"/>
              <a:gd name="T3" fmla="*/ 2147483647 h 2094"/>
              <a:gd name="T4" fmla="*/ 2147483647 w 1769"/>
              <a:gd name="T5" fmla="*/ 2147483647 h 2094"/>
              <a:gd name="T6" fmla="*/ 2147483647 w 1769"/>
              <a:gd name="T7" fmla="*/ 2147483647 h 2094"/>
              <a:gd name="T8" fmla="*/ 2147483647 w 1769"/>
              <a:gd name="T9" fmla="*/ 2147483647 h 2094"/>
              <a:gd name="T10" fmla="*/ 2147483647 w 1769"/>
              <a:gd name="T11" fmla="*/ 2147483647 h 2094"/>
              <a:gd name="T12" fmla="*/ 2147483647 w 1769"/>
              <a:gd name="T13" fmla="*/ 2147483647 h 2094"/>
              <a:gd name="T14" fmla="*/ 2147483647 w 1769"/>
              <a:gd name="T15" fmla="*/ 2147483647 h 2094"/>
              <a:gd name="T16" fmla="*/ 2147483647 w 1769"/>
              <a:gd name="T17" fmla="*/ 2147483647 h 2094"/>
              <a:gd name="T18" fmla="*/ 2147483647 w 1769"/>
              <a:gd name="T19" fmla="*/ 2147483647 h 2094"/>
              <a:gd name="T20" fmla="*/ 2147483647 w 1769"/>
              <a:gd name="T21" fmla="*/ 2147483647 h 2094"/>
              <a:gd name="T22" fmla="*/ 2147483647 w 1769"/>
              <a:gd name="T23" fmla="*/ 2147483647 h 2094"/>
              <a:gd name="T24" fmla="*/ 2147483647 w 1769"/>
              <a:gd name="T25" fmla="*/ 2147483647 h 2094"/>
              <a:gd name="T26" fmla="*/ 2147483647 w 1769"/>
              <a:gd name="T27" fmla="*/ 2147483647 h 2094"/>
              <a:gd name="T28" fmla="*/ 2147483647 w 1769"/>
              <a:gd name="T29" fmla="*/ 2147483647 h 2094"/>
              <a:gd name="T30" fmla="*/ 2147483647 w 1769"/>
              <a:gd name="T31" fmla="*/ 2147483647 h 2094"/>
              <a:gd name="T32" fmla="*/ 2147483647 w 1769"/>
              <a:gd name="T33" fmla="*/ 0 h 2094"/>
              <a:gd name="T34" fmla="*/ 2147483647 w 1769"/>
              <a:gd name="T35" fmla="*/ 0 h 2094"/>
              <a:gd name="T36" fmla="*/ 2147483647 w 1769"/>
              <a:gd name="T37" fmla="*/ 2147483647 h 2094"/>
              <a:gd name="T38" fmla="*/ 2147483647 w 1769"/>
              <a:gd name="T39" fmla="*/ 2147483647 h 2094"/>
              <a:gd name="T40" fmla="*/ 2147483647 w 1769"/>
              <a:gd name="T41" fmla="*/ 2147483647 h 2094"/>
              <a:gd name="T42" fmla="*/ 2147483647 w 1769"/>
              <a:gd name="T43" fmla="*/ 2147483647 h 2094"/>
              <a:gd name="T44" fmla="*/ 2147483647 w 1769"/>
              <a:gd name="T45" fmla="*/ 2147483647 h 2094"/>
              <a:gd name="T46" fmla="*/ 2147483647 w 1769"/>
              <a:gd name="T47" fmla="*/ 2147483647 h 2094"/>
              <a:gd name="T48" fmla="*/ 0 w 1769"/>
              <a:gd name="T49" fmla="*/ 2147483647 h 2094"/>
              <a:gd name="T50" fmla="*/ 0 w 1769"/>
              <a:gd name="T51" fmla="*/ 2147483647 h 2094"/>
              <a:gd name="T52" fmla="*/ 2147483647 w 1769"/>
              <a:gd name="T53" fmla="*/ 2147483647 h 2094"/>
              <a:gd name="T54" fmla="*/ 2147483647 w 1769"/>
              <a:gd name="T55" fmla="*/ 2147483647 h 2094"/>
              <a:gd name="T56" fmla="*/ 2147483647 w 1769"/>
              <a:gd name="T57" fmla="*/ 2147483647 h 2094"/>
              <a:gd name="T58" fmla="*/ 2147483647 w 1769"/>
              <a:gd name="T59" fmla="*/ 2147483647 h 2094"/>
              <a:gd name="T60" fmla="*/ 2147483647 w 1769"/>
              <a:gd name="T61" fmla="*/ 2147483647 h 2094"/>
              <a:gd name="T62" fmla="*/ 2147483647 w 1769"/>
              <a:gd name="T63" fmla="*/ 2147483647 h 2094"/>
              <a:gd name="T64" fmla="*/ 2147483647 w 1769"/>
              <a:gd name="T65" fmla="*/ 2147483647 h 209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769"/>
              <a:gd name="T100" fmla="*/ 0 h 2094"/>
              <a:gd name="T101" fmla="*/ 1769 w 1769"/>
              <a:gd name="T102" fmla="*/ 2094 h 209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769" h="2094">
                <a:moveTo>
                  <a:pt x="110" y="2094"/>
                </a:moveTo>
                <a:lnTo>
                  <a:pt x="1658" y="2094"/>
                </a:lnTo>
                <a:lnTo>
                  <a:pt x="1683" y="2091"/>
                </a:lnTo>
                <a:lnTo>
                  <a:pt x="1707" y="2083"/>
                </a:lnTo>
                <a:lnTo>
                  <a:pt x="1727" y="2070"/>
                </a:lnTo>
                <a:lnTo>
                  <a:pt x="1745" y="2053"/>
                </a:lnTo>
                <a:lnTo>
                  <a:pt x="1758" y="2032"/>
                </a:lnTo>
                <a:lnTo>
                  <a:pt x="1766" y="2008"/>
                </a:lnTo>
                <a:lnTo>
                  <a:pt x="1769" y="1983"/>
                </a:lnTo>
                <a:lnTo>
                  <a:pt x="1769" y="110"/>
                </a:lnTo>
                <a:lnTo>
                  <a:pt x="1766" y="87"/>
                </a:lnTo>
                <a:lnTo>
                  <a:pt x="1758" y="63"/>
                </a:lnTo>
                <a:lnTo>
                  <a:pt x="1745" y="42"/>
                </a:lnTo>
                <a:lnTo>
                  <a:pt x="1727" y="25"/>
                </a:lnTo>
                <a:lnTo>
                  <a:pt x="1707" y="12"/>
                </a:lnTo>
                <a:lnTo>
                  <a:pt x="1683" y="3"/>
                </a:lnTo>
                <a:lnTo>
                  <a:pt x="1658" y="0"/>
                </a:lnTo>
                <a:lnTo>
                  <a:pt x="110" y="0"/>
                </a:lnTo>
                <a:lnTo>
                  <a:pt x="87" y="3"/>
                </a:lnTo>
                <a:lnTo>
                  <a:pt x="63" y="12"/>
                </a:lnTo>
                <a:lnTo>
                  <a:pt x="43" y="25"/>
                </a:lnTo>
                <a:lnTo>
                  <a:pt x="25" y="42"/>
                </a:lnTo>
                <a:lnTo>
                  <a:pt x="12" y="63"/>
                </a:lnTo>
                <a:lnTo>
                  <a:pt x="3" y="87"/>
                </a:lnTo>
                <a:lnTo>
                  <a:pt x="0" y="110"/>
                </a:lnTo>
                <a:lnTo>
                  <a:pt x="0" y="1983"/>
                </a:lnTo>
                <a:lnTo>
                  <a:pt x="3" y="2008"/>
                </a:lnTo>
                <a:lnTo>
                  <a:pt x="12" y="2032"/>
                </a:lnTo>
                <a:lnTo>
                  <a:pt x="25" y="2053"/>
                </a:lnTo>
                <a:lnTo>
                  <a:pt x="43" y="2070"/>
                </a:lnTo>
                <a:lnTo>
                  <a:pt x="63" y="2083"/>
                </a:lnTo>
                <a:lnTo>
                  <a:pt x="87" y="2091"/>
                </a:lnTo>
                <a:lnTo>
                  <a:pt x="110" y="2094"/>
                </a:lnTo>
                <a:close/>
              </a:path>
            </a:pathLst>
          </a:custGeom>
          <a:solidFill>
            <a:srgbClr val="FFF2CC"/>
          </a:solidFill>
          <a:ln w="28575" cap="flat" cmpd="sng" algn="ctr">
            <a:solidFill>
              <a:srgbClr val="BAE6F6"/>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101" name="Rounded Rectangle 36"/>
          <p:cNvSpPr/>
          <p:nvPr/>
        </p:nvSpPr>
        <p:spPr>
          <a:xfrm>
            <a:off x="4368925" y="4179989"/>
            <a:ext cx="3365809" cy="1441322"/>
          </a:xfrm>
          <a:prstGeom prst="roundRect">
            <a:avLst>
              <a:gd name="adj" fmla="val 5020"/>
            </a:avLst>
          </a:prstGeom>
          <a:solidFill>
            <a:srgbClr val="F3FBFE"/>
          </a:solidFill>
          <a:ln w="28575"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zh-CN" altLang="en-US" sz="2800" b="0" i="0" u="none" strike="noStrike" kern="0" cap="none" spc="0" normalizeH="0" baseline="0" noProof="0" smtClean="0">
              <a:ln>
                <a:noFill/>
              </a:ln>
              <a:solidFill>
                <a:srgbClr val="1D1D1A"/>
              </a:solidFill>
              <a:effectLst/>
              <a:uLnTx/>
              <a:uFillTx/>
              <a:latin typeface="Huawei Sans" panose="020C0503030203020204" pitchFamily="34" charset="0"/>
              <a:sym typeface="Huawei Sans" panose="020C0503030203020204" pitchFamily="34" charset="0"/>
            </a:endParaRPr>
          </a:p>
        </p:txBody>
      </p:sp>
      <p:sp>
        <p:nvSpPr>
          <p:cNvPr id="102" name="Freeform 4"/>
          <p:cNvSpPr>
            <a:spLocks noChangeAspect="1"/>
          </p:cNvSpPr>
          <p:nvPr/>
        </p:nvSpPr>
        <p:spPr bwMode="auto">
          <a:xfrm>
            <a:off x="8741030" y="4360093"/>
            <a:ext cx="1423458" cy="1261218"/>
          </a:xfrm>
          <a:custGeom>
            <a:avLst/>
            <a:gdLst>
              <a:gd name="T0" fmla="*/ 2147483647 w 1769"/>
              <a:gd name="T1" fmla="*/ 2147483647 h 2094"/>
              <a:gd name="T2" fmla="*/ 2147483647 w 1769"/>
              <a:gd name="T3" fmla="*/ 2147483647 h 2094"/>
              <a:gd name="T4" fmla="*/ 2147483647 w 1769"/>
              <a:gd name="T5" fmla="*/ 2147483647 h 2094"/>
              <a:gd name="T6" fmla="*/ 2147483647 w 1769"/>
              <a:gd name="T7" fmla="*/ 2147483647 h 2094"/>
              <a:gd name="T8" fmla="*/ 2147483647 w 1769"/>
              <a:gd name="T9" fmla="*/ 2147483647 h 2094"/>
              <a:gd name="T10" fmla="*/ 2147483647 w 1769"/>
              <a:gd name="T11" fmla="*/ 2147483647 h 2094"/>
              <a:gd name="T12" fmla="*/ 2147483647 w 1769"/>
              <a:gd name="T13" fmla="*/ 2147483647 h 2094"/>
              <a:gd name="T14" fmla="*/ 2147483647 w 1769"/>
              <a:gd name="T15" fmla="*/ 2147483647 h 2094"/>
              <a:gd name="T16" fmla="*/ 2147483647 w 1769"/>
              <a:gd name="T17" fmla="*/ 2147483647 h 2094"/>
              <a:gd name="T18" fmla="*/ 2147483647 w 1769"/>
              <a:gd name="T19" fmla="*/ 2147483647 h 2094"/>
              <a:gd name="T20" fmla="*/ 2147483647 w 1769"/>
              <a:gd name="T21" fmla="*/ 2147483647 h 2094"/>
              <a:gd name="T22" fmla="*/ 2147483647 w 1769"/>
              <a:gd name="T23" fmla="*/ 2147483647 h 2094"/>
              <a:gd name="T24" fmla="*/ 2147483647 w 1769"/>
              <a:gd name="T25" fmla="*/ 2147483647 h 2094"/>
              <a:gd name="T26" fmla="*/ 2147483647 w 1769"/>
              <a:gd name="T27" fmla="*/ 2147483647 h 2094"/>
              <a:gd name="T28" fmla="*/ 2147483647 w 1769"/>
              <a:gd name="T29" fmla="*/ 2147483647 h 2094"/>
              <a:gd name="T30" fmla="*/ 2147483647 w 1769"/>
              <a:gd name="T31" fmla="*/ 2147483647 h 2094"/>
              <a:gd name="T32" fmla="*/ 2147483647 w 1769"/>
              <a:gd name="T33" fmla="*/ 0 h 2094"/>
              <a:gd name="T34" fmla="*/ 2147483647 w 1769"/>
              <a:gd name="T35" fmla="*/ 0 h 2094"/>
              <a:gd name="T36" fmla="*/ 2147483647 w 1769"/>
              <a:gd name="T37" fmla="*/ 2147483647 h 2094"/>
              <a:gd name="T38" fmla="*/ 2147483647 w 1769"/>
              <a:gd name="T39" fmla="*/ 2147483647 h 2094"/>
              <a:gd name="T40" fmla="*/ 2147483647 w 1769"/>
              <a:gd name="T41" fmla="*/ 2147483647 h 2094"/>
              <a:gd name="T42" fmla="*/ 2147483647 w 1769"/>
              <a:gd name="T43" fmla="*/ 2147483647 h 2094"/>
              <a:gd name="T44" fmla="*/ 2147483647 w 1769"/>
              <a:gd name="T45" fmla="*/ 2147483647 h 2094"/>
              <a:gd name="T46" fmla="*/ 2147483647 w 1769"/>
              <a:gd name="T47" fmla="*/ 2147483647 h 2094"/>
              <a:gd name="T48" fmla="*/ 0 w 1769"/>
              <a:gd name="T49" fmla="*/ 2147483647 h 2094"/>
              <a:gd name="T50" fmla="*/ 0 w 1769"/>
              <a:gd name="T51" fmla="*/ 2147483647 h 2094"/>
              <a:gd name="T52" fmla="*/ 2147483647 w 1769"/>
              <a:gd name="T53" fmla="*/ 2147483647 h 2094"/>
              <a:gd name="T54" fmla="*/ 2147483647 w 1769"/>
              <a:gd name="T55" fmla="*/ 2147483647 h 2094"/>
              <a:gd name="T56" fmla="*/ 2147483647 w 1769"/>
              <a:gd name="T57" fmla="*/ 2147483647 h 2094"/>
              <a:gd name="T58" fmla="*/ 2147483647 w 1769"/>
              <a:gd name="T59" fmla="*/ 2147483647 h 2094"/>
              <a:gd name="T60" fmla="*/ 2147483647 w 1769"/>
              <a:gd name="T61" fmla="*/ 2147483647 h 2094"/>
              <a:gd name="T62" fmla="*/ 2147483647 w 1769"/>
              <a:gd name="T63" fmla="*/ 2147483647 h 2094"/>
              <a:gd name="T64" fmla="*/ 2147483647 w 1769"/>
              <a:gd name="T65" fmla="*/ 2147483647 h 209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769"/>
              <a:gd name="T100" fmla="*/ 0 h 2094"/>
              <a:gd name="T101" fmla="*/ 1769 w 1769"/>
              <a:gd name="T102" fmla="*/ 2094 h 209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769" h="2094">
                <a:moveTo>
                  <a:pt x="110" y="2094"/>
                </a:moveTo>
                <a:lnTo>
                  <a:pt x="1658" y="2094"/>
                </a:lnTo>
                <a:lnTo>
                  <a:pt x="1683" y="2091"/>
                </a:lnTo>
                <a:lnTo>
                  <a:pt x="1707" y="2083"/>
                </a:lnTo>
                <a:lnTo>
                  <a:pt x="1727" y="2070"/>
                </a:lnTo>
                <a:lnTo>
                  <a:pt x="1745" y="2053"/>
                </a:lnTo>
                <a:lnTo>
                  <a:pt x="1758" y="2032"/>
                </a:lnTo>
                <a:lnTo>
                  <a:pt x="1766" y="2008"/>
                </a:lnTo>
                <a:lnTo>
                  <a:pt x="1769" y="1983"/>
                </a:lnTo>
                <a:lnTo>
                  <a:pt x="1769" y="110"/>
                </a:lnTo>
                <a:lnTo>
                  <a:pt x="1766" y="87"/>
                </a:lnTo>
                <a:lnTo>
                  <a:pt x="1758" y="63"/>
                </a:lnTo>
                <a:lnTo>
                  <a:pt x="1745" y="42"/>
                </a:lnTo>
                <a:lnTo>
                  <a:pt x="1727" y="25"/>
                </a:lnTo>
                <a:lnTo>
                  <a:pt x="1707" y="12"/>
                </a:lnTo>
                <a:lnTo>
                  <a:pt x="1683" y="3"/>
                </a:lnTo>
                <a:lnTo>
                  <a:pt x="1658" y="0"/>
                </a:lnTo>
                <a:lnTo>
                  <a:pt x="110" y="0"/>
                </a:lnTo>
                <a:lnTo>
                  <a:pt x="87" y="3"/>
                </a:lnTo>
                <a:lnTo>
                  <a:pt x="63" y="12"/>
                </a:lnTo>
                <a:lnTo>
                  <a:pt x="43" y="25"/>
                </a:lnTo>
                <a:lnTo>
                  <a:pt x="25" y="42"/>
                </a:lnTo>
                <a:lnTo>
                  <a:pt x="12" y="63"/>
                </a:lnTo>
                <a:lnTo>
                  <a:pt x="3" y="87"/>
                </a:lnTo>
                <a:lnTo>
                  <a:pt x="0" y="110"/>
                </a:lnTo>
                <a:lnTo>
                  <a:pt x="0" y="1983"/>
                </a:lnTo>
                <a:lnTo>
                  <a:pt x="3" y="2008"/>
                </a:lnTo>
                <a:lnTo>
                  <a:pt x="12" y="2032"/>
                </a:lnTo>
                <a:lnTo>
                  <a:pt x="25" y="2053"/>
                </a:lnTo>
                <a:lnTo>
                  <a:pt x="43" y="2070"/>
                </a:lnTo>
                <a:lnTo>
                  <a:pt x="63" y="2083"/>
                </a:lnTo>
                <a:lnTo>
                  <a:pt x="87" y="2091"/>
                </a:lnTo>
                <a:lnTo>
                  <a:pt x="110" y="2094"/>
                </a:lnTo>
                <a:close/>
              </a:path>
            </a:pathLst>
          </a:custGeom>
          <a:solidFill>
            <a:srgbClr val="FFF2CC"/>
          </a:solidFill>
          <a:ln w="28575" cap="flat" cmpd="sng" algn="ctr">
            <a:solidFill>
              <a:srgbClr val="BAE6F6"/>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103" name="Text Box 18"/>
          <p:cNvSpPr txBox="1">
            <a:spLocks noChangeArrowheads="1"/>
          </p:cNvSpPr>
          <p:nvPr/>
        </p:nvSpPr>
        <p:spPr bwMode="auto">
          <a:xfrm>
            <a:off x="7511394" y="5799204"/>
            <a:ext cx="486030" cy="307777"/>
          </a:xfrm>
          <a:prstGeom prst="rect">
            <a:avLst/>
          </a:prstGeom>
          <a:noFill/>
          <a:ln w="9525" algn="ctr">
            <a:noFill/>
            <a:miter lim="800000"/>
            <a:headEnd/>
            <a:tailEnd/>
          </a:ln>
        </p:spPr>
        <p:txBody>
          <a:bodyPr wrap="square">
            <a:noAutofit/>
          </a:bodyPr>
          <a:lstStyle/>
          <a:p>
            <a:pPr marL="0" marR="0" lvl="0" indent="0" algn="ctr" defTabSz="784225" eaLnBrk="0" fontAlgn="ctr" latinLnBrk="0" hangingPunct="0">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PE3</a:t>
            </a:r>
          </a:p>
        </p:txBody>
      </p:sp>
      <p:sp>
        <p:nvSpPr>
          <p:cNvPr id="104" name="Text Box 18"/>
          <p:cNvSpPr txBox="1">
            <a:spLocks noChangeArrowheads="1"/>
          </p:cNvSpPr>
          <p:nvPr/>
        </p:nvSpPr>
        <p:spPr bwMode="auto">
          <a:xfrm>
            <a:off x="5910148" y="5057332"/>
            <a:ext cx="287258" cy="307777"/>
          </a:xfrm>
          <a:prstGeom prst="rect">
            <a:avLst/>
          </a:prstGeom>
          <a:noFill/>
          <a:ln w="9525" algn="ctr">
            <a:noFill/>
            <a:miter lim="800000"/>
            <a:headEnd/>
            <a:tailEnd/>
          </a:ln>
        </p:spPr>
        <p:txBody>
          <a:bodyPr wrap="square">
            <a:noAutofit/>
          </a:bodyPr>
          <a:lstStyle/>
          <a:p>
            <a:pPr marL="0" marR="0" lvl="0" indent="0" algn="ctr" defTabSz="784225" eaLnBrk="0" fontAlgn="ctr" latinLnBrk="0" hangingPunct="0">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P</a:t>
            </a:r>
          </a:p>
        </p:txBody>
      </p:sp>
      <p:sp>
        <p:nvSpPr>
          <p:cNvPr id="105" name="Text Box 18"/>
          <p:cNvSpPr txBox="1">
            <a:spLocks noChangeArrowheads="1"/>
          </p:cNvSpPr>
          <p:nvPr/>
        </p:nvSpPr>
        <p:spPr bwMode="auto">
          <a:xfrm>
            <a:off x="4105965" y="5057332"/>
            <a:ext cx="486030" cy="307777"/>
          </a:xfrm>
          <a:prstGeom prst="rect">
            <a:avLst/>
          </a:prstGeom>
          <a:noFill/>
          <a:ln w="9525" algn="ctr">
            <a:noFill/>
            <a:miter lim="800000"/>
            <a:headEnd/>
            <a:tailEnd/>
          </a:ln>
        </p:spPr>
        <p:txBody>
          <a:bodyPr wrap="square">
            <a:noAutofit/>
          </a:bodyPr>
          <a:lstStyle/>
          <a:p>
            <a:pPr marL="0" marR="0" lvl="0" indent="0" algn="ctr" defTabSz="784225" eaLnBrk="0" fontAlgn="ctr" latinLnBrk="0" hangingPunct="0">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PE1</a:t>
            </a:r>
          </a:p>
        </p:txBody>
      </p:sp>
      <p:cxnSp>
        <p:nvCxnSpPr>
          <p:cNvPr id="106" name="直接连接符 105"/>
          <p:cNvCxnSpPr>
            <a:stCxn id="107" idx="3"/>
            <a:endCxn id="115" idx="1"/>
          </p:cNvCxnSpPr>
          <p:nvPr/>
        </p:nvCxnSpPr>
        <p:spPr bwMode="auto">
          <a:xfrm flipV="1">
            <a:off x="7974943" y="4800679"/>
            <a:ext cx="939713" cy="783637"/>
          </a:xfrm>
          <a:prstGeom prst="line">
            <a:avLst/>
          </a:prstGeom>
          <a:solidFill>
            <a:srgbClr val="1AABE2"/>
          </a:solidFill>
          <a:ln w="12700" cap="flat" cmpd="sng" algn="ctr">
            <a:solidFill>
              <a:sysClr val="windowText" lastClr="000000"/>
            </a:solidFill>
            <a:prstDash val="solid"/>
            <a:round/>
            <a:headEnd type="none" w="med" len="med"/>
            <a:tailEnd type="none" w="med" len="med"/>
          </a:ln>
          <a:effectLst/>
        </p:spPr>
      </p:cxnSp>
      <p:pic>
        <p:nvPicPr>
          <p:cNvPr id="107" name="图片 10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434943" y="5362916"/>
            <a:ext cx="540000" cy="442800"/>
          </a:xfrm>
          <a:prstGeom prst="rect">
            <a:avLst/>
          </a:prstGeom>
        </p:spPr>
      </p:pic>
      <p:pic>
        <p:nvPicPr>
          <p:cNvPr id="108" name="图片 10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119651" y="4579279"/>
            <a:ext cx="540000" cy="442800"/>
          </a:xfrm>
          <a:prstGeom prst="rect">
            <a:avLst/>
          </a:prstGeom>
        </p:spPr>
      </p:pic>
      <p:cxnSp>
        <p:nvCxnSpPr>
          <p:cNvPr id="109" name="直接连接符 108"/>
          <p:cNvCxnSpPr>
            <a:stCxn id="108" idx="1"/>
            <a:endCxn id="114" idx="3"/>
          </p:cNvCxnSpPr>
          <p:nvPr/>
        </p:nvCxnSpPr>
        <p:spPr bwMode="auto">
          <a:xfrm flipH="1">
            <a:off x="3158200" y="4800679"/>
            <a:ext cx="961451" cy="0"/>
          </a:xfrm>
          <a:prstGeom prst="line">
            <a:avLst/>
          </a:prstGeom>
          <a:solidFill>
            <a:srgbClr val="1AABE2"/>
          </a:solidFill>
          <a:ln w="12700" cap="flat" cmpd="sng" algn="ctr">
            <a:solidFill>
              <a:sysClr val="windowText" lastClr="000000"/>
            </a:solidFill>
            <a:prstDash val="solid"/>
            <a:round/>
            <a:headEnd type="none" w="med" len="med"/>
            <a:tailEnd type="none" w="med" len="med"/>
          </a:ln>
          <a:effectLst/>
        </p:spPr>
      </p:cxnSp>
      <p:pic>
        <p:nvPicPr>
          <p:cNvPr id="110" name="图片 10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791867" y="4586538"/>
            <a:ext cx="540000" cy="442800"/>
          </a:xfrm>
          <a:prstGeom prst="rect">
            <a:avLst/>
          </a:prstGeom>
        </p:spPr>
      </p:pic>
      <p:cxnSp>
        <p:nvCxnSpPr>
          <p:cNvPr id="111" name="直接连接符 110"/>
          <p:cNvCxnSpPr>
            <a:stCxn id="108" idx="3"/>
            <a:endCxn id="110" idx="1"/>
          </p:cNvCxnSpPr>
          <p:nvPr/>
        </p:nvCxnSpPr>
        <p:spPr bwMode="auto">
          <a:xfrm>
            <a:off x="4659651" y="4800679"/>
            <a:ext cx="1132216" cy="0"/>
          </a:xfrm>
          <a:prstGeom prst="line">
            <a:avLst/>
          </a:prstGeom>
          <a:solidFill>
            <a:srgbClr val="1AABE2"/>
          </a:solidFill>
          <a:ln w="12700" cap="flat" cmpd="sng" algn="ctr">
            <a:solidFill>
              <a:sysClr val="windowText" lastClr="000000"/>
            </a:solidFill>
            <a:prstDash val="solid"/>
            <a:round/>
            <a:headEnd type="none" w="med" len="med"/>
            <a:tailEnd type="none" w="med" len="med"/>
          </a:ln>
          <a:effectLst/>
        </p:spPr>
      </p:cxnSp>
      <p:cxnSp>
        <p:nvCxnSpPr>
          <p:cNvPr id="112" name="直接连接符 111"/>
          <p:cNvCxnSpPr>
            <a:stCxn id="110" idx="3"/>
            <a:endCxn id="107" idx="1"/>
          </p:cNvCxnSpPr>
          <p:nvPr/>
        </p:nvCxnSpPr>
        <p:spPr bwMode="auto">
          <a:xfrm>
            <a:off x="6331867" y="4807938"/>
            <a:ext cx="1103076" cy="776378"/>
          </a:xfrm>
          <a:prstGeom prst="line">
            <a:avLst/>
          </a:prstGeom>
          <a:solidFill>
            <a:srgbClr val="1AABE2"/>
          </a:solidFill>
          <a:ln w="12700" cap="flat" cmpd="sng" algn="ctr">
            <a:solidFill>
              <a:sysClr val="windowText" lastClr="000000"/>
            </a:solidFill>
            <a:prstDash val="solid"/>
            <a:round/>
            <a:headEnd type="none" w="med" len="med"/>
            <a:tailEnd type="none" w="med" len="med"/>
          </a:ln>
          <a:effectLst/>
        </p:spPr>
      </p:cxnSp>
      <p:sp>
        <p:nvSpPr>
          <p:cNvPr id="113" name="Text Box 18"/>
          <p:cNvSpPr txBox="1">
            <a:spLocks noChangeArrowheads="1"/>
          </p:cNvSpPr>
          <p:nvPr/>
        </p:nvSpPr>
        <p:spPr bwMode="auto">
          <a:xfrm>
            <a:off x="2614828" y="5018538"/>
            <a:ext cx="492443" cy="307777"/>
          </a:xfrm>
          <a:prstGeom prst="rect">
            <a:avLst/>
          </a:prstGeom>
          <a:noFill/>
          <a:ln w="9525" algn="ctr">
            <a:noFill/>
            <a:miter lim="800000"/>
            <a:headEnd/>
            <a:tailEnd/>
          </a:ln>
        </p:spPr>
        <p:txBody>
          <a:bodyPr wrap="square">
            <a:noAutofit/>
          </a:bodyPr>
          <a:lstStyle/>
          <a:p>
            <a:pPr marL="0" marR="0" lvl="0" indent="0" algn="ctr" defTabSz="784225" eaLnBrk="0" fontAlgn="ctr" latinLnBrk="0" hangingPunct="0">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CE1</a:t>
            </a:r>
          </a:p>
        </p:txBody>
      </p:sp>
      <p:pic>
        <p:nvPicPr>
          <p:cNvPr id="114" name="图片 11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618200" y="4579279"/>
            <a:ext cx="540000" cy="442800"/>
          </a:xfrm>
          <a:prstGeom prst="rect">
            <a:avLst/>
          </a:prstGeom>
        </p:spPr>
      </p:pic>
      <p:pic>
        <p:nvPicPr>
          <p:cNvPr id="115" name="图片 11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914656" y="4579279"/>
            <a:ext cx="540000" cy="442800"/>
          </a:xfrm>
          <a:prstGeom prst="rect">
            <a:avLst/>
          </a:prstGeom>
        </p:spPr>
      </p:pic>
      <p:sp>
        <p:nvSpPr>
          <p:cNvPr id="116" name="矩形 115"/>
          <p:cNvSpPr/>
          <p:nvPr/>
        </p:nvSpPr>
        <p:spPr>
          <a:xfrm>
            <a:off x="2618200" y="5335402"/>
            <a:ext cx="644728" cy="307777"/>
          </a:xfrm>
          <a:prstGeom prst="rect">
            <a:avLst/>
          </a:prstGeom>
          <a:noFill/>
          <a:ln w="9525" algn="ctr">
            <a:noFill/>
            <a:miter lim="800000"/>
            <a:headEnd/>
            <a:tailEnd/>
          </a:ln>
        </p:spPr>
        <p:txBody>
          <a:bodyPr wrap="square">
            <a:noAutofit/>
          </a:bodyPr>
          <a:lstStyle/>
          <a:p>
            <a:pPr marL="0" marR="0" lvl="0" indent="0" algn="ctr" defTabSz="784225" eaLnBrk="0" fontAlgn="ctr" latinLnBrk="0" hangingPunct="0">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Site 1</a:t>
            </a:r>
          </a:p>
        </p:txBody>
      </p:sp>
      <p:sp>
        <p:nvSpPr>
          <p:cNvPr id="117" name="矩形 116"/>
          <p:cNvSpPr/>
          <p:nvPr/>
        </p:nvSpPr>
        <p:spPr>
          <a:xfrm>
            <a:off x="9564292" y="5348200"/>
            <a:ext cx="644728" cy="307777"/>
          </a:xfrm>
          <a:prstGeom prst="rect">
            <a:avLst/>
          </a:prstGeom>
          <a:noFill/>
          <a:ln w="9525" algn="ctr">
            <a:noFill/>
            <a:miter lim="800000"/>
            <a:headEnd/>
            <a:tailEnd/>
          </a:ln>
        </p:spPr>
        <p:txBody>
          <a:bodyPr wrap="square">
            <a:noAutofit/>
          </a:bodyPr>
          <a:lstStyle/>
          <a:p>
            <a:pPr marL="0" marR="0" lvl="0" indent="0" algn="ctr" defTabSz="784225" eaLnBrk="0" fontAlgn="ctr" latinLnBrk="0" hangingPunct="0">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Site 2</a:t>
            </a:r>
          </a:p>
        </p:txBody>
      </p:sp>
      <p:sp>
        <p:nvSpPr>
          <p:cNvPr id="118" name="Text Box 18"/>
          <p:cNvSpPr txBox="1">
            <a:spLocks noChangeArrowheads="1"/>
          </p:cNvSpPr>
          <p:nvPr/>
        </p:nvSpPr>
        <p:spPr bwMode="auto">
          <a:xfrm>
            <a:off x="7459485" y="3708174"/>
            <a:ext cx="486030" cy="307777"/>
          </a:xfrm>
          <a:prstGeom prst="rect">
            <a:avLst/>
          </a:prstGeom>
          <a:noFill/>
          <a:ln w="9525" algn="ctr">
            <a:noFill/>
            <a:miter lim="800000"/>
            <a:headEnd/>
            <a:tailEnd/>
          </a:ln>
        </p:spPr>
        <p:txBody>
          <a:bodyPr wrap="square">
            <a:noAutofit/>
          </a:bodyPr>
          <a:lstStyle/>
          <a:p>
            <a:pPr marL="0" marR="0" lvl="0" indent="0" algn="ctr" defTabSz="784225" eaLnBrk="0" fontAlgn="ctr" latinLnBrk="0" hangingPunct="0">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PE2</a:t>
            </a:r>
          </a:p>
        </p:txBody>
      </p:sp>
      <p:pic>
        <p:nvPicPr>
          <p:cNvPr id="119" name="图片 11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434943" y="3947519"/>
            <a:ext cx="540000" cy="442800"/>
          </a:xfrm>
          <a:prstGeom prst="rect">
            <a:avLst/>
          </a:prstGeom>
        </p:spPr>
      </p:pic>
      <p:cxnSp>
        <p:nvCxnSpPr>
          <p:cNvPr id="120" name="直接连接符 119"/>
          <p:cNvCxnSpPr>
            <a:stCxn id="110" idx="3"/>
            <a:endCxn id="119" idx="1"/>
          </p:cNvCxnSpPr>
          <p:nvPr/>
        </p:nvCxnSpPr>
        <p:spPr bwMode="auto">
          <a:xfrm flipV="1">
            <a:off x="6331867" y="4168919"/>
            <a:ext cx="1103076" cy="639019"/>
          </a:xfrm>
          <a:prstGeom prst="line">
            <a:avLst/>
          </a:prstGeom>
          <a:solidFill>
            <a:srgbClr val="1AABE2"/>
          </a:solidFill>
          <a:ln w="12700" cap="flat" cmpd="sng" algn="ctr">
            <a:solidFill>
              <a:sysClr val="windowText" lastClr="000000"/>
            </a:solidFill>
            <a:prstDash val="solid"/>
            <a:round/>
            <a:headEnd type="none" w="med" len="med"/>
            <a:tailEnd type="none" w="med" len="med"/>
          </a:ln>
          <a:effectLst/>
        </p:spPr>
      </p:cxnSp>
      <p:cxnSp>
        <p:nvCxnSpPr>
          <p:cNvPr id="121" name="直接连接符 120"/>
          <p:cNvCxnSpPr>
            <a:stCxn id="119" idx="3"/>
            <a:endCxn id="115" idx="1"/>
          </p:cNvCxnSpPr>
          <p:nvPr/>
        </p:nvCxnSpPr>
        <p:spPr bwMode="auto">
          <a:xfrm>
            <a:off x="7974943" y="4168919"/>
            <a:ext cx="939713" cy="631760"/>
          </a:xfrm>
          <a:prstGeom prst="line">
            <a:avLst/>
          </a:prstGeom>
          <a:solidFill>
            <a:srgbClr val="1AABE2"/>
          </a:solidFill>
          <a:ln w="12700" cap="flat" cmpd="sng" algn="ctr">
            <a:solidFill>
              <a:sysClr val="windowText" lastClr="000000"/>
            </a:solidFill>
            <a:prstDash val="solid"/>
            <a:round/>
            <a:headEnd type="none" w="med" len="med"/>
            <a:tailEnd type="none" w="med" len="med"/>
          </a:ln>
          <a:effectLst/>
        </p:spPr>
      </p:cxnSp>
      <p:sp>
        <p:nvSpPr>
          <p:cNvPr id="122" name="弧形 121"/>
          <p:cNvSpPr/>
          <p:nvPr/>
        </p:nvSpPr>
        <p:spPr bwMode="auto">
          <a:xfrm rot="15614839">
            <a:off x="5430887" y="2988724"/>
            <a:ext cx="1438661" cy="3070408"/>
          </a:xfrm>
          <a:prstGeom prst="arc">
            <a:avLst>
              <a:gd name="adj1" fmla="val 16775469"/>
              <a:gd name="adj2" fmla="val 4449745"/>
            </a:avLst>
          </a:prstGeom>
          <a:noFill/>
          <a:ln w="19050" cap="flat" cmpd="sng" algn="ctr">
            <a:solidFill>
              <a:srgbClr val="EC7061"/>
            </a:solidFill>
            <a:prstDash val="solid"/>
            <a:round/>
            <a:headEnd type="none" w="med" len="med"/>
            <a:tailEnd type="triangle"/>
          </a:ln>
          <a:effectLst/>
        </p:spPr>
        <p:txBody>
          <a:bodyPr vert="horz" wrap="square" lIns="91440" tIns="45720" rIns="91440" bIns="45720" numCol="1" rtlCol="0" anchor="t" anchorCtr="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123" name="AutoShape 29"/>
          <p:cNvSpPr>
            <a:spLocks noChangeArrowheads="1"/>
          </p:cNvSpPr>
          <p:nvPr/>
        </p:nvSpPr>
        <p:spPr bwMode="auto">
          <a:xfrm rot="20441682">
            <a:off x="5193989" y="3574958"/>
            <a:ext cx="1010658" cy="252000"/>
          </a:xfrm>
          <a:prstGeom prst="flowChartAlternateProcess">
            <a:avLst/>
          </a:prstGeom>
          <a:solidFill>
            <a:srgbClr val="F4FBFE"/>
          </a:solidFill>
          <a:ln w="19050" cap="flat" cmpd="sng" algn="ctr">
            <a:solidFill>
              <a:srgbClr val="99DFF9"/>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VPNv4</a:t>
            </a:r>
          </a:p>
        </p:txBody>
      </p:sp>
      <p:sp>
        <p:nvSpPr>
          <p:cNvPr id="124" name="弧形 123"/>
          <p:cNvSpPr/>
          <p:nvPr/>
        </p:nvSpPr>
        <p:spPr bwMode="auto">
          <a:xfrm rot="18014889">
            <a:off x="8106744" y="3637941"/>
            <a:ext cx="635436" cy="1300949"/>
          </a:xfrm>
          <a:prstGeom prst="arc">
            <a:avLst>
              <a:gd name="adj1" fmla="val 16907101"/>
              <a:gd name="adj2" fmla="val 5001890"/>
            </a:avLst>
          </a:prstGeom>
          <a:noFill/>
          <a:ln w="19050" cap="flat" cmpd="sng" algn="ctr">
            <a:solidFill>
              <a:srgbClr val="EC7061"/>
            </a:solidFill>
            <a:prstDash val="solid"/>
            <a:round/>
            <a:headEnd type="none" w="med" len="med"/>
            <a:tailEnd type="triangle"/>
          </a:ln>
          <a:effectLst/>
        </p:spPr>
        <p:txBody>
          <a:bodyPr vert="horz" wrap="square" lIns="91440" tIns="45720" rIns="91440" bIns="45720" numCol="1" rtlCol="0" anchor="t" anchorCtr="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125" name="AutoShape 29"/>
          <p:cNvSpPr>
            <a:spLocks noChangeArrowheads="1"/>
          </p:cNvSpPr>
          <p:nvPr/>
        </p:nvSpPr>
        <p:spPr bwMode="auto">
          <a:xfrm rot="2043903">
            <a:off x="8119702" y="3605387"/>
            <a:ext cx="1600321" cy="453120"/>
          </a:xfrm>
          <a:prstGeom prst="flowChartAlternateProcess">
            <a:avLst/>
          </a:prstGeom>
          <a:solidFill>
            <a:srgbClr val="F4FBFE"/>
          </a:solidFill>
          <a:ln w="19050" cap="flat" cmpd="sng" algn="ctr">
            <a:solidFill>
              <a:srgbClr val="99DFF9"/>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Type 5 LSA</a:t>
            </a:r>
          </a:p>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smtClean="0">
                <a:ln>
                  <a:noFill/>
                </a:ln>
                <a:solidFill>
                  <a:srgbClr val="EC7061"/>
                </a:solidFill>
                <a:effectLst/>
                <a:uLnTx/>
                <a:uFillTx/>
                <a:latin typeface="Huawei Sans" panose="020C0503030203020204" pitchFamily="34" charset="0"/>
                <a:sym typeface="Huawei Sans" panose="020C0503030203020204" pitchFamily="34" charset="0"/>
              </a:rPr>
              <a:t>Route Tag = 123</a:t>
            </a:r>
          </a:p>
        </p:txBody>
      </p:sp>
      <p:sp>
        <p:nvSpPr>
          <p:cNvPr id="126" name="弧形 125"/>
          <p:cNvSpPr/>
          <p:nvPr/>
        </p:nvSpPr>
        <p:spPr bwMode="auto">
          <a:xfrm rot="3491107">
            <a:off x="8085678" y="4612969"/>
            <a:ext cx="635436" cy="1300949"/>
          </a:xfrm>
          <a:prstGeom prst="arc">
            <a:avLst>
              <a:gd name="adj1" fmla="val 16907101"/>
              <a:gd name="adj2" fmla="val 4399471"/>
            </a:avLst>
          </a:prstGeom>
          <a:noFill/>
          <a:ln w="19050" cap="flat" cmpd="sng" algn="ctr">
            <a:solidFill>
              <a:srgbClr val="EC7061"/>
            </a:solidFill>
            <a:prstDash val="solid"/>
            <a:round/>
            <a:headEnd type="none" w="med" len="med"/>
            <a:tailEnd type="triangle"/>
          </a:ln>
          <a:effectLst/>
        </p:spPr>
        <p:txBody>
          <a:bodyPr vert="horz" wrap="square" lIns="91440" tIns="45720" rIns="91440" bIns="45720" numCol="1" rtlCol="0" anchor="t" anchorCtr="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endParaRPr>
          </a:p>
        </p:txBody>
      </p:sp>
      <p:grpSp>
        <p:nvGrpSpPr>
          <p:cNvPr id="127" name="组合 126"/>
          <p:cNvGrpSpPr/>
          <p:nvPr/>
        </p:nvGrpSpPr>
        <p:grpSpPr>
          <a:xfrm rot="16200000">
            <a:off x="2397732" y="4686999"/>
            <a:ext cx="220468" cy="220468"/>
            <a:chOff x="468317" y="3414713"/>
            <a:chExt cx="446083" cy="446083"/>
          </a:xfrm>
        </p:grpSpPr>
        <p:cxnSp>
          <p:nvCxnSpPr>
            <p:cNvPr id="128" name="直接连接符 127"/>
            <p:cNvCxnSpPr/>
            <p:nvPr/>
          </p:nvCxnSpPr>
          <p:spPr>
            <a:xfrm>
              <a:off x="468317" y="3414713"/>
              <a:ext cx="446083" cy="0"/>
            </a:xfrm>
            <a:prstGeom prst="line">
              <a:avLst/>
            </a:prstGeom>
            <a:noFill/>
            <a:ln w="22225" cap="flat" cmpd="sng" algn="ctr">
              <a:solidFill>
                <a:sysClr val="windowText" lastClr="000000"/>
              </a:solidFill>
              <a:prstDash val="solid"/>
              <a:miter lim="800000"/>
            </a:ln>
            <a:effectLst/>
          </p:spPr>
        </p:cxnSp>
        <p:cxnSp>
          <p:nvCxnSpPr>
            <p:cNvPr id="129" name="直接连接符 128"/>
            <p:cNvCxnSpPr/>
            <p:nvPr/>
          </p:nvCxnSpPr>
          <p:spPr>
            <a:xfrm rot="16200000">
              <a:off x="468317" y="3637755"/>
              <a:ext cx="446083" cy="0"/>
            </a:xfrm>
            <a:prstGeom prst="line">
              <a:avLst/>
            </a:prstGeom>
            <a:noFill/>
            <a:ln w="22225" cap="flat" cmpd="sng" algn="ctr">
              <a:solidFill>
                <a:sysClr val="windowText" lastClr="000000"/>
              </a:solidFill>
              <a:prstDash val="solid"/>
              <a:miter lim="800000"/>
            </a:ln>
            <a:effectLst/>
          </p:spPr>
        </p:cxnSp>
      </p:grpSp>
      <p:sp>
        <p:nvSpPr>
          <p:cNvPr id="130" name="Freeform 159"/>
          <p:cNvSpPr/>
          <p:nvPr/>
        </p:nvSpPr>
        <p:spPr>
          <a:xfrm flipH="1">
            <a:off x="1104000" y="4261988"/>
            <a:ext cx="1467964" cy="76735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ysClr val="window" lastClr="FFFFFF"/>
          </a:solidFill>
          <a:ln w="28575" cap="flat" cmpd="sng" algn="ctr">
            <a:solidFill>
              <a:sysClr val="window" lastClr="FFFFFF">
                <a:lumMod val="65000"/>
              </a:sysClr>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a:cs typeface="+mn-cs"/>
              <a:sym typeface="Huawei Sans" panose="020C0503030203020204" pitchFamily="34" charset="0"/>
            </a:endParaRPr>
          </a:p>
        </p:txBody>
      </p:sp>
      <p:sp>
        <p:nvSpPr>
          <p:cNvPr id="131" name="文本框 130"/>
          <p:cNvSpPr txBox="1"/>
          <p:nvPr/>
        </p:nvSpPr>
        <p:spPr>
          <a:xfrm>
            <a:off x="1104000" y="4599690"/>
            <a:ext cx="1388522" cy="307777"/>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rPr>
              <a:t>192.168.1.0/24</a:t>
            </a:r>
          </a:p>
        </p:txBody>
      </p:sp>
      <p:sp>
        <p:nvSpPr>
          <p:cNvPr id="132" name="Text Box 18"/>
          <p:cNvSpPr txBox="1">
            <a:spLocks noChangeArrowheads="1"/>
          </p:cNvSpPr>
          <p:nvPr/>
        </p:nvSpPr>
        <p:spPr bwMode="auto">
          <a:xfrm>
            <a:off x="9367843" y="4654049"/>
            <a:ext cx="492443" cy="307777"/>
          </a:xfrm>
          <a:prstGeom prst="rect">
            <a:avLst/>
          </a:prstGeom>
          <a:noFill/>
          <a:ln w="9525" algn="ctr">
            <a:noFill/>
            <a:miter lim="800000"/>
            <a:headEnd/>
            <a:tailEnd/>
          </a:ln>
        </p:spPr>
        <p:txBody>
          <a:bodyPr wrap="square">
            <a:noAutofit/>
          </a:bodyPr>
          <a:lstStyle/>
          <a:p>
            <a:pPr marL="0" marR="0" lvl="0" indent="0" algn="ctr" defTabSz="784225" eaLnBrk="0" fontAlgn="ctr" latinLnBrk="0" hangingPunct="0">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CE2</a:t>
            </a:r>
          </a:p>
        </p:txBody>
      </p:sp>
      <p:sp>
        <p:nvSpPr>
          <p:cNvPr id="133" name="文本框 132"/>
          <p:cNvSpPr txBox="1"/>
          <p:nvPr/>
        </p:nvSpPr>
        <p:spPr>
          <a:xfrm>
            <a:off x="3358645" y="4465879"/>
            <a:ext cx="747320" cy="369332"/>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prstClr val="black"/>
                </a:solidFill>
                <a:effectLst/>
                <a:uLnTx/>
                <a:uFillTx/>
                <a:latin typeface="Huawei Sans" panose="020C0503030203020204" pitchFamily="34" charset="0"/>
              </a:rPr>
              <a:t>EBGP</a:t>
            </a:r>
          </a:p>
        </p:txBody>
      </p:sp>
      <p:sp>
        <p:nvSpPr>
          <p:cNvPr id="134" name="Text Box 19"/>
          <p:cNvSpPr txBox="1">
            <a:spLocks noChangeArrowheads="1"/>
          </p:cNvSpPr>
          <p:nvPr/>
        </p:nvSpPr>
        <p:spPr bwMode="auto">
          <a:xfrm>
            <a:off x="1605895" y="5113314"/>
            <a:ext cx="771739" cy="503590"/>
          </a:xfrm>
          <a:prstGeom prst="rect">
            <a:avLst/>
          </a:prstGeom>
          <a:solidFill>
            <a:sysClr val="window" lastClr="FFFFFF"/>
          </a:solidFill>
          <a:ln>
            <a:noFill/>
          </a:ln>
          <a:effectLst/>
          <a:extLst/>
        </p:spPr>
        <p:txBody>
          <a:bodyPr wrap="square" lIns="36000" tIns="36000" rIns="36000" bIns="3600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EC7061"/>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AS </a:t>
            </a:r>
          </a:p>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EC7061"/>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65001</a:t>
            </a:r>
          </a:p>
        </p:txBody>
      </p:sp>
      <p:sp>
        <p:nvSpPr>
          <p:cNvPr id="135" name="AutoShape 29"/>
          <p:cNvSpPr>
            <a:spLocks noChangeArrowheads="1"/>
          </p:cNvSpPr>
          <p:nvPr/>
        </p:nvSpPr>
        <p:spPr bwMode="auto">
          <a:xfrm rot="19396391">
            <a:off x="8210943" y="5374458"/>
            <a:ext cx="1600321" cy="453120"/>
          </a:xfrm>
          <a:prstGeom prst="flowChartAlternateProcess">
            <a:avLst/>
          </a:prstGeom>
          <a:solidFill>
            <a:srgbClr val="F4FBFE"/>
          </a:solidFill>
          <a:ln w="19050" cap="flat" cmpd="sng" algn="ctr">
            <a:solidFill>
              <a:srgbClr val="99DFF9"/>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Type 5 LSA</a:t>
            </a:r>
          </a:p>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smtClean="0">
                <a:ln>
                  <a:noFill/>
                </a:ln>
                <a:solidFill>
                  <a:srgbClr val="EC7061"/>
                </a:solidFill>
                <a:effectLst/>
                <a:uLnTx/>
                <a:uFillTx/>
                <a:latin typeface="Huawei Sans" panose="020C0503030203020204" pitchFamily="34" charset="0"/>
                <a:sym typeface="Huawei Sans" panose="020C0503030203020204" pitchFamily="34" charset="0"/>
              </a:rPr>
              <a:t>Route Tag = 123</a:t>
            </a:r>
          </a:p>
        </p:txBody>
      </p:sp>
      <p:sp>
        <p:nvSpPr>
          <p:cNvPr id="136" name="AutoShape 29"/>
          <p:cNvSpPr>
            <a:spLocks noChangeArrowheads="1"/>
          </p:cNvSpPr>
          <p:nvPr/>
        </p:nvSpPr>
        <p:spPr bwMode="auto">
          <a:xfrm>
            <a:off x="4966473" y="5864687"/>
            <a:ext cx="1010658" cy="252000"/>
          </a:xfrm>
          <a:prstGeom prst="flowChartAlternateProcess">
            <a:avLst/>
          </a:prstGeom>
          <a:solidFill>
            <a:srgbClr val="F4FBFE"/>
          </a:solidFill>
          <a:ln w="19050" cap="flat" cmpd="sng" algn="ctr">
            <a:solidFill>
              <a:srgbClr val="99DFF9"/>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rPr>
              <a:t>VPNv4</a:t>
            </a:r>
          </a:p>
        </p:txBody>
      </p:sp>
      <p:sp>
        <p:nvSpPr>
          <p:cNvPr id="137" name="弧形 136"/>
          <p:cNvSpPr/>
          <p:nvPr/>
        </p:nvSpPr>
        <p:spPr bwMode="auto">
          <a:xfrm rot="6358682">
            <a:off x="5341499" y="3573490"/>
            <a:ext cx="1438661" cy="3070408"/>
          </a:xfrm>
          <a:prstGeom prst="arc">
            <a:avLst>
              <a:gd name="adj1" fmla="val 16775469"/>
              <a:gd name="adj2" fmla="val 4449745"/>
            </a:avLst>
          </a:prstGeom>
          <a:noFill/>
          <a:ln w="19050" cap="flat" cmpd="sng" algn="ctr">
            <a:solidFill>
              <a:srgbClr val="EC7061"/>
            </a:solidFill>
            <a:prstDash val="solid"/>
            <a:round/>
            <a:headEnd type="none" w="med" len="med"/>
            <a:tailEnd type="triangle"/>
          </a:ln>
          <a:effectLst/>
        </p:spPr>
        <p:txBody>
          <a:bodyPr vert="horz" wrap="square" lIns="91440" tIns="45720" rIns="91440" bIns="45720" numCol="1" rtlCol="0" anchor="t" anchorCtr="0" compatLnSpc="1">
            <a:prstTxWarp prst="textNoShape">
              <a:avLst/>
            </a:prstTxWarp>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138" name="文本框 137"/>
          <p:cNvSpPr txBox="1"/>
          <p:nvPr/>
        </p:nvSpPr>
        <p:spPr>
          <a:xfrm>
            <a:off x="7083867" y="4860163"/>
            <a:ext cx="1554464" cy="584775"/>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smtClean="0">
                <a:ln>
                  <a:noFill/>
                </a:ln>
                <a:solidFill>
                  <a:srgbClr val="EC7061"/>
                </a:solidFill>
                <a:effectLst/>
                <a:uLnTx/>
                <a:uFillTx/>
                <a:latin typeface="Huawei Sans" panose="020C0503030203020204" pitchFamily="34" charset="0"/>
              </a:rPr>
              <a:t>LSA calculation is not performed.</a:t>
            </a:r>
          </a:p>
        </p:txBody>
      </p:sp>
      <p:grpSp>
        <p:nvGrpSpPr>
          <p:cNvPr id="139" name="组合 138"/>
          <p:cNvGrpSpPr/>
          <p:nvPr/>
        </p:nvGrpSpPr>
        <p:grpSpPr>
          <a:xfrm>
            <a:off x="5960935" y="5691657"/>
            <a:ext cx="513908" cy="513908"/>
            <a:chOff x="856677" y="2615810"/>
            <a:chExt cx="288000" cy="288000"/>
          </a:xfrm>
        </p:grpSpPr>
        <p:sp>
          <p:nvSpPr>
            <p:cNvPr id="140" name="椭圆 139"/>
            <p:cNvSpPr/>
            <p:nvPr/>
          </p:nvSpPr>
          <p:spPr>
            <a:xfrm>
              <a:off x="856677" y="2615810"/>
              <a:ext cx="288000" cy="288000"/>
            </a:xfrm>
            <a:prstGeom prst="ellipse">
              <a:avLst/>
            </a:prstGeom>
            <a:solidFill>
              <a:srgbClr val="EC7061"/>
            </a:solidFill>
            <a:ln w="6350"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a:cs typeface="+mn-cs"/>
                <a:sym typeface="Huawei Sans" panose="020C0503030203020204" pitchFamily="34" charset="0"/>
              </a:endParaRPr>
            </a:p>
          </p:txBody>
        </p:sp>
        <p:grpSp>
          <p:nvGrpSpPr>
            <p:cNvPr id="141" name="组合 140"/>
            <p:cNvGrpSpPr/>
            <p:nvPr/>
          </p:nvGrpSpPr>
          <p:grpSpPr>
            <a:xfrm>
              <a:off x="923444" y="2692169"/>
              <a:ext cx="144001" cy="144002"/>
              <a:chOff x="898853" y="2657982"/>
              <a:chExt cx="203649" cy="203652"/>
            </a:xfrm>
          </p:grpSpPr>
          <p:cxnSp>
            <p:nvCxnSpPr>
              <p:cNvPr id="142" name="直接连接符 141"/>
              <p:cNvCxnSpPr>
                <a:stCxn id="140" idx="3"/>
                <a:endCxn id="140" idx="7"/>
              </p:cNvCxnSpPr>
              <p:nvPr/>
            </p:nvCxnSpPr>
            <p:spPr>
              <a:xfrm flipV="1">
                <a:off x="898853" y="2657986"/>
                <a:ext cx="203648" cy="203648"/>
              </a:xfrm>
              <a:prstGeom prst="line">
                <a:avLst/>
              </a:prstGeom>
              <a:solidFill>
                <a:srgbClr val="EC7061"/>
              </a:solidFill>
              <a:ln w="38100" cap="rnd" cmpd="sng" algn="ctr">
                <a:solidFill>
                  <a:sysClr val="window" lastClr="FFFFFF"/>
                </a:solidFill>
                <a:prstDash val="solid"/>
                <a:round/>
              </a:ln>
              <a:effectLst/>
            </p:spPr>
          </p:cxnSp>
          <p:cxnSp>
            <p:nvCxnSpPr>
              <p:cNvPr id="143" name="直接连接符 142"/>
              <p:cNvCxnSpPr>
                <a:stCxn id="140" idx="1"/>
                <a:endCxn id="140" idx="5"/>
              </p:cNvCxnSpPr>
              <p:nvPr/>
            </p:nvCxnSpPr>
            <p:spPr>
              <a:xfrm>
                <a:off x="898853" y="2657986"/>
                <a:ext cx="203648" cy="203648"/>
              </a:xfrm>
              <a:prstGeom prst="line">
                <a:avLst/>
              </a:prstGeom>
              <a:solidFill>
                <a:srgbClr val="EC7061"/>
              </a:solidFill>
              <a:ln w="38100" cap="rnd" cmpd="sng" algn="ctr">
                <a:solidFill>
                  <a:sysClr val="window" lastClr="FFFFFF"/>
                </a:solidFill>
                <a:prstDash val="solid"/>
                <a:round/>
              </a:ln>
              <a:effectLst/>
            </p:spPr>
          </p:cxnSp>
        </p:grpSp>
      </p:grpSp>
    </p:spTree>
    <p:extLst>
      <p:ext uri="{BB962C8B-B14F-4D97-AF65-F5344CB8AC3E}">
        <p14:creationId xmlns:p14="http://schemas.microsoft.com/office/powerpoint/2010/main" val="226418719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MPLS VPN Applications and Networking Overview</a:t>
            </a:r>
          </a:p>
          <a:p>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MPLS VPN Deployment in Typical Scenarios</a:t>
            </a:r>
          </a:p>
          <a:p>
            <a:r>
              <a:rPr lang="en-US" b="1" dirty="0">
                <a:latin typeface="Huawei Sans" panose="020C0503030203020204" pitchFamily="34" charset="0"/>
                <a:ea typeface="方正兰亭黑简体" panose="02000000000000000000" pitchFamily="2" charset="-122"/>
                <a:sym typeface="Huawei Sans" panose="020C0503030203020204" pitchFamily="34" charset="0"/>
              </a:rPr>
              <a:t>OSPF VPN Extension</a:t>
            </a:r>
          </a:p>
          <a:p>
            <a:pPr marL="765175" lvl="1" indent="-298450"/>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Interoperability Between OSPF and BGP</a:t>
            </a:r>
          </a:p>
          <a:p>
            <a:pPr marL="765175" lvl="1" indent="-298450"/>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OSPF Loop Prevention</a:t>
            </a:r>
          </a:p>
          <a:p>
            <a:pPr marL="765175" lvl="1" indent="-298450">
              <a:buFont typeface="Huawei Sans" panose="020C0503030203020204" pitchFamily="34" charset="0"/>
              <a:buChar char="▪"/>
            </a:pPr>
            <a:r>
              <a:rPr lang="en-US" dirty="0">
                <a:latin typeface="Huawei Sans" panose="020C0503030203020204" pitchFamily="34" charset="0"/>
                <a:ea typeface="方正兰亭黑简体" panose="02000000000000000000" pitchFamily="2" charset="-122"/>
                <a:sym typeface="Huawei Sans" panose="020C0503030203020204" pitchFamily="34" charset="0"/>
              </a:rPr>
              <a:t>OSPF Sham Link</a:t>
            </a:r>
          </a:p>
          <a:p>
            <a:pPr lvl="1"/>
            <a:endParaRPr lang="en-US" altLang="zh-CN" b="1" dirty="0" smtClean="0">
              <a:latin typeface="Huawei Sans" panose="020C0503030203020204" pitchFamily="34" charset="0"/>
              <a:ea typeface="方正兰亭黑简体" panose="02000000000000000000" pitchFamily="2" charset="-122"/>
              <a:sym typeface="Huawei Sans" panose="020C0503030203020204" pitchFamily="34" charset="0"/>
            </a:endParaRPr>
          </a:p>
          <a:p>
            <a:pPr lvl="1"/>
            <a:endParaRPr lang="en-US" altLang="zh-CN" b="1" dirty="0" smtClean="0">
              <a:latin typeface="Huawei Sans" panose="020C0503030203020204" pitchFamily="34" charset="0"/>
              <a:ea typeface="方正兰亭黑简体" panose="02000000000000000000" pitchFamily="2" charset="-122"/>
              <a:sym typeface="Huawei Sans" panose="020C0503030203020204" pitchFamily="34" charset="0"/>
            </a:endParaRPr>
          </a:p>
          <a:p>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18812193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wrap="square">
            <a:noAutofit/>
          </a:bodyPr>
          <a:lstStyle/>
          <a:p>
            <a:pPr algn="l"/>
            <a:r>
              <a:rPr lang="en-US" sz="1800" dirty="0">
                <a:latin typeface="Huawei Sans" panose="020C0503030203020204" pitchFamily="34" charset="0"/>
              </a:rPr>
              <a:t>Generally, BGP peers use BGP extended community attributes to carry routing information on the MPLS VPN backbone network. OSPF running on the peer PE can use the information to generate Type 3 LSAs from the PE to CE. These Type 3 LSAs are inter-area routes.</a:t>
            </a:r>
          </a:p>
          <a:p>
            <a:pPr algn="l"/>
            <a:r>
              <a:rPr lang="en-US" sz="1800" dirty="0">
                <a:latin typeface="Huawei Sans" panose="020C0503030203020204" pitchFamily="34" charset="0"/>
                <a:sym typeface="Huawei Sans" panose="020C0503030203020204" pitchFamily="34" charset="0"/>
              </a:rPr>
              <a:t>If a backdoor link is added between CE1 and CE2 and OSPF is run to exchange routes, the route learned through the backdoor link is an intra-area route.</a:t>
            </a:r>
          </a:p>
          <a:p>
            <a:pPr algn="l"/>
            <a:r>
              <a:rPr lang="en-US" sz="1800" dirty="0">
                <a:latin typeface="Huawei Sans" panose="020C0503030203020204" pitchFamily="34" charset="0"/>
                <a:sym typeface="Huawei Sans" panose="020C0503030203020204" pitchFamily="34" charset="0"/>
              </a:rPr>
              <a:t>Because intra-area routes take precedence over inter-area routes, the backdoor link is preferentially selected. To </a:t>
            </a:r>
            <a:r>
              <a:rPr lang="en-US" sz="1800" dirty="0" smtClean="0">
                <a:sym typeface="Huawei Sans" panose="020C0503030203020204" pitchFamily="34" charset="0"/>
              </a:rPr>
              <a:t>allow</a:t>
            </a:r>
            <a:r>
              <a:rPr lang="en-US" sz="1800" dirty="0" smtClean="0">
                <a:latin typeface="Huawei Sans" panose="020C0503030203020204" pitchFamily="34" charset="0"/>
                <a:sym typeface="Huawei Sans" panose="020C0503030203020204" pitchFamily="34" charset="0"/>
              </a:rPr>
              <a:t> </a:t>
            </a:r>
            <a:r>
              <a:rPr lang="en-US" sz="1800" dirty="0">
                <a:latin typeface="Huawei Sans" panose="020C0503030203020204" pitchFamily="34" charset="0"/>
                <a:sym typeface="Huawei Sans" panose="020C0503030203020204" pitchFamily="34" charset="0"/>
              </a:rPr>
              <a:t>the backdoor link as a backup link, use the sham link.</a:t>
            </a:r>
          </a:p>
        </p:txBody>
      </p:sp>
      <p:sp>
        <p:nvSpPr>
          <p:cNvPr id="3" name="标题 2"/>
          <p:cNvSpPr>
            <a:spLocks noGrp="1"/>
          </p:cNvSpPr>
          <p:nvPr>
            <p:ph type="title"/>
          </p:nvPr>
        </p:nvSpPr>
        <p:spPr/>
        <p:txBody>
          <a:bodyPr wrap="square">
            <a:noAutofit/>
          </a:bodyPr>
          <a:lstStyle/>
          <a:p>
            <a:r>
              <a:rPr lang="en-US">
                <a:latin typeface="Huawei Sans" panose="020C0503030203020204" pitchFamily="34" charset="0"/>
                <a:ea typeface="方正兰亭黑简体" panose="02000000000000000000" pitchFamily="2" charset="-122"/>
                <a:sym typeface="Huawei Sans" panose="020C0503030203020204" pitchFamily="34" charset="0"/>
              </a:rPr>
              <a:t>Sham Link Usage Scenarios</a:t>
            </a:r>
          </a:p>
        </p:txBody>
      </p:sp>
      <p:sp>
        <p:nvSpPr>
          <p:cNvPr id="91" name="圆角矩形 4"/>
          <p:cNvSpPr/>
          <p:nvPr/>
        </p:nvSpPr>
        <p:spPr>
          <a:xfrm>
            <a:off x="3847062" y="4329921"/>
            <a:ext cx="4557086" cy="1137716"/>
          </a:xfrm>
          <a:prstGeom prst="roundRect">
            <a:avLst>
              <a:gd name="adj" fmla="val 1265"/>
            </a:avLst>
          </a:prstGeom>
          <a:solidFill>
            <a:srgbClr val="F3FBFE"/>
          </a:solidFill>
          <a:ln w="28575"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smtClean="0">
              <a:ln>
                <a:noFill/>
              </a:ln>
              <a:solidFill>
                <a:srgbClr val="1D1D1A"/>
              </a:solidFill>
              <a:effectLst/>
              <a:uLnTx/>
              <a:uFillTx/>
              <a:latin typeface="Huawei Sans" panose="020C0503030203020204" pitchFamily="34" charset="0"/>
              <a:sym typeface="Huawei Sans" panose="020C0503030203020204" pitchFamily="34" charset="0"/>
            </a:endParaRPr>
          </a:p>
        </p:txBody>
      </p:sp>
      <p:sp>
        <p:nvSpPr>
          <p:cNvPr id="92" name="Text Box 19"/>
          <p:cNvSpPr txBox="1">
            <a:spLocks noChangeArrowheads="1"/>
          </p:cNvSpPr>
          <p:nvPr/>
        </p:nvSpPr>
        <p:spPr bwMode="auto">
          <a:xfrm>
            <a:off x="4148743" y="4954817"/>
            <a:ext cx="49725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PE1</a:t>
            </a:r>
          </a:p>
        </p:txBody>
      </p:sp>
      <p:sp>
        <p:nvSpPr>
          <p:cNvPr id="93" name="Text Box 19"/>
          <p:cNvSpPr txBox="1">
            <a:spLocks noChangeArrowheads="1"/>
          </p:cNvSpPr>
          <p:nvPr/>
        </p:nvSpPr>
        <p:spPr bwMode="auto">
          <a:xfrm>
            <a:off x="5976907" y="4954817"/>
            <a:ext cx="292067"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94" name="Text Box 19"/>
          <p:cNvSpPr txBox="1">
            <a:spLocks noChangeArrowheads="1"/>
          </p:cNvSpPr>
          <p:nvPr/>
        </p:nvSpPr>
        <p:spPr bwMode="auto">
          <a:xfrm>
            <a:off x="7588509" y="4954817"/>
            <a:ext cx="49725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PE2</a:t>
            </a:r>
          </a:p>
        </p:txBody>
      </p:sp>
      <p:sp>
        <p:nvSpPr>
          <p:cNvPr id="95" name="文本框 94"/>
          <p:cNvSpPr txBox="1"/>
          <p:nvPr/>
        </p:nvSpPr>
        <p:spPr>
          <a:xfrm>
            <a:off x="5765571" y="5171968"/>
            <a:ext cx="720069" cy="288147"/>
          </a:xfrm>
          <a:prstGeom prst="rect">
            <a:avLst/>
          </a:prstGeom>
          <a:solidFill>
            <a:sysClr val="window" lastClr="FFFFFF"/>
          </a:solidFill>
          <a:ln>
            <a:noFill/>
          </a:ln>
          <a:effectLst/>
        </p:spPr>
        <p:txBody>
          <a:bodyPr wrap="square" lIns="36000" tIns="36000" rIns="36000" bIns="36000">
            <a:noAutofit/>
          </a:bodyPr>
          <a:lstStyle>
            <a:defPPr>
              <a:defRPr lang="en-US"/>
            </a:defPPr>
            <a:lvl1pPr algn="ctr">
              <a:defRPr sz="1400" b="1">
                <a:solidFill>
                  <a:srgbClr val="EC7061"/>
                </a:solidFill>
                <a:latin typeface="Huawei Sans" panose="020C0503030203020204" pitchFamily="34" charset="0"/>
                <a:ea typeface="方正兰亭黑简体" panose="02000000000000000000" pitchFamily="2" charset="-122"/>
              </a:defRPr>
            </a:lvl1pPr>
            <a:lvl2pPr marL="742950" indent="-285750" eaLnBrk="0" hangingPunct="0">
              <a:defRPr>
                <a:latin typeface="Arial" charset="0"/>
                <a:ea typeface="宋体" pitchFamily="2" charset="-122"/>
              </a:defRPr>
            </a:lvl2pPr>
            <a:lvl3pPr marL="1143000" indent="-228600" eaLnBrk="0" hangingPunct="0">
              <a:defRPr>
                <a:latin typeface="Arial" charset="0"/>
                <a:ea typeface="宋体" pitchFamily="2" charset="-122"/>
              </a:defRPr>
            </a:lvl3pPr>
            <a:lvl4pPr marL="1600200" indent="-228600" eaLnBrk="0" hangingPunct="0">
              <a:defRPr>
                <a:latin typeface="Arial" charset="0"/>
                <a:ea typeface="宋体" pitchFamily="2" charset="-122"/>
              </a:defRPr>
            </a:lvl4pPr>
            <a:lvl5pPr marL="2057400" indent="-228600" eaLnBrk="0" hangingPunct="0">
              <a:defRPr>
                <a:latin typeface="Arial" charset="0"/>
                <a:ea typeface="宋体" pitchFamily="2" charset="-122"/>
              </a:defRPr>
            </a:lvl5pPr>
            <a:lvl6pPr marL="2514600" indent="-228600" eaLnBrk="0" fontAlgn="base" hangingPunct="0">
              <a:spcBef>
                <a:spcPct val="0"/>
              </a:spcBef>
              <a:spcAft>
                <a:spcPct val="0"/>
              </a:spcAft>
              <a:defRPr>
                <a:latin typeface="Arial" charset="0"/>
                <a:ea typeface="宋体" pitchFamily="2" charset="-122"/>
              </a:defRPr>
            </a:lvl6pPr>
            <a:lvl7pPr marL="2971800" indent="-228600" eaLnBrk="0" fontAlgn="base" hangingPunct="0">
              <a:spcBef>
                <a:spcPct val="0"/>
              </a:spcBef>
              <a:spcAft>
                <a:spcPct val="0"/>
              </a:spcAft>
              <a:defRPr>
                <a:latin typeface="Arial" charset="0"/>
                <a:ea typeface="宋体" pitchFamily="2" charset="-122"/>
              </a:defRPr>
            </a:lvl7pPr>
            <a:lvl8pPr marL="3429000" indent="-228600" eaLnBrk="0" fontAlgn="base" hangingPunct="0">
              <a:spcBef>
                <a:spcPct val="0"/>
              </a:spcBef>
              <a:spcAft>
                <a:spcPct val="0"/>
              </a:spcAft>
              <a:defRPr>
                <a:latin typeface="Arial" charset="0"/>
                <a:ea typeface="宋体" pitchFamily="2" charset="-122"/>
              </a:defRPr>
            </a:lvl8pPr>
            <a:lvl9pPr marL="3886200" indent="-228600" eaLnBrk="0" fontAlgn="base" hangingPunct="0">
              <a:spcBef>
                <a:spcPct val="0"/>
              </a:spcBef>
              <a:spcAft>
                <a:spcPct val="0"/>
              </a:spcAft>
              <a:defRPr>
                <a:latin typeface="Arial" charset="0"/>
                <a:ea typeface="宋体" pitchFamily="2" charset="-122"/>
              </a:defRPr>
            </a:lvl9p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EC7061"/>
                </a:solidFill>
                <a:effectLst/>
                <a:uLnTx/>
                <a:uFillTx/>
                <a:latin typeface="Huawei Sans" panose="020C0503030203020204" pitchFamily="34" charset="0"/>
                <a:ea typeface="方正兰亭黑简体" panose="02000000000000000000" pitchFamily="2" charset="-122"/>
              </a:rPr>
              <a:t>AS123</a:t>
            </a:r>
          </a:p>
        </p:txBody>
      </p:sp>
      <p:cxnSp>
        <p:nvCxnSpPr>
          <p:cNvPr id="96" name="直接连接符 53"/>
          <p:cNvCxnSpPr/>
          <p:nvPr/>
        </p:nvCxnSpPr>
        <p:spPr>
          <a:xfrm>
            <a:off x="4371975" y="4816861"/>
            <a:ext cx="3457575" cy="0"/>
          </a:xfrm>
          <a:prstGeom prst="line">
            <a:avLst/>
          </a:prstGeom>
          <a:noFill/>
          <a:ln w="12700" cap="flat" cmpd="sng" algn="ctr">
            <a:solidFill>
              <a:sysClr val="windowText" lastClr="000000"/>
            </a:solidFill>
            <a:prstDash val="solid"/>
            <a:miter lim="800000"/>
            <a:headEnd type="none" w="med" len="med"/>
            <a:tailEnd type="none" w="med" len="med"/>
          </a:ln>
          <a:effectLst/>
        </p:spPr>
      </p:cxnSp>
      <p:grpSp>
        <p:nvGrpSpPr>
          <p:cNvPr id="97" name="Group 104"/>
          <p:cNvGrpSpPr/>
          <p:nvPr/>
        </p:nvGrpSpPr>
        <p:grpSpPr>
          <a:xfrm rot="5400000" flipH="1">
            <a:off x="9711974" y="5001256"/>
            <a:ext cx="259305" cy="764187"/>
            <a:chOff x="3134093" y="3084639"/>
            <a:chExt cx="611430" cy="432284"/>
          </a:xfrm>
        </p:grpSpPr>
        <p:cxnSp>
          <p:nvCxnSpPr>
            <p:cNvPr id="98" name="直接连接符 53"/>
            <p:cNvCxnSpPr/>
            <p:nvPr/>
          </p:nvCxnSpPr>
          <p:spPr>
            <a:xfrm>
              <a:off x="3134093" y="3084639"/>
              <a:ext cx="611430" cy="0"/>
            </a:xfrm>
            <a:prstGeom prst="line">
              <a:avLst/>
            </a:prstGeom>
            <a:noFill/>
            <a:ln w="28575" cap="flat" cmpd="sng" algn="ctr">
              <a:solidFill>
                <a:sysClr val="windowText" lastClr="000000"/>
              </a:solidFill>
              <a:prstDash val="solid"/>
              <a:miter lim="800000"/>
              <a:headEnd type="none" w="med" len="med"/>
              <a:tailEnd type="none" w="med" len="med"/>
            </a:ln>
            <a:effectLst/>
          </p:spPr>
        </p:cxnSp>
        <p:cxnSp>
          <p:nvCxnSpPr>
            <p:cNvPr id="99" name="直接连接符 53"/>
            <p:cNvCxnSpPr/>
            <p:nvPr/>
          </p:nvCxnSpPr>
          <p:spPr>
            <a:xfrm>
              <a:off x="3439808" y="3084639"/>
              <a:ext cx="0" cy="432284"/>
            </a:xfrm>
            <a:prstGeom prst="line">
              <a:avLst/>
            </a:prstGeom>
            <a:noFill/>
            <a:ln w="28575" cap="flat" cmpd="sng" algn="ctr">
              <a:solidFill>
                <a:sysClr val="windowText" lastClr="000000"/>
              </a:solidFill>
              <a:prstDash val="solid"/>
              <a:miter lim="800000"/>
              <a:headEnd type="none" w="med" len="med"/>
              <a:tailEnd type="none" w="med" len="med"/>
            </a:ln>
            <a:effectLst/>
          </p:spPr>
        </p:cxnSp>
      </p:grpSp>
      <p:sp>
        <p:nvSpPr>
          <p:cNvPr id="100" name="圆角矩形 5"/>
          <p:cNvSpPr>
            <a:spLocks/>
          </p:cNvSpPr>
          <p:nvPr/>
        </p:nvSpPr>
        <p:spPr>
          <a:xfrm flipH="1">
            <a:off x="9165153" y="4874984"/>
            <a:ext cx="2041653" cy="1344859"/>
          </a:xfrm>
          <a:prstGeom prst="roundRect">
            <a:avLst>
              <a:gd name="adj" fmla="val 1265"/>
            </a:avLst>
          </a:prstGeom>
          <a:solidFill>
            <a:srgbClr val="FFF2CC"/>
          </a:solidFill>
          <a:ln w="28575" cap="flat" cmpd="sng" algn="ctr">
            <a:solidFill>
              <a:srgbClr val="BAE6F6"/>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101" name="Text Box 19"/>
          <p:cNvSpPr txBox="1">
            <a:spLocks noChangeArrowheads="1"/>
          </p:cNvSpPr>
          <p:nvPr/>
        </p:nvSpPr>
        <p:spPr bwMode="auto">
          <a:xfrm flipH="1">
            <a:off x="10562078" y="4886656"/>
            <a:ext cx="644728"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Site 2</a:t>
            </a:r>
          </a:p>
        </p:txBody>
      </p:sp>
      <p:pic>
        <p:nvPicPr>
          <p:cNvPr id="102" name="图片 10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127369" y="4563031"/>
            <a:ext cx="540000" cy="442800"/>
          </a:xfrm>
          <a:prstGeom prst="rect">
            <a:avLst/>
          </a:prstGeom>
        </p:spPr>
      </p:pic>
      <p:pic>
        <p:nvPicPr>
          <p:cNvPr id="103" name="图片 10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852940" y="4563031"/>
            <a:ext cx="540000" cy="442800"/>
          </a:xfrm>
          <a:prstGeom prst="rect">
            <a:avLst/>
          </a:prstGeom>
        </p:spPr>
      </p:pic>
      <p:pic>
        <p:nvPicPr>
          <p:cNvPr id="104" name="图片 10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567135" y="4563031"/>
            <a:ext cx="540000" cy="442800"/>
          </a:xfrm>
          <a:prstGeom prst="rect">
            <a:avLst/>
          </a:prstGeom>
        </p:spPr>
      </p:pic>
      <p:sp>
        <p:nvSpPr>
          <p:cNvPr id="105" name="圆角矩形 5"/>
          <p:cNvSpPr>
            <a:spLocks/>
          </p:cNvSpPr>
          <p:nvPr/>
        </p:nvSpPr>
        <p:spPr>
          <a:xfrm>
            <a:off x="1085850" y="4874984"/>
            <a:ext cx="2041653" cy="1344859"/>
          </a:xfrm>
          <a:prstGeom prst="roundRect">
            <a:avLst>
              <a:gd name="adj" fmla="val 1265"/>
            </a:avLst>
          </a:prstGeom>
          <a:solidFill>
            <a:srgbClr val="FFF2CC"/>
          </a:solidFill>
          <a:ln w="28575" cap="flat" cmpd="sng" algn="ctr">
            <a:solidFill>
              <a:srgbClr val="BAE6F6"/>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106" name="Text Box 19"/>
          <p:cNvSpPr txBox="1">
            <a:spLocks noChangeArrowheads="1"/>
          </p:cNvSpPr>
          <p:nvPr/>
        </p:nvSpPr>
        <p:spPr bwMode="auto">
          <a:xfrm>
            <a:off x="1095667" y="4905396"/>
            <a:ext cx="644728"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Site 1</a:t>
            </a:r>
          </a:p>
        </p:txBody>
      </p:sp>
      <p:grpSp>
        <p:nvGrpSpPr>
          <p:cNvPr id="107" name="组合 106"/>
          <p:cNvGrpSpPr/>
          <p:nvPr/>
        </p:nvGrpSpPr>
        <p:grpSpPr>
          <a:xfrm>
            <a:off x="2290839" y="5544074"/>
            <a:ext cx="540000" cy="699563"/>
            <a:chOff x="2258871" y="5102388"/>
            <a:chExt cx="540000" cy="699563"/>
          </a:xfrm>
        </p:grpSpPr>
        <p:sp>
          <p:nvSpPr>
            <p:cNvPr id="108" name="Text Box 19"/>
            <p:cNvSpPr txBox="1">
              <a:spLocks noChangeArrowheads="1"/>
            </p:cNvSpPr>
            <p:nvPr/>
          </p:nvSpPr>
          <p:spPr bwMode="auto">
            <a:xfrm>
              <a:off x="2277840" y="5494174"/>
              <a:ext cx="50206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CE1</a:t>
              </a:r>
            </a:p>
          </p:txBody>
        </p:sp>
        <p:pic>
          <p:nvPicPr>
            <p:cNvPr id="109" name="图片 10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258871" y="5102388"/>
              <a:ext cx="540000" cy="442800"/>
            </a:xfrm>
            <a:prstGeom prst="rect">
              <a:avLst/>
            </a:prstGeom>
          </p:spPr>
        </p:pic>
      </p:grpSp>
      <p:sp>
        <p:nvSpPr>
          <p:cNvPr id="110" name="文本框 109"/>
          <p:cNvSpPr txBox="1"/>
          <p:nvPr/>
        </p:nvSpPr>
        <p:spPr>
          <a:xfrm>
            <a:off x="5530749" y="5777315"/>
            <a:ext cx="1476451" cy="646331"/>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Backdoor</a:t>
            </a:r>
          </a:p>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OSPF</a:t>
            </a:r>
          </a:p>
        </p:txBody>
      </p:sp>
      <p:cxnSp>
        <p:nvCxnSpPr>
          <p:cNvPr id="111" name="直接连接符 53"/>
          <p:cNvCxnSpPr>
            <a:stCxn id="102" idx="1"/>
            <a:endCxn id="109" idx="0"/>
          </p:cNvCxnSpPr>
          <p:nvPr/>
        </p:nvCxnSpPr>
        <p:spPr>
          <a:xfrm flipH="1">
            <a:off x="2560839" y="4784431"/>
            <a:ext cx="1566530" cy="759643"/>
          </a:xfrm>
          <a:prstGeom prst="line">
            <a:avLst/>
          </a:prstGeom>
          <a:noFill/>
          <a:ln w="12700" cap="flat" cmpd="sng" algn="ctr">
            <a:solidFill>
              <a:sysClr val="windowText" lastClr="000000"/>
            </a:solidFill>
            <a:prstDash val="solid"/>
            <a:miter lim="800000"/>
            <a:headEnd type="none" w="med" len="med"/>
            <a:tailEnd type="none" w="med" len="med"/>
          </a:ln>
          <a:effectLst/>
        </p:spPr>
      </p:cxnSp>
      <p:cxnSp>
        <p:nvCxnSpPr>
          <p:cNvPr id="112" name="直接连接符 53"/>
          <p:cNvCxnSpPr>
            <a:endCxn id="120" idx="0"/>
          </p:cNvCxnSpPr>
          <p:nvPr/>
        </p:nvCxnSpPr>
        <p:spPr>
          <a:xfrm>
            <a:off x="8107135" y="4784431"/>
            <a:ext cx="1622398" cy="759643"/>
          </a:xfrm>
          <a:prstGeom prst="line">
            <a:avLst/>
          </a:prstGeom>
          <a:noFill/>
          <a:ln w="12700" cap="flat" cmpd="sng" algn="ctr">
            <a:solidFill>
              <a:sysClr val="windowText" lastClr="000000"/>
            </a:solidFill>
            <a:prstDash val="solid"/>
            <a:miter lim="800000"/>
            <a:headEnd type="none" w="med" len="med"/>
            <a:tailEnd type="none" w="med" len="med"/>
          </a:ln>
          <a:effectLst/>
        </p:spPr>
      </p:cxnSp>
      <p:cxnSp>
        <p:nvCxnSpPr>
          <p:cNvPr id="113" name="直接连接符 53"/>
          <p:cNvCxnSpPr>
            <a:stCxn id="120" idx="1"/>
            <a:endCxn id="109" idx="3"/>
          </p:cNvCxnSpPr>
          <p:nvPr/>
        </p:nvCxnSpPr>
        <p:spPr>
          <a:xfrm flipH="1">
            <a:off x="2830839" y="5765474"/>
            <a:ext cx="6628694" cy="0"/>
          </a:xfrm>
          <a:prstGeom prst="line">
            <a:avLst/>
          </a:prstGeom>
          <a:noFill/>
          <a:ln w="12700" cap="flat" cmpd="sng" algn="ctr">
            <a:solidFill>
              <a:sysClr val="windowText" lastClr="000000"/>
            </a:solidFill>
            <a:prstDash val="solid"/>
            <a:miter lim="800000"/>
            <a:headEnd type="none" w="med" len="med"/>
            <a:tailEnd type="none" w="med" len="med"/>
          </a:ln>
          <a:effectLst/>
        </p:spPr>
      </p:cxnSp>
      <p:sp>
        <p:nvSpPr>
          <p:cNvPr id="114" name="文本框 113"/>
          <p:cNvSpPr txBox="1"/>
          <p:nvPr/>
        </p:nvSpPr>
        <p:spPr>
          <a:xfrm>
            <a:off x="2783295" y="5500114"/>
            <a:ext cx="851515" cy="307777"/>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rPr>
              <a:t>GE0/0/0</a:t>
            </a:r>
          </a:p>
        </p:txBody>
      </p:sp>
      <p:sp>
        <p:nvSpPr>
          <p:cNvPr id="115" name="文本框 114"/>
          <p:cNvSpPr txBox="1"/>
          <p:nvPr/>
        </p:nvSpPr>
        <p:spPr>
          <a:xfrm>
            <a:off x="8599515" y="5498625"/>
            <a:ext cx="851515" cy="307777"/>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rPr>
              <a:t>GE0/0/0</a:t>
            </a:r>
          </a:p>
        </p:txBody>
      </p:sp>
      <p:sp>
        <p:nvSpPr>
          <p:cNvPr id="116" name="Freeform 159"/>
          <p:cNvSpPr/>
          <p:nvPr/>
        </p:nvSpPr>
        <p:spPr>
          <a:xfrm flipH="1">
            <a:off x="9874532" y="5213173"/>
            <a:ext cx="1467964" cy="76735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ysClr val="window" lastClr="FFFFFF"/>
          </a:solidFill>
          <a:ln w="28575" cap="flat" cmpd="sng" algn="ctr">
            <a:solidFill>
              <a:sysClr val="window" lastClr="FFFFFF">
                <a:lumMod val="65000"/>
              </a:sysClr>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a:cs typeface="+mn-cs"/>
              <a:sym typeface="Huawei Sans" panose="020C0503030203020204" pitchFamily="34" charset="0"/>
            </a:endParaRPr>
          </a:p>
        </p:txBody>
      </p:sp>
      <p:sp>
        <p:nvSpPr>
          <p:cNvPr id="117" name="文本框 116"/>
          <p:cNvSpPr txBox="1"/>
          <p:nvPr/>
        </p:nvSpPr>
        <p:spPr>
          <a:xfrm>
            <a:off x="9953974" y="5611585"/>
            <a:ext cx="1388522" cy="307777"/>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rPr>
              <a:t>192.168.1.0/24</a:t>
            </a:r>
          </a:p>
        </p:txBody>
      </p:sp>
      <p:grpSp>
        <p:nvGrpSpPr>
          <p:cNvPr id="118" name="组合 117"/>
          <p:cNvGrpSpPr/>
          <p:nvPr/>
        </p:nvGrpSpPr>
        <p:grpSpPr>
          <a:xfrm>
            <a:off x="9459533" y="5544074"/>
            <a:ext cx="540000" cy="699563"/>
            <a:chOff x="9493786" y="5102388"/>
            <a:chExt cx="540000" cy="699563"/>
          </a:xfrm>
        </p:grpSpPr>
        <p:sp>
          <p:nvSpPr>
            <p:cNvPr id="119" name="Text Box 19"/>
            <p:cNvSpPr txBox="1">
              <a:spLocks noChangeArrowheads="1"/>
            </p:cNvSpPr>
            <p:nvPr/>
          </p:nvSpPr>
          <p:spPr bwMode="auto">
            <a:xfrm flipH="1">
              <a:off x="9512755" y="5494174"/>
              <a:ext cx="50206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CE2</a:t>
              </a:r>
            </a:p>
          </p:txBody>
        </p:sp>
        <p:pic>
          <p:nvPicPr>
            <p:cNvPr id="120" name="图片 11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493786" y="5102388"/>
              <a:ext cx="540000" cy="442800"/>
            </a:xfrm>
            <a:prstGeom prst="rect">
              <a:avLst/>
            </a:prstGeom>
          </p:spPr>
        </p:pic>
      </p:grpSp>
    </p:spTree>
    <p:extLst>
      <p:ext uri="{BB962C8B-B14F-4D97-AF65-F5344CB8AC3E}">
        <p14:creationId xmlns:p14="http://schemas.microsoft.com/office/powerpoint/2010/main" val="391920723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wrap="square">
            <a:noAutofit/>
          </a:bodyPr>
          <a:lstStyle/>
          <a:p>
            <a:pPr algn="l"/>
            <a:r>
              <a:rPr lang="en-US" sz="1800" dirty="0">
                <a:latin typeface="Huawei Sans" panose="020C0503030203020204" pitchFamily="34" charset="0"/>
              </a:rPr>
              <a:t>The sham link creates an intra-area link between two PEs. When LSAs are flooded on a sham link, all OSPF route types remain unchanged and are not changed to Type 3 or 5 LSAs.</a:t>
            </a:r>
          </a:p>
          <a:p>
            <a:pPr algn="l"/>
            <a:r>
              <a:rPr lang="en-US" sz="1800" dirty="0">
                <a:latin typeface="Huawei Sans" panose="020C0503030203020204" pitchFamily="34" charset="0"/>
              </a:rPr>
              <a:t>A sham link is considered as a link between two VPN instances. The addresses of the two ends of the link are the addresses of the PEs, which are used as the source and destination addresses of the connection. The source and destination addresses of a sham link are loopback interface addresses with 32-bit masks. The loopback interface must be bound to a VPN instance and advertised through BGP.</a:t>
            </a:r>
          </a:p>
        </p:txBody>
      </p:sp>
      <p:sp>
        <p:nvSpPr>
          <p:cNvPr id="3" name="标题 2"/>
          <p:cNvSpPr>
            <a:spLocks noGrp="1"/>
          </p:cNvSpPr>
          <p:nvPr>
            <p:ph type="title"/>
          </p:nvPr>
        </p:nvSpPr>
        <p:spPr/>
        <p:txBody>
          <a:bodyPr wrap="square">
            <a:noAutofit/>
          </a:bodyPr>
          <a:lstStyle/>
          <a:p>
            <a:r>
              <a:rPr lang="en-US">
                <a:latin typeface="Huawei Sans" panose="020C0503030203020204" pitchFamily="34" charset="0"/>
                <a:ea typeface="方正兰亭黑简体" panose="02000000000000000000" pitchFamily="2" charset="-122"/>
                <a:sym typeface="Huawei Sans" panose="020C0503030203020204" pitchFamily="34" charset="0"/>
              </a:rPr>
              <a:t>Working Mechanism of Sham Link</a:t>
            </a:r>
          </a:p>
        </p:txBody>
      </p:sp>
      <p:sp>
        <p:nvSpPr>
          <p:cNvPr id="107" name="圆角矩形 4"/>
          <p:cNvSpPr/>
          <p:nvPr/>
        </p:nvSpPr>
        <p:spPr>
          <a:xfrm>
            <a:off x="3847062" y="4329921"/>
            <a:ext cx="4557086" cy="1137716"/>
          </a:xfrm>
          <a:prstGeom prst="roundRect">
            <a:avLst>
              <a:gd name="adj" fmla="val 1265"/>
            </a:avLst>
          </a:prstGeom>
          <a:solidFill>
            <a:srgbClr val="F3FBFE"/>
          </a:solidFill>
          <a:ln w="28575"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smtClean="0">
              <a:ln>
                <a:noFill/>
              </a:ln>
              <a:solidFill>
                <a:srgbClr val="1D1D1A"/>
              </a:solidFill>
              <a:effectLst/>
              <a:uLnTx/>
              <a:uFillTx/>
              <a:latin typeface="Huawei Sans" panose="020C0503030203020204" pitchFamily="34" charset="0"/>
              <a:sym typeface="Huawei Sans" panose="020C0503030203020204" pitchFamily="34" charset="0"/>
            </a:endParaRPr>
          </a:p>
        </p:txBody>
      </p:sp>
      <p:sp>
        <p:nvSpPr>
          <p:cNvPr id="108" name="Text Box 19"/>
          <p:cNvSpPr txBox="1">
            <a:spLocks noChangeArrowheads="1"/>
          </p:cNvSpPr>
          <p:nvPr/>
        </p:nvSpPr>
        <p:spPr bwMode="auto">
          <a:xfrm>
            <a:off x="4148743" y="4954817"/>
            <a:ext cx="49725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PE1</a:t>
            </a:r>
          </a:p>
        </p:txBody>
      </p:sp>
      <p:sp>
        <p:nvSpPr>
          <p:cNvPr id="109" name="Text Box 19"/>
          <p:cNvSpPr txBox="1">
            <a:spLocks noChangeArrowheads="1"/>
          </p:cNvSpPr>
          <p:nvPr/>
        </p:nvSpPr>
        <p:spPr bwMode="auto">
          <a:xfrm>
            <a:off x="5976907" y="4954817"/>
            <a:ext cx="292067"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110" name="Text Box 19"/>
          <p:cNvSpPr txBox="1">
            <a:spLocks noChangeArrowheads="1"/>
          </p:cNvSpPr>
          <p:nvPr/>
        </p:nvSpPr>
        <p:spPr bwMode="auto">
          <a:xfrm>
            <a:off x="7588509" y="4954817"/>
            <a:ext cx="49725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PE2</a:t>
            </a:r>
          </a:p>
        </p:txBody>
      </p:sp>
      <p:sp>
        <p:nvSpPr>
          <p:cNvPr id="111" name="文本框 110"/>
          <p:cNvSpPr txBox="1"/>
          <p:nvPr/>
        </p:nvSpPr>
        <p:spPr>
          <a:xfrm>
            <a:off x="5765571" y="5171968"/>
            <a:ext cx="720069" cy="288147"/>
          </a:xfrm>
          <a:prstGeom prst="rect">
            <a:avLst/>
          </a:prstGeom>
          <a:solidFill>
            <a:sysClr val="window" lastClr="FFFFFF"/>
          </a:solidFill>
          <a:ln>
            <a:noFill/>
          </a:ln>
          <a:effectLst/>
        </p:spPr>
        <p:txBody>
          <a:bodyPr wrap="square" lIns="36000" tIns="36000" rIns="36000" bIns="36000">
            <a:noAutofit/>
          </a:bodyPr>
          <a:lstStyle>
            <a:defPPr>
              <a:defRPr lang="en-US"/>
            </a:defPPr>
            <a:lvl1pPr algn="ctr">
              <a:defRPr sz="1400" b="1">
                <a:solidFill>
                  <a:srgbClr val="EC7061"/>
                </a:solidFill>
                <a:latin typeface="Huawei Sans" panose="020C0503030203020204" pitchFamily="34" charset="0"/>
                <a:ea typeface="方正兰亭黑简体" panose="02000000000000000000" pitchFamily="2" charset="-122"/>
              </a:defRPr>
            </a:lvl1pPr>
            <a:lvl2pPr marL="742950" indent="-285750" eaLnBrk="0" hangingPunct="0">
              <a:defRPr>
                <a:latin typeface="Arial" charset="0"/>
                <a:ea typeface="宋体" pitchFamily="2" charset="-122"/>
              </a:defRPr>
            </a:lvl2pPr>
            <a:lvl3pPr marL="1143000" indent="-228600" eaLnBrk="0" hangingPunct="0">
              <a:defRPr>
                <a:latin typeface="Arial" charset="0"/>
                <a:ea typeface="宋体" pitchFamily="2" charset="-122"/>
              </a:defRPr>
            </a:lvl3pPr>
            <a:lvl4pPr marL="1600200" indent="-228600" eaLnBrk="0" hangingPunct="0">
              <a:defRPr>
                <a:latin typeface="Arial" charset="0"/>
                <a:ea typeface="宋体" pitchFamily="2" charset="-122"/>
              </a:defRPr>
            </a:lvl4pPr>
            <a:lvl5pPr marL="2057400" indent="-228600" eaLnBrk="0" hangingPunct="0">
              <a:defRPr>
                <a:latin typeface="Arial" charset="0"/>
                <a:ea typeface="宋体" pitchFamily="2" charset="-122"/>
              </a:defRPr>
            </a:lvl5pPr>
            <a:lvl6pPr marL="2514600" indent="-228600" eaLnBrk="0" fontAlgn="base" hangingPunct="0">
              <a:spcBef>
                <a:spcPct val="0"/>
              </a:spcBef>
              <a:spcAft>
                <a:spcPct val="0"/>
              </a:spcAft>
              <a:defRPr>
                <a:latin typeface="Arial" charset="0"/>
                <a:ea typeface="宋体" pitchFamily="2" charset="-122"/>
              </a:defRPr>
            </a:lvl6pPr>
            <a:lvl7pPr marL="2971800" indent="-228600" eaLnBrk="0" fontAlgn="base" hangingPunct="0">
              <a:spcBef>
                <a:spcPct val="0"/>
              </a:spcBef>
              <a:spcAft>
                <a:spcPct val="0"/>
              </a:spcAft>
              <a:defRPr>
                <a:latin typeface="Arial" charset="0"/>
                <a:ea typeface="宋体" pitchFamily="2" charset="-122"/>
              </a:defRPr>
            </a:lvl7pPr>
            <a:lvl8pPr marL="3429000" indent="-228600" eaLnBrk="0" fontAlgn="base" hangingPunct="0">
              <a:spcBef>
                <a:spcPct val="0"/>
              </a:spcBef>
              <a:spcAft>
                <a:spcPct val="0"/>
              </a:spcAft>
              <a:defRPr>
                <a:latin typeface="Arial" charset="0"/>
                <a:ea typeface="宋体" pitchFamily="2" charset="-122"/>
              </a:defRPr>
            </a:lvl8pPr>
            <a:lvl9pPr marL="3886200" indent="-228600" eaLnBrk="0" fontAlgn="base" hangingPunct="0">
              <a:spcBef>
                <a:spcPct val="0"/>
              </a:spcBef>
              <a:spcAft>
                <a:spcPct val="0"/>
              </a:spcAft>
              <a:defRPr>
                <a:latin typeface="Arial" charset="0"/>
                <a:ea typeface="宋体" pitchFamily="2" charset="-122"/>
              </a:defRPr>
            </a:lvl9p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prstClr val="white">
                    <a:lumMod val="50000"/>
                  </a:prstClr>
                </a:solidFill>
                <a:effectLst/>
                <a:uLnTx/>
                <a:uFillTx/>
                <a:latin typeface="Huawei Sans" panose="020C0503030203020204" pitchFamily="34" charset="0"/>
                <a:ea typeface="方正兰亭黑简体" panose="02000000000000000000" pitchFamily="2" charset="-122"/>
                <a:sym typeface="Huawei Sans" panose="020C0503030203020204" pitchFamily="34" charset="0"/>
              </a:rPr>
              <a:t>AS123</a:t>
            </a:r>
          </a:p>
        </p:txBody>
      </p:sp>
      <p:cxnSp>
        <p:nvCxnSpPr>
          <p:cNvPr id="112" name="直接连接符 53"/>
          <p:cNvCxnSpPr/>
          <p:nvPr/>
        </p:nvCxnSpPr>
        <p:spPr>
          <a:xfrm>
            <a:off x="4371975" y="4816861"/>
            <a:ext cx="3457575" cy="0"/>
          </a:xfrm>
          <a:prstGeom prst="line">
            <a:avLst/>
          </a:prstGeom>
          <a:noFill/>
          <a:ln w="12700" cap="flat" cmpd="sng" algn="ctr">
            <a:solidFill>
              <a:sysClr val="windowText" lastClr="000000"/>
            </a:solidFill>
            <a:prstDash val="solid"/>
            <a:miter lim="800000"/>
            <a:headEnd type="none" w="med" len="med"/>
            <a:tailEnd type="none" w="med" len="med"/>
          </a:ln>
          <a:effectLst/>
        </p:spPr>
      </p:cxnSp>
      <p:grpSp>
        <p:nvGrpSpPr>
          <p:cNvPr id="113" name="Group 104"/>
          <p:cNvGrpSpPr/>
          <p:nvPr/>
        </p:nvGrpSpPr>
        <p:grpSpPr>
          <a:xfrm rot="5400000" flipH="1">
            <a:off x="9711974" y="5001256"/>
            <a:ext cx="259305" cy="764187"/>
            <a:chOff x="3134093" y="3084639"/>
            <a:chExt cx="611430" cy="432284"/>
          </a:xfrm>
        </p:grpSpPr>
        <p:cxnSp>
          <p:nvCxnSpPr>
            <p:cNvPr id="114" name="直接连接符 53"/>
            <p:cNvCxnSpPr/>
            <p:nvPr/>
          </p:nvCxnSpPr>
          <p:spPr>
            <a:xfrm>
              <a:off x="3134093" y="3084639"/>
              <a:ext cx="611430" cy="0"/>
            </a:xfrm>
            <a:prstGeom prst="line">
              <a:avLst/>
            </a:prstGeom>
            <a:noFill/>
            <a:ln w="28575" cap="flat" cmpd="sng" algn="ctr">
              <a:solidFill>
                <a:sysClr val="windowText" lastClr="000000"/>
              </a:solidFill>
              <a:prstDash val="solid"/>
              <a:miter lim="800000"/>
              <a:headEnd type="none" w="med" len="med"/>
              <a:tailEnd type="none" w="med" len="med"/>
            </a:ln>
            <a:effectLst/>
          </p:spPr>
        </p:cxnSp>
        <p:cxnSp>
          <p:nvCxnSpPr>
            <p:cNvPr id="115" name="直接连接符 53"/>
            <p:cNvCxnSpPr/>
            <p:nvPr/>
          </p:nvCxnSpPr>
          <p:spPr>
            <a:xfrm>
              <a:off x="3439808" y="3084639"/>
              <a:ext cx="0" cy="432284"/>
            </a:xfrm>
            <a:prstGeom prst="line">
              <a:avLst/>
            </a:prstGeom>
            <a:noFill/>
            <a:ln w="28575" cap="flat" cmpd="sng" algn="ctr">
              <a:solidFill>
                <a:sysClr val="windowText" lastClr="000000"/>
              </a:solidFill>
              <a:prstDash val="solid"/>
              <a:miter lim="800000"/>
              <a:headEnd type="none" w="med" len="med"/>
              <a:tailEnd type="none" w="med" len="med"/>
            </a:ln>
            <a:effectLst/>
          </p:spPr>
        </p:cxnSp>
      </p:grpSp>
      <p:sp>
        <p:nvSpPr>
          <p:cNvPr id="116" name="圆角矩形 5"/>
          <p:cNvSpPr>
            <a:spLocks/>
          </p:cNvSpPr>
          <p:nvPr/>
        </p:nvSpPr>
        <p:spPr>
          <a:xfrm flipH="1">
            <a:off x="9165153" y="4874984"/>
            <a:ext cx="2041653" cy="1344859"/>
          </a:xfrm>
          <a:prstGeom prst="roundRect">
            <a:avLst>
              <a:gd name="adj" fmla="val 1265"/>
            </a:avLst>
          </a:prstGeom>
          <a:solidFill>
            <a:srgbClr val="FFF2CC"/>
          </a:solidFill>
          <a:ln w="28575" cap="flat" cmpd="sng" algn="ctr">
            <a:solidFill>
              <a:srgbClr val="BAE6F6"/>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117" name="Text Box 19"/>
          <p:cNvSpPr txBox="1">
            <a:spLocks noChangeArrowheads="1"/>
          </p:cNvSpPr>
          <p:nvPr/>
        </p:nvSpPr>
        <p:spPr bwMode="auto">
          <a:xfrm flipH="1">
            <a:off x="10562078" y="4886656"/>
            <a:ext cx="644728"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Site 2</a:t>
            </a:r>
          </a:p>
        </p:txBody>
      </p:sp>
      <p:pic>
        <p:nvPicPr>
          <p:cNvPr id="118" name="图片 11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852940" y="4563031"/>
            <a:ext cx="540000" cy="442800"/>
          </a:xfrm>
          <a:prstGeom prst="rect">
            <a:avLst/>
          </a:prstGeom>
        </p:spPr>
      </p:pic>
      <p:sp>
        <p:nvSpPr>
          <p:cNvPr id="119" name="圆角矩形 5"/>
          <p:cNvSpPr>
            <a:spLocks/>
          </p:cNvSpPr>
          <p:nvPr/>
        </p:nvSpPr>
        <p:spPr>
          <a:xfrm>
            <a:off x="1085850" y="4874984"/>
            <a:ext cx="2041653" cy="1344859"/>
          </a:xfrm>
          <a:prstGeom prst="roundRect">
            <a:avLst>
              <a:gd name="adj" fmla="val 1265"/>
            </a:avLst>
          </a:prstGeom>
          <a:solidFill>
            <a:srgbClr val="FFF2CC"/>
          </a:solidFill>
          <a:ln w="28575" cap="flat" cmpd="sng" algn="ctr">
            <a:solidFill>
              <a:srgbClr val="BAE6F6"/>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914400" eaLnBrk="1" fontAlgn="ctr"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120" name="Text Box 19"/>
          <p:cNvSpPr txBox="1">
            <a:spLocks noChangeArrowheads="1"/>
          </p:cNvSpPr>
          <p:nvPr/>
        </p:nvSpPr>
        <p:spPr bwMode="auto">
          <a:xfrm>
            <a:off x="1095667" y="4905396"/>
            <a:ext cx="644728"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a:solidFill>
                  <a:prstClr val="white">
                    <a:lumMod val="50000"/>
                  </a:prstClr>
                </a:solidFill>
                <a:latin typeface="Huawei Sans" panose="020C0503030203020204" pitchFamily="34" charset="0"/>
                <a:ea typeface="方正兰亭黑简体" panose="02000000000000000000" pitchFamily="2" charset="-122"/>
                <a:sym typeface="Huawei Sans" panose="020C0503030203020204" pitchFamily="34" charset="0"/>
              </a:rPr>
              <a:t>Site 1</a:t>
            </a:r>
          </a:p>
        </p:txBody>
      </p:sp>
      <p:grpSp>
        <p:nvGrpSpPr>
          <p:cNvPr id="121" name="组合 120"/>
          <p:cNvGrpSpPr/>
          <p:nvPr/>
        </p:nvGrpSpPr>
        <p:grpSpPr>
          <a:xfrm>
            <a:off x="2290839" y="5544074"/>
            <a:ext cx="540000" cy="699563"/>
            <a:chOff x="2258871" y="5102388"/>
            <a:chExt cx="540000" cy="699563"/>
          </a:xfrm>
        </p:grpSpPr>
        <p:sp>
          <p:nvSpPr>
            <p:cNvPr id="122" name="Text Box 19"/>
            <p:cNvSpPr txBox="1">
              <a:spLocks noChangeArrowheads="1"/>
            </p:cNvSpPr>
            <p:nvPr/>
          </p:nvSpPr>
          <p:spPr bwMode="auto">
            <a:xfrm>
              <a:off x="2277840" y="5494174"/>
              <a:ext cx="50206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CE1</a:t>
              </a:r>
            </a:p>
          </p:txBody>
        </p:sp>
        <p:pic>
          <p:nvPicPr>
            <p:cNvPr id="123" name="图片 12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258871" y="5102388"/>
              <a:ext cx="540000" cy="442800"/>
            </a:xfrm>
            <a:prstGeom prst="rect">
              <a:avLst/>
            </a:prstGeom>
          </p:spPr>
        </p:pic>
      </p:grpSp>
      <p:sp>
        <p:nvSpPr>
          <p:cNvPr id="124" name="文本框 123"/>
          <p:cNvSpPr txBox="1"/>
          <p:nvPr/>
        </p:nvSpPr>
        <p:spPr>
          <a:xfrm>
            <a:off x="5658871" y="5803691"/>
            <a:ext cx="1220207" cy="646331"/>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Backdoor</a:t>
            </a:r>
          </a:p>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OSPF</a:t>
            </a:r>
          </a:p>
        </p:txBody>
      </p:sp>
      <p:cxnSp>
        <p:nvCxnSpPr>
          <p:cNvPr id="125" name="直接连接符 53"/>
          <p:cNvCxnSpPr>
            <a:stCxn id="131" idx="1"/>
            <a:endCxn id="123" idx="0"/>
          </p:cNvCxnSpPr>
          <p:nvPr/>
        </p:nvCxnSpPr>
        <p:spPr>
          <a:xfrm flipH="1">
            <a:off x="2560839" y="4784431"/>
            <a:ext cx="1566530" cy="759643"/>
          </a:xfrm>
          <a:prstGeom prst="line">
            <a:avLst/>
          </a:prstGeom>
          <a:noFill/>
          <a:ln w="12700" cap="flat" cmpd="sng" algn="ctr">
            <a:solidFill>
              <a:sysClr val="windowText" lastClr="000000"/>
            </a:solidFill>
            <a:prstDash val="solid"/>
            <a:miter lim="800000"/>
            <a:headEnd type="none" w="med" len="med"/>
            <a:tailEnd type="none" w="med" len="med"/>
          </a:ln>
          <a:effectLst/>
        </p:spPr>
      </p:cxnSp>
      <p:cxnSp>
        <p:nvCxnSpPr>
          <p:cNvPr id="126" name="直接连接符 53"/>
          <p:cNvCxnSpPr>
            <a:endCxn id="146" idx="0"/>
          </p:cNvCxnSpPr>
          <p:nvPr/>
        </p:nvCxnSpPr>
        <p:spPr>
          <a:xfrm>
            <a:off x="8107135" y="4784431"/>
            <a:ext cx="1622398" cy="759643"/>
          </a:xfrm>
          <a:prstGeom prst="line">
            <a:avLst/>
          </a:prstGeom>
          <a:noFill/>
          <a:ln w="12700" cap="flat" cmpd="sng" algn="ctr">
            <a:solidFill>
              <a:sysClr val="windowText" lastClr="000000"/>
            </a:solidFill>
            <a:prstDash val="solid"/>
            <a:miter lim="800000"/>
            <a:headEnd type="none" w="med" len="med"/>
            <a:tailEnd type="none" w="med" len="med"/>
          </a:ln>
          <a:effectLst/>
        </p:spPr>
      </p:cxnSp>
      <p:cxnSp>
        <p:nvCxnSpPr>
          <p:cNvPr id="127" name="直接连接符 53"/>
          <p:cNvCxnSpPr>
            <a:stCxn id="146" idx="1"/>
            <a:endCxn id="123" idx="3"/>
          </p:cNvCxnSpPr>
          <p:nvPr/>
        </p:nvCxnSpPr>
        <p:spPr>
          <a:xfrm flipH="1">
            <a:off x="2830839" y="5765474"/>
            <a:ext cx="6628694" cy="0"/>
          </a:xfrm>
          <a:prstGeom prst="line">
            <a:avLst/>
          </a:prstGeom>
          <a:noFill/>
          <a:ln w="12700" cap="flat" cmpd="sng" algn="ctr">
            <a:solidFill>
              <a:sysClr val="windowText" lastClr="000000"/>
            </a:solidFill>
            <a:prstDash val="solid"/>
            <a:miter lim="800000"/>
            <a:headEnd type="none" w="med" len="med"/>
            <a:tailEnd type="none" w="med" len="med"/>
          </a:ln>
          <a:effectLst/>
        </p:spPr>
      </p:cxnSp>
      <p:grpSp>
        <p:nvGrpSpPr>
          <p:cNvPr id="128" name="组合 127"/>
          <p:cNvGrpSpPr/>
          <p:nvPr/>
        </p:nvGrpSpPr>
        <p:grpSpPr>
          <a:xfrm>
            <a:off x="4287135" y="4401331"/>
            <a:ext cx="220468" cy="220468"/>
            <a:chOff x="468317" y="3414713"/>
            <a:chExt cx="446083" cy="446083"/>
          </a:xfrm>
        </p:grpSpPr>
        <p:cxnSp>
          <p:nvCxnSpPr>
            <p:cNvPr id="129" name="直接连接符 128"/>
            <p:cNvCxnSpPr/>
            <p:nvPr/>
          </p:nvCxnSpPr>
          <p:spPr>
            <a:xfrm>
              <a:off x="468317" y="3414713"/>
              <a:ext cx="446083" cy="0"/>
            </a:xfrm>
            <a:prstGeom prst="line">
              <a:avLst/>
            </a:prstGeom>
            <a:noFill/>
            <a:ln w="22225" cap="flat" cmpd="sng" algn="ctr">
              <a:solidFill>
                <a:sysClr val="windowText" lastClr="000000"/>
              </a:solidFill>
              <a:prstDash val="solid"/>
              <a:miter lim="800000"/>
            </a:ln>
            <a:effectLst/>
          </p:spPr>
        </p:cxnSp>
        <p:cxnSp>
          <p:nvCxnSpPr>
            <p:cNvPr id="130" name="直接连接符 129"/>
            <p:cNvCxnSpPr/>
            <p:nvPr/>
          </p:nvCxnSpPr>
          <p:spPr>
            <a:xfrm rot="16200000">
              <a:off x="468317" y="3637755"/>
              <a:ext cx="446083" cy="0"/>
            </a:xfrm>
            <a:prstGeom prst="line">
              <a:avLst/>
            </a:prstGeom>
            <a:noFill/>
            <a:ln w="22225" cap="flat" cmpd="sng" algn="ctr">
              <a:solidFill>
                <a:sysClr val="windowText" lastClr="000000"/>
              </a:solidFill>
              <a:prstDash val="solid"/>
              <a:miter lim="800000"/>
            </a:ln>
            <a:effectLst/>
          </p:spPr>
        </p:cxnSp>
      </p:grpSp>
      <p:pic>
        <p:nvPicPr>
          <p:cNvPr id="131" name="图片 13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127369" y="4563031"/>
            <a:ext cx="540000" cy="442800"/>
          </a:xfrm>
          <a:prstGeom prst="rect">
            <a:avLst/>
          </a:prstGeom>
        </p:spPr>
      </p:pic>
      <p:grpSp>
        <p:nvGrpSpPr>
          <p:cNvPr id="132" name="组合 131"/>
          <p:cNvGrpSpPr/>
          <p:nvPr/>
        </p:nvGrpSpPr>
        <p:grpSpPr>
          <a:xfrm>
            <a:off x="7733604" y="4401331"/>
            <a:ext cx="220468" cy="220468"/>
            <a:chOff x="468317" y="3414713"/>
            <a:chExt cx="446083" cy="446083"/>
          </a:xfrm>
        </p:grpSpPr>
        <p:cxnSp>
          <p:nvCxnSpPr>
            <p:cNvPr id="133" name="直接连接符 132"/>
            <p:cNvCxnSpPr/>
            <p:nvPr/>
          </p:nvCxnSpPr>
          <p:spPr>
            <a:xfrm>
              <a:off x="468317" y="3414713"/>
              <a:ext cx="446083" cy="0"/>
            </a:xfrm>
            <a:prstGeom prst="line">
              <a:avLst/>
            </a:prstGeom>
            <a:noFill/>
            <a:ln w="22225" cap="flat" cmpd="sng" algn="ctr">
              <a:solidFill>
                <a:sysClr val="windowText" lastClr="000000"/>
              </a:solidFill>
              <a:prstDash val="solid"/>
              <a:miter lim="800000"/>
            </a:ln>
            <a:effectLst/>
          </p:spPr>
        </p:cxnSp>
        <p:cxnSp>
          <p:nvCxnSpPr>
            <p:cNvPr id="134" name="直接连接符 133"/>
            <p:cNvCxnSpPr/>
            <p:nvPr/>
          </p:nvCxnSpPr>
          <p:spPr>
            <a:xfrm rot="16200000">
              <a:off x="468317" y="3637755"/>
              <a:ext cx="446083" cy="0"/>
            </a:xfrm>
            <a:prstGeom prst="line">
              <a:avLst/>
            </a:prstGeom>
            <a:noFill/>
            <a:ln w="22225" cap="flat" cmpd="sng" algn="ctr">
              <a:solidFill>
                <a:sysClr val="windowText" lastClr="000000"/>
              </a:solidFill>
              <a:prstDash val="solid"/>
              <a:miter lim="800000"/>
            </a:ln>
            <a:effectLst/>
          </p:spPr>
        </p:cxnSp>
      </p:grpSp>
      <p:pic>
        <p:nvPicPr>
          <p:cNvPr id="135" name="图片 13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567135" y="4563031"/>
            <a:ext cx="540000" cy="442800"/>
          </a:xfrm>
          <a:prstGeom prst="rect">
            <a:avLst/>
          </a:prstGeom>
        </p:spPr>
      </p:pic>
      <p:sp>
        <p:nvSpPr>
          <p:cNvPr id="136" name="文本框 135"/>
          <p:cNvSpPr txBox="1"/>
          <p:nvPr/>
        </p:nvSpPr>
        <p:spPr>
          <a:xfrm>
            <a:off x="3788067" y="4022144"/>
            <a:ext cx="1218603" cy="307777"/>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rPr>
              <a:t>L0:1.1.1.1/32</a:t>
            </a:r>
          </a:p>
        </p:txBody>
      </p:sp>
      <p:sp>
        <p:nvSpPr>
          <p:cNvPr id="137" name="文本框 136"/>
          <p:cNvSpPr txBox="1"/>
          <p:nvPr/>
        </p:nvSpPr>
        <p:spPr>
          <a:xfrm>
            <a:off x="7234536" y="4013724"/>
            <a:ext cx="1218603" cy="307777"/>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rPr>
              <a:t>L0:2.2.2.2/32</a:t>
            </a:r>
          </a:p>
        </p:txBody>
      </p:sp>
      <p:sp>
        <p:nvSpPr>
          <p:cNvPr id="138" name="任意多边形 137"/>
          <p:cNvSpPr/>
          <p:nvPr/>
        </p:nvSpPr>
        <p:spPr>
          <a:xfrm>
            <a:off x="4414838" y="4143235"/>
            <a:ext cx="3429000" cy="257315"/>
          </a:xfrm>
          <a:custGeom>
            <a:avLst/>
            <a:gdLst>
              <a:gd name="connsiteX0" fmla="*/ 0 w 3429000"/>
              <a:gd name="connsiteY0" fmla="*/ 228740 h 257315"/>
              <a:gd name="connsiteX1" fmla="*/ 1700212 w 3429000"/>
              <a:gd name="connsiteY1" fmla="*/ 140 h 257315"/>
              <a:gd name="connsiteX2" fmla="*/ 3429000 w 3429000"/>
              <a:gd name="connsiteY2" fmla="*/ 257315 h 257315"/>
            </a:gdLst>
            <a:ahLst/>
            <a:cxnLst>
              <a:cxn ang="0">
                <a:pos x="connsiteX0" y="connsiteY0"/>
              </a:cxn>
              <a:cxn ang="0">
                <a:pos x="connsiteX1" y="connsiteY1"/>
              </a:cxn>
              <a:cxn ang="0">
                <a:pos x="connsiteX2" y="connsiteY2"/>
              </a:cxn>
            </a:cxnLst>
            <a:rect l="l" t="t" r="r" b="b"/>
            <a:pathLst>
              <a:path w="3429000" h="257315">
                <a:moveTo>
                  <a:pt x="0" y="228740"/>
                </a:moveTo>
                <a:cubicBezTo>
                  <a:pt x="564356" y="112059"/>
                  <a:pt x="1128712" y="-4622"/>
                  <a:pt x="1700212" y="140"/>
                </a:cubicBezTo>
                <a:cubicBezTo>
                  <a:pt x="2271712" y="4902"/>
                  <a:pt x="2850356" y="131108"/>
                  <a:pt x="3429000" y="257315"/>
                </a:cubicBezTo>
              </a:path>
            </a:pathLst>
          </a:custGeom>
          <a:noFill/>
          <a:ln w="25400" cap="flat" cmpd="sng" algn="ctr">
            <a:solidFill>
              <a:srgbClr val="EC7061"/>
            </a:solidFill>
            <a:prstDash val="sysDash"/>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a:cs typeface="+mn-cs"/>
            </a:endParaRPr>
          </a:p>
        </p:txBody>
      </p:sp>
      <p:sp>
        <p:nvSpPr>
          <p:cNvPr id="139" name="文本框 138"/>
          <p:cNvSpPr txBox="1"/>
          <p:nvPr/>
        </p:nvSpPr>
        <p:spPr>
          <a:xfrm>
            <a:off x="5459447" y="3773903"/>
            <a:ext cx="1606371" cy="369332"/>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lang="en-US" b="1" kern="0" dirty="0">
                <a:solidFill>
                  <a:srgbClr val="EC7061"/>
                </a:solidFill>
                <a:latin typeface="Huawei Sans" panose="020C0503030203020204" pitchFamily="34" charset="0"/>
              </a:rPr>
              <a:t>S</a:t>
            </a:r>
            <a:r>
              <a:rPr kumimoji="0" lang="en-US" sz="1800" b="1" i="0" u="none" strike="noStrike" kern="0" cap="none" spc="0" normalizeH="0" baseline="0" noProof="0" dirty="0" smtClean="0">
                <a:ln>
                  <a:noFill/>
                </a:ln>
                <a:solidFill>
                  <a:srgbClr val="EC7061"/>
                </a:solidFill>
                <a:effectLst/>
                <a:uLnTx/>
                <a:uFillTx/>
                <a:latin typeface="Huawei Sans" panose="020C0503030203020204" pitchFamily="34" charset="0"/>
              </a:rPr>
              <a:t>ham link</a:t>
            </a:r>
          </a:p>
        </p:txBody>
      </p:sp>
      <p:sp>
        <p:nvSpPr>
          <p:cNvPr id="140" name="文本框 139"/>
          <p:cNvSpPr txBox="1"/>
          <p:nvPr/>
        </p:nvSpPr>
        <p:spPr>
          <a:xfrm>
            <a:off x="2783295" y="5508906"/>
            <a:ext cx="851515" cy="307777"/>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rPr>
              <a:t>GE0/0/0</a:t>
            </a:r>
          </a:p>
        </p:txBody>
      </p:sp>
      <p:sp>
        <p:nvSpPr>
          <p:cNvPr id="141" name="文本框 140"/>
          <p:cNvSpPr txBox="1"/>
          <p:nvPr/>
        </p:nvSpPr>
        <p:spPr>
          <a:xfrm>
            <a:off x="8599515" y="5507417"/>
            <a:ext cx="851515" cy="307777"/>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prstClr val="black"/>
                </a:solidFill>
                <a:effectLst/>
                <a:uLnTx/>
                <a:uFillTx/>
                <a:latin typeface="Huawei Sans" panose="020C0503030203020204" pitchFamily="34" charset="0"/>
              </a:rPr>
              <a:t>GE0/0/0</a:t>
            </a:r>
          </a:p>
        </p:txBody>
      </p:sp>
      <p:sp>
        <p:nvSpPr>
          <p:cNvPr id="142" name="Freeform 159"/>
          <p:cNvSpPr/>
          <p:nvPr/>
        </p:nvSpPr>
        <p:spPr>
          <a:xfrm flipH="1">
            <a:off x="9874532" y="5213173"/>
            <a:ext cx="1467964" cy="76735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ysClr val="window" lastClr="FFFFFF"/>
          </a:solidFill>
          <a:ln w="28575" cap="flat" cmpd="sng" algn="ctr">
            <a:solidFill>
              <a:sysClr val="window" lastClr="FFFFFF">
                <a:lumMod val="65000"/>
              </a:sysClr>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a:cs typeface="+mn-cs"/>
              <a:sym typeface="Huawei Sans" panose="020C0503030203020204" pitchFamily="34" charset="0"/>
            </a:endParaRPr>
          </a:p>
        </p:txBody>
      </p:sp>
      <p:sp>
        <p:nvSpPr>
          <p:cNvPr id="143" name="文本框 142"/>
          <p:cNvSpPr txBox="1"/>
          <p:nvPr/>
        </p:nvSpPr>
        <p:spPr>
          <a:xfrm>
            <a:off x="9953974" y="5611585"/>
            <a:ext cx="1388522" cy="307777"/>
          </a:xfrm>
          <a:prstGeom prst="rect">
            <a:avLst/>
          </a:prstGeom>
          <a:noFill/>
        </p:spPr>
        <p:txBody>
          <a:bodyPr wrap="square" rtlCol="0">
            <a:no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prstClr val="black"/>
                </a:solidFill>
                <a:effectLst/>
                <a:uLnTx/>
                <a:uFillTx/>
                <a:latin typeface="Huawei Sans" panose="020C0503030203020204" pitchFamily="34" charset="0"/>
              </a:rPr>
              <a:t>192.168.1.0/24</a:t>
            </a:r>
          </a:p>
        </p:txBody>
      </p:sp>
      <p:grpSp>
        <p:nvGrpSpPr>
          <p:cNvPr id="144" name="组合 143"/>
          <p:cNvGrpSpPr/>
          <p:nvPr/>
        </p:nvGrpSpPr>
        <p:grpSpPr>
          <a:xfrm>
            <a:off x="9459533" y="5544074"/>
            <a:ext cx="540000" cy="699563"/>
            <a:chOff x="9493786" y="5102388"/>
            <a:chExt cx="540000" cy="699563"/>
          </a:xfrm>
        </p:grpSpPr>
        <p:sp>
          <p:nvSpPr>
            <p:cNvPr id="145" name="Text Box 19"/>
            <p:cNvSpPr txBox="1">
              <a:spLocks noChangeArrowheads="1"/>
            </p:cNvSpPr>
            <p:nvPr/>
          </p:nvSpPr>
          <p:spPr bwMode="auto">
            <a:xfrm flipH="1">
              <a:off x="9512755" y="5494174"/>
              <a:ext cx="50206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CE2</a:t>
              </a:r>
            </a:p>
          </p:txBody>
        </p:sp>
        <p:pic>
          <p:nvPicPr>
            <p:cNvPr id="146" name="图片 14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493786" y="5102388"/>
              <a:ext cx="540000" cy="442800"/>
            </a:xfrm>
            <a:prstGeom prst="rect">
              <a:avLst/>
            </a:prstGeom>
          </p:spPr>
        </p:pic>
      </p:grpSp>
    </p:spTree>
    <p:extLst>
      <p:ext uri="{BB962C8B-B14F-4D97-AF65-F5344CB8AC3E}">
        <p14:creationId xmlns:p14="http://schemas.microsoft.com/office/powerpoint/2010/main" val="29227804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wrap="square">
            <a:noAutofit/>
          </a:bodyPr>
          <a:lstStyle/>
          <a:p>
            <a:r>
              <a:rPr lang="en-US">
                <a:latin typeface="Huawei Sans" panose="020C0503030203020204" pitchFamily="34" charset="0"/>
                <a:ea typeface="方正兰亭黑简体" panose="02000000000000000000" pitchFamily="2" charset="-122"/>
                <a:sym typeface="Huawei Sans" panose="020C0503030203020204" pitchFamily="34" charset="0"/>
              </a:rPr>
              <a:t>Sham Link Configuration Example</a:t>
            </a:r>
          </a:p>
        </p:txBody>
      </p:sp>
      <p:sp>
        <p:nvSpPr>
          <p:cNvPr id="5" name="矩形 30"/>
          <p:cNvSpPr/>
          <p:nvPr/>
        </p:nvSpPr>
        <p:spPr>
          <a:xfrm>
            <a:off x="767290" y="3970984"/>
            <a:ext cx="10667998" cy="656590"/>
          </a:xfrm>
          <a:prstGeom prst="rect">
            <a:avLst/>
          </a:prstGeom>
          <a:solidFill>
            <a:srgbClr val="F3FBFE"/>
          </a:solidFill>
          <a:ln>
            <a:solidFill>
              <a:srgbClr val="99DFF9"/>
            </a:solidFill>
          </a:ln>
        </p:spPr>
        <p:txBody>
          <a:bodyPr wrap="square">
            <a:noAutofit/>
          </a:bodyPr>
          <a:lstStyle/>
          <a:p>
            <a:pPr fontAlgn="ctr">
              <a:lnSpc>
                <a:spcPts val="22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[PE1-ospf-1]area 0</a:t>
            </a:r>
          </a:p>
          <a:p>
            <a:pPr fontAlgn="ctr">
              <a:lnSpc>
                <a:spcPts val="22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[PE1-ospf-1-area-0.0.0.0]sham-link 1.1.1.1 2.2.2.2 </a:t>
            </a:r>
          </a:p>
        </p:txBody>
      </p:sp>
      <p:sp>
        <p:nvSpPr>
          <p:cNvPr id="6" name="矩形 5"/>
          <p:cNvSpPr/>
          <p:nvPr/>
        </p:nvSpPr>
        <p:spPr>
          <a:xfrm>
            <a:off x="389755" y="3456534"/>
            <a:ext cx="8193316" cy="461665"/>
          </a:xfrm>
          <a:prstGeom prst="rect">
            <a:avLst/>
          </a:prstGeom>
        </p:spPr>
        <p:txBody>
          <a:bodyPr wrap="square">
            <a:noAutofit/>
          </a:bodyPr>
          <a:lstStyle/>
          <a:p>
            <a:pPr marL="342900" indent="-342900" fontAlgn="ctr">
              <a:lnSpc>
                <a:spcPct val="150000"/>
              </a:lnSpc>
              <a:spcBef>
                <a:spcPct val="0"/>
              </a:spcBef>
              <a:spcAft>
                <a:spcPct val="0"/>
              </a:spcAft>
              <a:buFont typeface="+mj-lt"/>
              <a:buAutoNum type="arabicPeriod" startAt="3"/>
            </a:pPr>
            <a:r>
              <a:rPr lang="en-US" sz="16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Configure the sham link on PE1. The configuration of PE2 is similar to that of PE1.</a:t>
            </a:r>
          </a:p>
        </p:txBody>
      </p:sp>
      <p:sp>
        <p:nvSpPr>
          <p:cNvPr id="7" name="矩形 30"/>
          <p:cNvSpPr/>
          <p:nvPr/>
        </p:nvSpPr>
        <p:spPr>
          <a:xfrm>
            <a:off x="767290" y="5181114"/>
            <a:ext cx="10667998" cy="374461"/>
          </a:xfrm>
          <a:prstGeom prst="rect">
            <a:avLst/>
          </a:prstGeom>
          <a:solidFill>
            <a:srgbClr val="F3FBFE"/>
          </a:solidFill>
          <a:ln>
            <a:solidFill>
              <a:srgbClr val="99DFF9"/>
            </a:solidFill>
          </a:ln>
        </p:spPr>
        <p:txBody>
          <a:bodyPr wrap="square">
            <a:noAutofit/>
          </a:bodyPr>
          <a:lstStyle/>
          <a:p>
            <a:pPr fontAlgn="ctr">
              <a:lnSpc>
                <a:spcPts val="22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[CE1-GigabitEthernet0/0/0]</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ospf</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cost  1000</a:t>
            </a:r>
          </a:p>
        </p:txBody>
      </p:sp>
      <p:sp>
        <p:nvSpPr>
          <p:cNvPr id="10" name="矩形 9"/>
          <p:cNvSpPr/>
          <p:nvPr/>
        </p:nvSpPr>
        <p:spPr>
          <a:xfrm>
            <a:off x="389754" y="1330374"/>
            <a:ext cx="11277637" cy="461665"/>
          </a:xfrm>
          <a:prstGeom prst="rect">
            <a:avLst/>
          </a:prstGeom>
        </p:spPr>
        <p:txBody>
          <a:bodyPr wrap="square">
            <a:noAutofit/>
          </a:bodyPr>
          <a:lstStyle/>
          <a:p>
            <a:pPr marL="342900" indent="-342900" fontAlgn="ctr">
              <a:lnSpc>
                <a:spcPct val="150000"/>
              </a:lnSpc>
              <a:spcBef>
                <a:spcPct val="0"/>
              </a:spcBef>
              <a:spcAft>
                <a:spcPct val="0"/>
              </a:spcAft>
              <a:buFont typeface="+mj-lt"/>
              <a:buAutoNum type="arabicPeriod"/>
            </a:pP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Create an interface on the PE to set up a sham link. The configuration of PE2 is similar to that of PE1.</a:t>
            </a:r>
          </a:p>
        </p:txBody>
      </p:sp>
      <p:sp>
        <p:nvSpPr>
          <p:cNvPr id="11" name="矩形 30"/>
          <p:cNvSpPr/>
          <p:nvPr/>
        </p:nvSpPr>
        <p:spPr>
          <a:xfrm>
            <a:off x="697607" y="1900286"/>
            <a:ext cx="10667998" cy="1502976"/>
          </a:xfrm>
          <a:prstGeom prst="rect">
            <a:avLst/>
          </a:prstGeom>
          <a:solidFill>
            <a:srgbClr val="F3FBFE"/>
          </a:solidFill>
          <a:ln>
            <a:solidFill>
              <a:srgbClr val="99DFF9"/>
            </a:solidFill>
          </a:ln>
        </p:spPr>
        <p:txBody>
          <a:bodyPr wrap="square">
            <a:noAutofit/>
          </a:bodyPr>
          <a:lstStyle/>
          <a:p>
            <a:pPr fontAlgn="ctr">
              <a:lnSpc>
                <a:spcPts val="22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[PE1]interface LoopBack0</a:t>
            </a:r>
          </a:p>
          <a:p>
            <a:pPr fontAlgn="ctr">
              <a:lnSpc>
                <a:spcPts val="22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[PE1-LoopBack0]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ip</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binding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vpn</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-instance VPNA</a:t>
            </a:r>
          </a:p>
          <a:p>
            <a:pPr fontAlgn="ctr">
              <a:lnSpc>
                <a:spcPts val="22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[PE1-LoopBack0]</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ip</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address 1.1.1.1 32</a:t>
            </a:r>
          </a:p>
          <a:p>
            <a:pPr fontAlgn="ctr">
              <a:lnSpc>
                <a:spcPts val="22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 Advertise the routes in the BGP VPN address family.</a:t>
            </a:r>
          </a:p>
          <a:p>
            <a:pPr fontAlgn="ctr">
              <a:lnSpc>
                <a:spcPts val="22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[PE1-bgp-VPNA]network  1.1.1.1 32</a:t>
            </a:r>
          </a:p>
        </p:txBody>
      </p:sp>
      <p:sp>
        <p:nvSpPr>
          <p:cNvPr id="12" name="矩形 11"/>
          <p:cNvSpPr/>
          <p:nvPr/>
        </p:nvSpPr>
        <p:spPr>
          <a:xfrm>
            <a:off x="389755" y="4662080"/>
            <a:ext cx="10975850" cy="461665"/>
          </a:xfrm>
          <a:prstGeom prst="rect">
            <a:avLst/>
          </a:prstGeom>
        </p:spPr>
        <p:txBody>
          <a:bodyPr wrap="square">
            <a:noAutofit/>
          </a:bodyPr>
          <a:lstStyle/>
          <a:p>
            <a:pPr marL="342900" indent="-342900" fontAlgn="ctr">
              <a:lnSpc>
                <a:spcPct val="150000"/>
              </a:lnSpc>
              <a:spcBef>
                <a:spcPct val="0"/>
              </a:spcBef>
              <a:spcAft>
                <a:spcPct val="0"/>
              </a:spcAft>
              <a:buFont typeface="+mj-lt"/>
              <a:buAutoNum type="arabicPeriod" startAt="4"/>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Adjust the cost value to ensure that the cost value of the backdoor link is greater than that of the sham link.</a:t>
            </a:r>
          </a:p>
        </p:txBody>
      </p:sp>
    </p:spTree>
    <p:extLst>
      <p:ext uri="{BB962C8B-B14F-4D97-AF65-F5344CB8AC3E}">
        <p14:creationId xmlns:p14="http://schemas.microsoft.com/office/powerpoint/2010/main" val="135407772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wrap="square">
            <a:noAutofit/>
          </a:bodyPr>
          <a:lstStyle/>
          <a:p>
            <a:r>
              <a:rPr lang="en-US" sz="3200" dirty="0" smtClean="0">
                <a:latin typeface="Huawei Sans" panose="020C0503030203020204" pitchFamily="34" charset="0"/>
                <a:ea typeface="方正兰亭黑简体" panose="02000000000000000000" pitchFamily="2" charset="-122"/>
                <a:sym typeface="Huawei Sans" panose="020C0503030203020204" pitchFamily="34" charset="0"/>
              </a:rPr>
              <a:t>Verifying the Configuration of the Sham Link</a:t>
            </a:r>
            <a:endParaRPr lang="en-US" sz="3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矩形 3"/>
          <p:cNvSpPr/>
          <p:nvPr/>
        </p:nvSpPr>
        <p:spPr>
          <a:xfrm>
            <a:off x="446087" y="1251618"/>
            <a:ext cx="10790481" cy="423899"/>
          </a:xfrm>
          <a:prstGeom prst="rect">
            <a:avLst/>
          </a:prstGeom>
        </p:spPr>
        <p:txBody>
          <a:bodyPr wrap="square">
            <a:noAutofit/>
          </a:bodyPr>
          <a:lstStyle/>
          <a:p>
            <a:pPr marL="342900" indent="-342900" fontAlgn="ctr">
              <a:lnSpc>
                <a:spcPct val="150000"/>
              </a:lnSpc>
              <a:spcBef>
                <a:spcPct val="0"/>
              </a:spcBef>
              <a:spcAft>
                <a:spcPct val="0"/>
              </a:spcAft>
              <a:buFont typeface="+mj-lt"/>
              <a:buAutoNum type="arabicPeriod"/>
            </a:pP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For details about common OSPF VPN configurations, see the preceding configuration examples.</a:t>
            </a:r>
          </a:p>
        </p:txBody>
      </p:sp>
      <p:sp>
        <p:nvSpPr>
          <p:cNvPr id="5" name="矩形 30"/>
          <p:cNvSpPr/>
          <p:nvPr/>
        </p:nvSpPr>
        <p:spPr>
          <a:xfrm>
            <a:off x="744417" y="4443205"/>
            <a:ext cx="10667998" cy="1815882"/>
          </a:xfrm>
          <a:prstGeom prst="rect">
            <a:avLst/>
          </a:prstGeom>
          <a:solidFill>
            <a:srgbClr val="F3FBFE"/>
          </a:solidFill>
          <a:ln>
            <a:solidFill>
              <a:srgbClr val="99DFF9"/>
            </a:solidFill>
          </a:ln>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&lt;CE1&gt;display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ospf</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routing </a:t>
            </a:r>
          </a:p>
          <a:p>
            <a:pPr fontAlgn="ct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Routing for Network </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Destination        	Cost  	Type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NextHop</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AdvRouter</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Area</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1.1.1.1/32         	0     	Stub       	1.1.1.1         	10.1.12.1       	0.0.0.0</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10.1.12.0/24       	1     	Transit    	10.1.12.1       	10.1.12.1       	0.0.0.0</a:t>
            </a:r>
          </a:p>
          <a:p>
            <a:pPr fontAlgn="ctr"/>
            <a:r>
              <a:rPr lang="en-US" sz="14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192.168.1.0/24         	3     	Stub       	10.0.12.1       	2.2.2.2       	0.0.0.0</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10.1.23.0/24       	3     	Transit    	10.1.12.2       	10.1.23.2       	0.0.0.0</a:t>
            </a:r>
          </a:p>
        </p:txBody>
      </p:sp>
      <p:sp>
        <p:nvSpPr>
          <p:cNvPr id="6" name="矩形 5"/>
          <p:cNvSpPr/>
          <p:nvPr/>
        </p:nvSpPr>
        <p:spPr>
          <a:xfrm>
            <a:off x="446088" y="3880433"/>
            <a:ext cx="11370774" cy="399468"/>
          </a:xfrm>
          <a:prstGeom prst="rect">
            <a:avLst/>
          </a:prstGeom>
        </p:spPr>
        <p:txBody>
          <a:bodyPr wrap="square">
            <a:noAutofit/>
          </a:bodyPr>
          <a:lstStyle/>
          <a:p>
            <a:pPr marL="342900" indent="-342900" fontAlgn="ctr">
              <a:lnSpc>
                <a:spcPct val="150000"/>
              </a:lnSpc>
              <a:spcBef>
                <a:spcPct val="0"/>
              </a:spcBef>
              <a:spcAft>
                <a:spcPct val="0"/>
              </a:spcAft>
              <a:buFont typeface="+mj-lt"/>
              <a:buAutoNum type="arabicPeriod" startAt="2"/>
            </a:pPr>
            <a:r>
              <a:rPr lang="en-US" sz="1500" dirty="0">
                <a:latin typeface="Huawei Sans" panose="020C0503030203020204" pitchFamily="34" charset="0"/>
                <a:ea typeface="方正兰亭黑简体" panose="02000000000000000000" pitchFamily="2" charset="-122"/>
                <a:sym typeface="Huawei Sans" panose="020C0503030203020204" pitchFamily="34" charset="0"/>
              </a:rPr>
              <a:t>Check OSPF routes on CE1. The command output shows that the peer route has been learned as an intra-area route.</a:t>
            </a:r>
          </a:p>
        </p:txBody>
      </p:sp>
      <p:sp>
        <p:nvSpPr>
          <p:cNvPr id="11" name="矩形 30"/>
          <p:cNvSpPr/>
          <p:nvPr/>
        </p:nvSpPr>
        <p:spPr>
          <a:xfrm>
            <a:off x="753940" y="1782216"/>
            <a:ext cx="10667998" cy="2092881"/>
          </a:xfrm>
          <a:prstGeom prst="rect">
            <a:avLst/>
          </a:prstGeom>
          <a:solidFill>
            <a:srgbClr val="F3FBFE"/>
          </a:solidFill>
          <a:ln>
            <a:solidFill>
              <a:srgbClr val="99DFF9"/>
            </a:solidFill>
          </a:ln>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&lt;PE1&gt;display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ospf</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sham-link  area  0</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OSPF Process 1 with Router ID 1.1.1.1</a:t>
            </a:r>
          </a:p>
          <a:p>
            <a:pPr fontAlgn="ct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Sham-Link: 1.1.1.1 --&gt; 2.2.2.2</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Neighbor ID: 2.2.2.2 ,    State: Full ,    GR status: Normal</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Area: 0.0.0.0</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Cost: 1 </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State</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P-2-P , Type: Sham</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Timers: Hello 10 , Dead 40 , Retransmit 5 , Transmit Delay 1</a:t>
            </a:r>
          </a:p>
        </p:txBody>
      </p:sp>
    </p:spTree>
    <p:extLst>
      <p:ext uri="{BB962C8B-B14F-4D97-AF65-F5344CB8AC3E}">
        <p14:creationId xmlns:p14="http://schemas.microsoft.com/office/powerpoint/2010/main" val="70985207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wrap="square">
            <a:noAutofit/>
          </a:bodyPr>
          <a:lstStyle/>
          <a:p>
            <a:pPr marL="412750" indent="-412750"/>
            <a:r>
              <a:rPr lang="en-US" dirty="0">
                <a:latin typeface="Huawei Sans" panose="020C0503030203020204" pitchFamily="34" charset="0"/>
                <a:ea typeface="方正兰亭黑简体" panose="02000000000000000000" pitchFamily="2" charset="-122"/>
                <a:sym typeface="Huawei Sans" panose="020C0503030203020204" pitchFamily="34" charset="0"/>
              </a:rPr>
              <a:t>(</a:t>
            </a: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Multiple) </a:t>
            </a:r>
            <a:r>
              <a:rPr lang="en-US" dirty="0">
                <a:latin typeface="Huawei Sans" panose="020C0503030203020204" pitchFamily="34" charset="0"/>
                <a:ea typeface="方正兰亭黑简体" panose="02000000000000000000" pitchFamily="2" charset="-122"/>
                <a:sym typeface="Huawei Sans" panose="020C0503030203020204" pitchFamily="34" charset="0"/>
              </a:rPr>
              <a:t>On an MPLS VPN network, when a PE imports VPN routes learned from other PEs to OSPF, which of the following LSAs may be generated</a:t>
            </a: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a:t>
            </a:r>
            <a:r>
              <a:rPr lang="en-US" altLang="zh-CN" sz="1999" dirty="0">
                <a:cs typeface="Arial" panose="020B0604020202020204" pitchFamily="34" charset="0"/>
                <a:sym typeface="Huawei Sans" panose="020C0503030203020204" pitchFamily="34" charset="0"/>
              </a:rPr>
              <a:t> (  )</a:t>
            </a:r>
          </a:p>
          <a:p>
            <a:pPr marL="744376" lvl="1" indent="-342900">
              <a:buFont typeface="+mj-lt"/>
              <a:buAutoNum type="alphaUcPeriod"/>
            </a:pP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Type </a:t>
            </a:r>
            <a:r>
              <a:rPr lang="en-US" dirty="0">
                <a:latin typeface="Huawei Sans" panose="020C0503030203020204" pitchFamily="34" charset="0"/>
                <a:ea typeface="方正兰亭黑简体" panose="02000000000000000000" pitchFamily="2" charset="-122"/>
                <a:sym typeface="Huawei Sans" panose="020C0503030203020204" pitchFamily="34" charset="0"/>
              </a:rPr>
              <a:t>1 LSA</a:t>
            </a:r>
          </a:p>
          <a:p>
            <a:pPr marL="744376" lvl="1" indent="-342900">
              <a:buFont typeface="+mj-lt"/>
              <a:buAutoNum type="alphaUcPeriod"/>
            </a:pPr>
            <a:r>
              <a:rPr lang="en-US" dirty="0">
                <a:latin typeface="Huawei Sans" panose="020C0503030203020204" pitchFamily="34" charset="0"/>
                <a:ea typeface="方正兰亭黑简体" panose="02000000000000000000" pitchFamily="2" charset="-122"/>
                <a:sym typeface="Huawei Sans" panose="020C0503030203020204" pitchFamily="34" charset="0"/>
              </a:rPr>
              <a:t>Type 3 LSA</a:t>
            </a:r>
          </a:p>
          <a:p>
            <a:pPr marL="744376" lvl="1" indent="-342900">
              <a:buFont typeface="+mj-lt"/>
              <a:buAutoNum type="alphaUcPeriod"/>
            </a:pPr>
            <a:r>
              <a:rPr lang="en-US" dirty="0">
                <a:latin typeface="Huawei Sans" panose="020C0503030203020204" pitchFamily="34" charset="0"/>
                <a:ea typeface="方正兰亭黑简体" panose="02000000000000000000" pitchFamily="2" charset="-122"/>
                <a:sym typeface="Huawei Sans" panose="020C0503030203020204" pitchFamily="34" charset="0"/>
              </a:rPr>
              <a:t>Type 5 LSA</a:t>
            </a:r>
          </a:p>
          <a:p>
            <a:pPr marL="744376" lvl="1" indent="-342900">
              <a:buFont typeface="+mj-lt"/>
              <a:buAutoNum type="alphaUcPeriod"/>
            </a:pPr>
            <a:r>
              <a:rPr lang="en-US" dirty="0">
                <a:latin typeface="Huawei Sans" panose="020C0503030203020204" pitchFamily="34" charset="0"/>
                <a:ea typeface="方正兰亭黑简体" panose="02000000000000000000" pitchFamily="2" charset="-122"/>
                <a:sym typeface="Huawei Sans" panose="020C0503030203020204" pitchFamily="34" charset="0"/>
              </a:rPr>
              <a:t>Type 7 LSA</a:t>
            </a:r>
          </a:p>
          <a:p>
            <a:pPr marL="412750" lvl="1" indent="-412750" defTabSz="801367">
              <a:spcBef>
                <a:spcPct val="30000"/>
              </a:spcBef>
              <a:spcAft>
                <a:spcPct val="0"/>
              </a:spcAft>
              <a:buFont typeface="+mj-lt"/>
              <a:buAutoNum type="arabicPeriod" startAt="2"/>
            </a:pPr>
            <a:r>
              <a:rPr lang="en-US" sz="1999"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a:t>
            </a:r>
            <a:r>
              <a:rPr lang="en-US" sz="1999" dirty="0" err="1" smtClean="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Tor</a:t>
            </a:r>
            <a:r>
              <a:rPr lang="en-US" sz="1999" dirty="0" err="1" smtClean="0">
                <a:ea typeface="方正兰亭黑简体" panose="02000000000000000000" pitchFamily="2" charset="-122"/>
                <a:cs typeface="Arial" panose="020B0604020202020204" pitchFamily="34" charset="0"/>
                <a:sym typeface="Huawei Sans" panose="020C0503030203020204" pitchFamily="34" charset="0"/>
              </a:rPr>
              <a:t>F</a:t>
            </a:r>
            <a:r>
              <a:rPr lang="en-US" sz="1999" dirty="0" smtClean="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 </a:t>
            </a:r>
            <a:r>
              <a:rPr lang="en-US" sz="1999"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When a CE transmits routes to a PE through BGP, the routes may carry the </a:t>
            </a:r>
            <a:r>
              <a:rPr lang="en-US" sz="1999" dirty="0" err="1">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SoO</a:t>
            </a:r>
            <a:r>
              <a:rPr lang="en-US" sz="1999"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 attribute. </a:t>
            </a:r>
            <a:r>
              <a:rPr lang="en-US" sz="1999" dirty="0" smtClean="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  )</a:t>
            </a:r>
            <a:endParaRPr lang="en-US" sz="1999"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a:p>
            <a:pPr marL="744376" lvl="1" indent="-342900">
              <a:spcAft>
                <a:spcPct val="0"/>
              </a:spcAft>
              <a:buFont typeface="+mj-lt"/>
              <a:buAutoNum type="alphaUcPeriod"/>
            </a:pPr>
            <a:r>
              <a:rPr lang="en-US" dirty="0">
                <a:latin typeface="Huawei Sans" panose="020C0503030203020204" pitchFamily="34" charset="0"/>
                <a:ea typeface="方正兰亭黑简体" panose="02000000000000000000" pitchFamily="2" charset="-122"/>
                <a:sym typeface="Huawei Sans" panose="020C0503030203020204" pitchFamily="34" charset="0"/>
              </a:rPr>
              <a:t>	True</a:t>
            </a:r>
          </a:p>
          <a:p>
            <a:pPr marL="744376" lvl="1" indent="-342900">
              <a:spcAft>
                <a:spcPct val="0"/>
              </a:spcAft>
              <a:buFont typeface="+mj-lt"/>
              <a:buAutoNum type="alphaUcPeriod"/>
            </a:pPr>
            <a:r>
              <a:rPr lang="en-US" dirty="0">
                <a:latin typeface="Huawei Sans" panose="020C0503030203020204" pitchFamily="34" charset="0"/>
                <a:ea typeface="方正兰亭黑简体" panose="02000000000000000000" pitchFamily="2" charset="-122"/>
                <a:sym typeface="Huawei Sans" panose="020C0503030203020204" pitchFamily="34" charset="0"/>
              </a:rPr>
              <a:t>	False</a:t>
            </a:r>
          </a:p>
        </p:txBody>
      </p:sp>
    </p:spTree>
    <p:extLst>
      <p:ext uri="{BB962C8B-B14F-4D97-AF65-F5344CB8AC3E}">
        <p14:creationId xmlns:p14="http://schemas.microsoft.com/office/powerpoint/2010/main" val="179752365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type="body" sz="quarter" idx="11"/>
          </p:nvPr>
        </p:nvSpPr>
        <p:spPr/>
        <p:txBody>
          <a:bodyPr wrap="square">
            <a:noAutofit/>
          </a:bodyPr>
          <a:lstStyle/>
          <a:p>
            <a:pPr algn="l"/>
            <a:r>
              <a:rPr lang="en-US" sz="2000" dirty="0">
                <a:latin typeface="Huawei Sans" panose="020C0503030203020204" pitchFamily="34" charset="0"/>
                <a:ea typeface="方正兰亭黑简体" panose="02000000000000000000" pitchFamily="2" charset="-122"/>
                <a:sym typeface="Huawei Sans" panose="020C0503030203020204" pitchFamily="34" charset="0"/>
              </a:rPr>
              <a:t>MPLS VPN has different networking solutions in different scenarios. The common networking solutions are intranet, extranet, and </a:t>
            </a:r>
            <a:r>
              <a:rPr lang="en-US" sz="2000" dirty="0" err="1">
                <a:latin typeface="Huawei Sans" panose="020C0503030203020204" pitchFamily="34" charset="0"/>
                <a:ea typeface="方正兰亭黑简体" panose="02000000000000000000" pitchFamily="2" charset="-122"/>
                <a:sym typeface="Huawei Sans" panose="020C0503030203020204" pitchFamily="34" charset="0"/>
              </a:rPr>
              <a:t>Hub&amp;Spoke</a:t>
            </a:r>
            <a:r>
              <a:rPr lang="en-US" sz="2000" dirty="0">
                <a:latin typeface="Huawei Sans" panose="020C0503030203020204" pitchFamily="34" charset="0"/>
                <a:ea typeface="方正兰亭黑简体" panose="02000000000000000000" pitchFamily="2" charset="-122"/>
                <a:sym typeface="Huawei Sans" panose="020C0503030203020204" pitchFamily="34" charset="0"/>
              </a:rPr>
              <a:t>. In addition, MPLS VPN networking can be classified into inter-AS and intra-AS networking based on whether the MPLS VPN backbone network is an inter-AS network.</a:t>
            </a:r>
          </a:p>
          <a:p>
            <a:pPr algn="l"/>
            <a:r>
              <a:rPr lang="en-US" sz="2000" dirty="0">
                <a:latin typeface="Huawei Sans" panose="020C0503030203020204" pitchFamily="34" charset="0"/>
                <a:ea typeface="方正兰亭黑简体" panose="02000000000000000000" pitchFamily="2" charset="-122"/>
                <a:sym typeface="Huawei Sans" panose="020C0503030203020204" pitchFamily="34" charset="0"/>
              </a:rPr>
              <a:t>PEs and CEs can use static, OSPF, IS-IS, or BGP routes to exchange routing information. OSPF provides the following extended features for MPLS VPN:</a:t>
            </a:r>
          </a:p>
          <a:p>
            <a:pPr lvl="1"/>
            <a:r>
              <a:rPr lang="en-US" sz="1800" dirty="0">
                <a:latin typeface="Huawei Sans" panose="020C0503030203020204" pitchFamily="34" charset="0"/>
                <a:ea typeface="方正兰亭黑简体" panose="02000000000000000000" pitchFamily="2" charset="-122"/>
                <a:sym typeface="Huawei Sans" panose="020C0503030203020204" pitchFamily="34" charset="0"/>
              </a:rPr>
              <a:t>Domain ID: identifies whether the routes imported to a VPN instance belong to the same OSPF domain.</a:t>
            </a:r>
          </a:p>
          <a:p>
            <a:pPr lvl="1"/>
            <a:r>
              <a:rPr lang="en-US" sz="1800" dirty="0">
                <a:latin typeface="Huawei Sans" panose="020C0503030203020204" pitchFamily="34" charset="0"/>
                <a:ea typeface="方正兰亭黑简体" panose="02000000000000000000" pitchFamily="2" charset="-122"/>
                <a:sym typeface="Huawei Sans" panose="020C0503030203020204" pitchFamily="34" charset="0"/>
              </a:rPr>
              <a:t>DN bit: used to prevent routing loops because of Type 3 LSAs.</a:t>
            </a:r>
          </a:p>
          <a:p>
            <a:pPr lvl="1"/>
            <a:r>
              <a:rPr lang="en-US" sz="1800" dirty="0">
                <a:latin typeface="Huawei Sans" panose="020C0503030203020204" pitchFamily="34" charset="0"/>
                <a:ea typeface="方正兰亭黑简体" panose="02000000000000000000" pitchFamily="2" charset="-122"/>
                <a:sym typeface="Huawei Sans" panose="020C0503030203020204" pitchFamily="34" charset="0"/>
              </a:rPr>
              <a:t>VPN route tag: is used to prevent routing loops caused by Type 5 or Type 7 LSAs.</a:t>
            </a:r>
          </a:p>
          <a:p>
            <a:pPr lvl="1"/>
            <a:r>
              <a:rPr lang="en-US" sz="1800" dirty="0">
                <a:latin typeface="Huawei Sans" panose="020C0503030203020204" pitchFamily="34" charset="0"/>
                <a:ea typeface="方正兰亭黑简体" panose="02000000000000000000" pitchFamily="2" charset="-122"/>
                <a:sym typeface="Huawei Sans" panose="020C0503030203020204" pitchFamily="34" charset="0"/>
              </a:rPr>
              <a:t>Sham link: controls OSPF route selection in special scenarios.</a:t>
            </a:r>
          </a:p>
        </p:txBody>
      </p:sp>
    </p:spTree>
    <p:extLst>
      <p:ext uri="{BB962C8B-B14F-4D97-AF65-F5344CB8AC3E}">
        <p14:creationId xmlns:p14="http://schemas.microsoft.com/office/powerpoint/2010/main" val="171540925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r>
              <a:rPr lang="en-US" b="1" dirty="0">
                <a:latin typeface="Huawei Sans" panose="020C0503030203020204" pitchFamily="34" charset="0"/>
                <a:ea typeface="方正兰亭黑简体" panose="02000000000000000000" pitchFamily="2" charset="-122"/>
                <a:sym typeface="Huawei Sans" panose="020C0503030203020204" pitchFamily="34" charset="0"/>
              </a:rPr>
              <a:t>MPLS VPN </a:t>
            </a:r>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Applications </a:t>
            </a:r>
            <a:r>
              <a:rPr lang="en-US" b="1" dirty="0">
                <a:latin typeface="Huawei Sans" panose="020C0503030203020204" pitchFamily="34" charset="0"/>
                <a:ea typeface="方正兰亭黑简体" panose="02000000000000000000" pitchFamily="2" charset="-122"/>
                <a:sym typeface="Huawei Sans" panose="020C0503030203020204" pitchFamily="34" charset="0"/>
              </a:rPr>
              <a:t>and Networking Overview</a:t>
            </a:r>
          </a:p>
          <a:p>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Typical Usage Scenarios and Deployment of MPLS VPN</a:t>
            </a:r>
          </a:p>
          <a:p>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OSPF VPN Extension</a:t>
            </a:r>
          </a:p>
          <a:p>
            <a:pPr lvl="1"/>
            <a:endParaRPr lang="en-US" altLang="zh-CN" b="1" dirty="0" smtClean="0">
              <a:latin typeface="Huawei Sans" panose="020C0503030203020204" pitchFamily="34" charset="0"/>
              <a:ea typeface="方正兰亭黑简体" panose="02000000000000000000" pitchFamily="2" charset="-122"/>
              <a:sym typeface="Huawei Sans" panose="020C0503030203020204" pitchFamily="34" charset="0"/>
            </a:endParaRPr>
          </a:p>
          <a:p>
            <a:pPr lvl="1"/>
            <a:endParaRPr lang="en-US" altLang="zh-CN" b="1" dirty="0" smtClean="0">
              <a:latin typeface="Huawei Sans" panose="020C0503030203020204" pitchFamily="34" charset="0"/>
              <a:ea typeface="方正兰亭黑简体" panose="02000000000000000000" pitchFamily="2" charset="-122"/>
              <a:sym typeface="Huawei Sans" panose="020C0503030203020204" pitchFamily="34" charset="0"/>
            </a:endParaRPr>
          </a:p>
          <a:p>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a:p>
            <a:endParaRPr lang="zh-CN" alt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317295877"/>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18102955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pPr marL="0" indent="0" algn="l">
              <a:lnSpc>
                <a:spcPct val="130000"/>
              </a:lnSpc>
              <a:buNone/>
            </a:pPr>
            <a:r>
              <a:rPr lang="en-US" sz="1800" dirty="0">
                <a:latin typeface="Huawei Sans" panose="020C0503030203020204" pitchFamily="34" charset="0"/>
                <a:ea typeface="方正兰亭黑简体" panose="02000000000000000000" pitchFamily="2" charset="-122"/>
                <a:sym typeface="Huawei Sans" panose="020C0503030203020204" pitchFamily="34" charset="0"/>
              </a:rPr>
              <a:t>Currently, MPLS VPN is mainly used for enterprise interconnection and virtual service networks.</a:t>
            </a:r>
          </a:p>
          <a:p>
            <a:pPr lvl="1">
              <a:lnSpc>
                <a:spcPct val="130000"/>
              </a:lnSpc>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Enterprise </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interconnection: </a:t>
            </a:r>
            <a:r>
              <a:rPr lang="en-US" altLang="zh-CN" sz="1600" dirty="0"/>
              <a:t>MPLS VPN connects the geographically different IP networks of </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branches</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employees on business trips, and </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partners.</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a:p>
            <a:pPr lvl="1">
              <a:lnSpc>
                <a:spcPct val="130000"/>
              </a:lnSpc>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Virtual service network: Multiple services, such as VoIP and IPTV, can run on the same physical network. A VPN is established for </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each type of </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service to isolate services.</a:t>
            </a:r>
          </a:p>
          <a:p>
            <a:pPr algn="l">
              <a:lnSpc>
                <a:spcPct val="130000"/>
              </a:lnSpc>
            </a:pPr>
            <a:endParaRPr lang="zh-CN" altLang="en-US"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p:txBody>
          <a:bodyPr wrap="square">
            <a:noAutofit/>
          </a:bodyPr>
          <a:lstStyle/>
          <a:p>
            <a:r>
              <a:rPr lang="en-US" dirty="0">
                <a:latin typeface="Huawei Sans" panose="020C0503030203020204" pitchFamily="34" charset="0"/>
                <a:ea typeface="方正兰亭黑简体" panose="02000000000000000000" pitchFamily="2" charset="-122"/>
                <a:sym typeface="Huawei Sans" panose="020C0503030203020204" pitchFamily="34" charset="0"/>
              </a:rPr>
              <a:t>Typical MPLS VPN Applications</a:t>
            </a:r>
          </a:p>
        </p:txBody>
      </p:sp>
      <p:sp>
        <p:nvSpPr>
          <p:cNvPr id="89" name="Freeform 159"/>
          <p:cNvSpPr/>
          <p:nvPr/>
        </p:nvSpPr>
        <p:spPr>
          <a:xfrm flipH="1">
            <a:off x="4928740" y="5053785"/>
            <a:ext cx="1071360" cy="56003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Freeform 159"/>
          <p:cNvSpPr/>
          <p:nvPr/>
        </p:nvSpPr>
        <p:spPr>
          <a:xfrm flipH="1">
            <a:off x="4928740" y="3961388"/>
            <a:ext cx="1071360" cy="56003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Freeform 159"/>
          <p:cNvSpPr/>
          <p:nvPr/>
        </p:nvSpPr>
        <p:spPr>
          <a:xfrm flipH="1">
            <a:off x="487016" y="4491051"/>
            <a:ext cx="1071360" cy="56003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圆角矩形 3"/>
          <p:cNvSpPr/>
          <p:nvPr/>
        </p:nvSpPr>
        <p:spPr>
          <a:xfrm>
            <a:off x="1656842" y="3999756"/>
            <a:ext cx="3329693" cy="1967802"/>
          </a:xfrm>
          <a:prstGeom prst="roundRect">
            <a:avLst/>
          </a:prstGeom>
          <a:solidFill>
            <a:srgbClr val="F3FBFE"/>
          </a:solidFill>
          <a:ln w="28575"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2" name="直接连接符 11"/>
          <p:cNvCxnSpPr>
            <a:stCxn id="7" idx="1"/>
            <a:endCxn id="5" idx="3"/>
          </p:cNvCxnSpPr>
          <p:nvPr/>
        </p:nvCxnSpPr>
        <p:spPr>
          <a:xfrm flipH="1">
            <a:off x="2009160" y="4310705"/>
            <a:ext cx="478930" cy="5498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8" idx="1"/>
            <a:endCxn id="7" idx="3"/>
          </p:cNvCxnSpPr>
          <p:nvPr/>
        </p:nvCxnSpPr>
        <p:spPr>
          <a:xfrm flipH="1">
            <a:off x="3028090" y="4310705"/>
            <a:ext cx="52766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7" idx="2"/>
            <a:endCxn id="10" idx="0"/>
          </p:cNvCxnSpPr>
          <p:nvPr/>
        </p:nvCxnSpPr>
        <p:spPr>
          <a:xfrm>
            <a:off x="2758090" y="4531614"/>
            <a:ext cx="0" cy="65795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10" idx="3"/>
            <a:endCxn id="11" idx="1"/>
          </p:cNvCxnSpPr>
          <p:nvPr/>
        </p:nvCxnSpPr>
        <p:spPr>
          <a:xfrm>
            <a:off x="3028090" y="5410473"/>
            <a:ext cx="52766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11" idx="0"/>
            <a:endCxn id="8" idx="2"/>
          </p:cNvCxnSpPr>
          <p:nvPr/>
        </p:nvCxnSpPr>
        <p:spPr>
          <a:xfrm flipV="1">
            <a:off x="3825750" y="4531614"/>
            <a:ext cx="0" cy="65795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8" idx="3"/>
            <a:endCxn id="6" idx="1"/>
          </p:cNvCxnSpPr>
          <p:nvPr/>
        </p:nvCxnSpPr>
        <p:spPr>
          <a:xfrm>
            <a:off x="4095750" y="4310705"/>
            <a:ext cx="52766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11" idx="3"/>
            <a:endCxn id="9" idx="1"/>
          </p:cNvCxnSpPr>
          <p:nvPr/>
        </p:nvCxnSpPr>
        <p:spPr>
          <a:xfrm>
            <a:off x="4095750" y="5410473"/>
            <a:ext cx="56421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1875418" y="5659781"/>
            <a:ext cx="2817669"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MPLS VPN backbone network</a:t>
            </a:r>
          </a:p>
        </p:txBody>
      </p:sp>
      <p:cxnSp>
        <p:nvCxnSpPr>
          <p:cNvPr id="20" name="直接连接符 19"/>
          <p:cNvCxnSpPr/>
          <p:nvPr/>
        </p:nvCxnSpPr>
        <p:spPr>
          <a:xfrm>
            <a:off x="2748499" y="4310705"/>
            <a:ext cx="1077251" cy="109976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2777271" y="4277914"/>
            <a:ext cx="1058070" cy="113256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3816159" y="4310704"/>
            <a:ext cx="1170377" cy="109976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5" name="Picture 12" descr="E:\2016.01\1.12 扁平化图标\蓝色\AR-蓝色最新-40.png"/>
          <p:cNvPicPr>
            <a:picLocks noChangeAspect="1" noChangeArrowheads="1"/>
          </p:cNvPicPr>
          <p:nvPr/>
        </p:nvPicPr>
        <p:blipFill>
          <a:blip r:embed="rId3" cstate="print"/>
          <a:srcRect/>
          <a:stretch>
            <a:fillRect/>
          </a:stretch>
        </p:blipFill>
        <p:spPr bwMode="auto">
          <a:xfrm>
            <a:off x="1469160" y="4639680"/>
            <a:ext cx="540000" cy="441818"/>
          </a:xfrm>
          <a:prstGeom prst="rect">
            <a:avLst/>
          </a:prstGeom>
          <a:noFill/>
        </p:spPr>
      </p:pic>
      <p:grpSp>
        <p:nvGrpSpPr>
          <p:cNvPr id="26" name="组合 25"/>
          <p:cNvGrpSpPr/>
          <p:nvPr/>
        </p:nvGrpSpPr>
        <p:grpSpPr>
          <a:xfrm>
            <a:off x="4623410" y="4089796"/>
            <a:ext cx="576554" cy="1541586"/>
            <a:chOff x="4947767" y="3854902"/>
            <a:chExt cx="576554" cy="1541586"/>
          </a:xfrm>
        </p:grpSpPr>
        <p:pic>
          <p:nvPicPr>
            <p:cNvPr id="6" name="Picture 12" descr="E:\2016.01\1.12 扁平化图标\蓝色\AR-蓝色最新-40.png"/>
            <p:cNvPicPr>
              <a:picLocks noChangeAspect="1" noChangeArrowheads="1"/>
            </p:cNvPicPr>
            <p:nvPr/>
          </p:nvPicPr>
          <p:blipFill>
            <a:blip r:embed="rId3" cstate="print"/>
            <a:srcRect/>
            <a:stretch>
              <a:fillRect/>
            </a:stretch>
          </p:blipFill>
          <p:spPr bwMode="auto">
            <a:xfrm>
              <a:off x="4947767" y="3854902"/>
              <a:ext cx="540000" cy="441818"/>
            </a:xfrm>
            <a:prstGeom prst="rect">
              <a:avLst/>
            </a:prstGeom>
            <a:noFill/>
          </p:spPr>
        </p:pic>
        <p:pic>
          <p:nvPicPr>
            <p:cNvPr id="9" name="Picture 12" descr="E:\2016.01\1.12 扁平化图标\蓝色\AR-蓝色最新-40.png"/>
            <p:cNvPicPr>
              <a:picLocks noChangeAspect="1" noChangeArrowheads="1"/>
            </p:cNvPicPr>
            <p:nvPr/>
          </p:nvPicPr>
          <p:blipFill>
            <a:blip r:embed="rId3" cstate="print"/>
            <a:srcRect/>
            <a:stretch>
              <a:fillRect/>
            </a:stretch>
          </p:blipFill>
          <p:spPr bwMode="auto">
            <a:xfrm>
              <a:off x="4984321" y="4954670"/>
              <a:ext cx="540000" cy="441818"/>
            </a:xfrm>
            <a:prstGeom prst="rect">
              <a:avLst/>
            </a:prstGeom>
            <a:noFill/>
          </p:spPr>
        </p:pic>
      </p:grpSp>
      <p:grpSp>
        <p:nvGrpSpPr>
          <p:cNvPr id="24" name="组合 23"/>
          <p:cNvGrpSpPr/>
          <p:nvPr/>
        </p:nvGrpSpPr>
        <p:grpSpPr>
          <a:xfrm>
            <a:off x="2488090" y="4089796"/>
            <a:ext cx="540000" cy="1541586"/>
            <a:chOff x="2561628" y="3854902"/>
            <a:chExt cx="540000" cy="1541586"/>
          </a:xfrm>
        </p:grpSpPr>
        <p:pic>
          <p:nvPicPr>
            <p:cNvPr id="7" name="Picture 12" descr="E:\2016.01\1.12 扁平化图标\蓝色\AR-蓝色最新-40.png"/>
            <p:cNvPicPr>
              <a:picLocks noChangeAspect="1" noChangeArrowheads="1"/>
            </p:cNvPicPr>
            <p:nvPr/>
          </p:nvPicPr>
          <p:blipFill>
            <a:blip r:embed="rId3" cstate="print"/>
            <a:srcRect/>
            <a:stretch>
              <a:fillRect/>
            </a:stretch>
          </p:blipFill>
          <p:spPr bwMode="auto">
            <a:xfrm>
              <a:off x="2561628" y="3854902"/>
              <a:ext cx="540000" cy="441818"/>
            </a:xfrm>
            <a:prstGeom prst="rect">
              <a:avLst/>
            </a:prstGeom>
            <a:noFill/>
          </p:spPr>
        </p:pic>
        <p:pic>
          <p:nvPicPr>
            <p:cNvPr id="10" name="Picture 12" descr="E:\2016.01\1.12 扁平化图标\蓝色\AR-蓝色最新-40.png"/>
            <p:cNvPicPr>
              <a:picLocks noChangeAspect="1" noChangeArrowheads="1"/>
            </p:cNvPicPr>
            <p:nvPr/>
          </p:nvPicPr>
          <p:blipFill>
            <a:blip r:embed="rId3" cstate="print"/>
            <a:srcRect/>
            <a:stretch>
              <a:fillRect/>
            </a:stretch>
          </p:blipFill>
          <p:spPr bwMode="auto">
            <a:xfrm>
              <a:off x="2561628" y="4954670"/>
              <a:ext cx="540000" cy="441818"/>
            </a:xfrm>
            <a:prstGeom prst="rect">
              <a:avLst/>
            </a:prstGeom>
            <a:noFill/>
          </p:spPr>
        </p:pic>
      </p:grpSp>
      <p:grpSp>
        <p:nvGrpSpPr>
          <p:cNvPr id="25" name="组合 24"/>
          <p:cNvGrpSpPr/>
          <p:nvPr/>
        </p:nvGrpSpPr>
        <p:grpSpPr>
          <a:xfrm>
            <a:off x="3555750" y="4089796"/>
            <a:ext cx="540000" cy="1541586"/>
            <a:chOff x="3917984" y="3854902"/>
            <a:chExt cx="540000" cy="1541586"/>
          </a:xfrm>
        </p:grpSpPr>
        <p:pic>
          <p:nvPicPr>
            <p:cNvPr id="8" name="Picture 12" descr="E:\2016.01\1.12 扁平化图标\蓝色\AR-蓝色最新-40.png"/>
            <p:cNvPicPr>
              <a:picLocks noChangeAspect="1" noChangeArrowheads="1"/>
            </p:cNvPicPr>
            <p:nvPr/>
          </p:nvPicPr>
          <p:blipFill>
            <a:blip r:embed="rId3" cstate="print"/>
            <a:srcRect/>
            <a:stretch>
              <a:fillRect/>
            </a:stretch>
          </p:blipFill>
          <p:spPr bwMode="auto">
            <a:xfrm>
              <a:off x="3917984" y="3854902"/>
              <a:ext cx="540000" cy="441818"/>
            </a:xfrm>
            <a:prstGeom prst="rect">
              <a:avLst/>
            </a:prstGeom>
            <a:noFill/>
          </p:spPr>
        </p:pic>
        <p:pic>
          <p:nvPicPr>
            <p:cNvPr id="11" name="Picture 12" descr="E:\2016.01\1.12 扁平化图标\蓝色\AR-蓝色最新-40.png"/>
            <p:cNvPicPr>
              <a:picLocks noChangeAspect="1" noChangeArrowheads="1"/>
            </p:cNvPicPr>
            <p:nvPr/>
          </p:nvPicPr>
          <p:blipFill>
            <a:blip r:embed="rId3" cstate="print"/>
            <a:srcRect/>
            <a:stretch>
              <a:fillRect/>
            </a:stretch>
          </p:blipFill>
          <p:spPr bwMode="auto">
            <a:xfrm>
              <a:off x="3917984" y="4954670"/>
              <a:ext cx="540000" cy="441818"/>
            </a:xfrm>
            <a:prstGeom prst="rect">
              <a:avLst/>
            </a:prstGeom>
            <a:noFill/>
          </p:spPr>
        </p:pic>
      </p:grpSp>
      <p:sp>
        <p:nvSpPr>
          <p:cNvPr id="86" name="文本框 85"/>
          <p:cNvSpPr txBox="1"/>
          <p:nvPr/>
        </p:nvSpPr>
        <p:spPr>
          <a:xfrm>
            <a:off x="616021" y="4659528"/>
            <a:ext cx="795411" cy="369332"/>
          </a:xfrm>
          <a:prstGeom prst="rect">
            <a:avLst/>
          </a:prstGeom>
          <a:noFill/>
        </p:spPr>
        <p:txBody>
          <a:bodyPr wrap="square" rtlCol="0">
            <a:noAutofit/>
          </a:bodyPr>
          <a:lstStyle/>
          <a:p>
            <a:pPr fontAlgn="ctr"/>
            <a:r>
              <a:rPr lang="en-US">
                <a:latin typeface="Huawei Sans" panose="020C0503030203020204" pitchFamily="34" charset="0"/>
                <a:ea typeface="方正兰亭黑简体" panose="02000000000000000000" pitchFamily="2" charset="-122"/>
                <a:sym typeface="Huawei Sans" panose="020C0503030203020204" pitchFamily="34" charset="0"/>
              </a:rPr>
              <a:t>Site A</a:t>
            </a:r>
          </a:p>
        </p:txBody>
      </p:sp>
      <p:sp>
        <p:nvSpPr>
          <p:cNvPr id="88" name="文本框 87"/>
          <p:cNvSpPr txBox="1"/>
          <p:nvPr/>
        </p:nvSpPr>
        <p:spPr>
          <a:xfrm>
            <a:off x="5102102" y="4116280"/>
            <a:ext cx="784189" cy="369332"/>
          </a:xfrm>
          <a:prstGeom prst="rect">
            <a:avLst/>
          </a:prstGeom>
          <a:noFill/>
        </p:spPr>
        <p:txBody>
          <a:bodyPr wrap="square" rtlCol="0">
            <a:noAutofit/>
          </a:body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Site B</a:t>
            </a:r>
          </a:p>
        </p:txBody>
      </p:sp>
      <p:sp>
        <p:nvSpPr>
          <p:cNvPr id="90" name="文本框 89"/>
          <p:cNvSpPr txBox="1"/>
          <p:nvPr/>
        </p:nvSpPr>
        <p:spPr>
          <a:xfrm>
            <a:off x="5102102" y="5208677"/>
            <a:ext cx="785793" cy="369332"/>
          </a:xfrm>
          <a:prstGeom prst="rect">
            <a:avLst/>
          </a:prstGeom>
          <a:noFill/>
        </p:spPr>
        <p:txBody>
          <a:bodyPr wrap="square" rtlCol="0">
            <a:noAutofit/>
          </a:bodyPr>
          <a:lstStyle/>
          <a:p>
            <a:pPr fontAlgn="ctr"/>
            <a:r>
              <a:rPr lang="en-US">
                <a:latin typeface="Huawei Sans" panose="020C0503030203020204" pitchFamily="34" charset="0"/>
                <a:ea typeface="方正兰亭黑简体" panose="02000000000000000000" pitchFamily="2" charset="-122"/>
                <a:sym typeface="Huawei Sans" panose="020C0503030203020204" pitchFamily="34" charset="0"/>
              </a:rPr>
              <a:t>Site C</a:t>
            </a:r>
          </a:p>
        </p:txBody>
      </p:sp>
      <p:sp>
        <p:nvSpPr>
          <p:cNvPr id="98" name="Can 9"/>
          <p:cNvSpPr>
            <a:spLocks/>
          </p:cNvSpPr>
          <p:nvPr/>
        </p:nvSpPr>
        <p:spPr>
          <a:xfrm rot="5400000">
            <a:off x="3106793" y="1842021"/>
            <a:ext cx="273530" cy="3160823"/>
          </a:xfrm>
          <a:prstGeom prst="can">
            <a:avLst>
              <a:gd name="adj" fmla="val 40000"/>
            </a:avLst>
          </a:prstGeom>
          <a:solidFill>
            <a:srgbClr val="F4FBFE"/>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矩形 100"/>
          <p:cNvSpPr/>
          <p:nvPr/>
        </p:nvSpPr>
        <p:spPr>
          <a:xfrm>
            <a:off x="1855099" y="3277957"/>
            <a:ext cx="2776918" cy="307777"/>
          </a:xfrm>
          <a:prstGeom prst="rect">
            <a:avLst/>
          </a:prstGeom>
        </p:spPr>
        <p:txBody>
          <a:bodyPr wrap="square">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VPN between site A and site B </a:t>
            </a:r>
          </a:p>
        </p:txBody>
      </p:sp>
      <p:sp>
        <p:nvSpPr>
          <p:cNvPr id="102" name="Can 9"/>
          <p:cNvSpPr>
            <a:spLocks/>
          </p:cNvSpPr>
          <p:nvPr/>
        </p:nvSpPr>
        <p:spPr>
          <a:xfrm rot="5400000">
            <a:off x="3106793" y="2197532"/>
            <a:ext cx="273530" cy="3160823"/>
          </a:xfrm>
          <a:prstGeom prst="can">
            <a:avLst>
              <a:gd name="adj" fmla="val 40000"/>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矩形 102"/>
          <p:cNvSpPr/>
          <p:nvPr/>
        </p:nvSpPr>
        <p:spPr>
          <a:xfrm>
            <a:off x="1853924" y="3636492"/>
            <a:ext cx="2779269" cy="307777"/>
          </a:xfrm>
          <a:prstGeom prst="rect">
            <a:avLst/>
          </a:prstGeom>
        </p:spPr>
        <p:txBody>
          <a:bodyPr wrap="square">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VPN between site A and site C </a:t>
            </a:r>
          </a:p>
        </p:txBody>
      </p:sp>
      <p:grpSp>
        <p:nvGrpSpPr>
          <p:cNvPr id="139" name="组合 138"/>
          <p:cNvGrpSpPr/>
          <p:nvPr/>
        </p:nvGrpSpPr>
        <p:grpSpPr>
          <a:xfrm>
            <a:off x="6128340" y="3961388"/>
            <a:ext cx="5513084" cy="2006170"/>
            <a:chOff x="6128340" y="3961388"/>
            <a:chExt cx="5513084" cy="2006170"/>
          </a:xfrm>
        </p:grpSpPr>
        <p:sp>
          <p:nvSpPr>
            <p:cNvPr id="104" name="Freeform 159"/>
            <p:cNvSpPr/>
            <p:nvPr/>
          </p:nvSpPr>
          <p:spPr>
            <a:xfrm flipH="1">
              <a:off x="10570064" y="5053785"/>
              <a:ext cx="1071360" cy="56003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Freeform 159"/>
            <p:cNvSpPr/>
            <p:nvPr/>
          </p:nvSpPr>
          <p:spPr>
            <a:xfrm flipH="1">
              <a:off x="10570064" y="3961388"/>
              <a:ext cx="1071360" cy="56003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Freeform 159"/>
            <p:cNvSpPr/>
            <p:nvPr/>
          </p:nvSpPr>
          <p:spPr>
            <a:xfrm flipH="1">
              <a:off x="6128340" y="4491051"/>
              <a:ext cx="1071360" cy="56003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圆角矩形 106"/>
            <p:cNvSpPr/>
            <p:nvPr/>
          </p:nvSpPr>
          <p:spPr>
            <a:xfrm>
              <a:off x="7298166" y="3999756"/>
              <a:ext cx="3329693" cy="1967802"/>
            </a:xfrm>
            <a:prstGeom prst="roundRect">
              <a:avLst/>
            </a:prstGeom>
            <a:solidFill>
              <a:srgbClr val="F3FBFE"/>
            </a:solidFill>
            <a:ln w="28575"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8" name="直接连接符 107"/>
            <p:cNvCxnSpPr>
              <a:stCxn id="124" idx="1"/>
              <a:endCxn id="119" idx="3"/>
            </p:cNvCxnSpPr>
            <p:nvPr/>
          </p:nvCxnSpPr>
          <p:spPr>
            <a:xfrm flipH="1">
              <a:off x="7650484" y="4310705"/>
              <a:ext cx="478930" cy="5498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a:stCxn id="127" idx="1"/>
              <a:endCxn id="124" idx="3"/>
            </p:cNvCxnSpPr>
            <p:nvPr/>
          </p:nvCxnSpPr>
          <p:spPr>
            <a:xfrm flipH="1">
              <a:off x="8669414" y="4310705"/>
              <a:ext cx="52766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a:stCxn id="124" idx="2"/>
              <a:endCxn id="125" idx="0"/>
            </p:cNvCxnSpPr>
            <p:nvPr/>
          </p:nvCxnSpPr>
          <p:spPr>
            <a:xfrm>
              <a:off x="8399414" y="4531614"/>
              <a:ext cx="0" cy="65795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a:stCxn id="125" idx="3"/>
              <a:endCxn id="128" idx="1"/>
            </p:cNvCxnSpPr>
            <p:nvPr/>
          </p:nvCxnSpPr>
          <p:spPr>
            <a:xfrm>
              <a:off x="8669414" y="5410473"/>
              <a:ext cx="52766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a:stCxn id="128" idx="0"/>
              <a:endCxn id="127" idx="2"/>
            </p:cNvCxnSpPr>
            <p:nvPr/>
          </p:nvCxnSpPr>
          <p:spPr>
            <a:xfrm flipV="1">
              <a:off x="9467074" y="4531614"/>
              <a:ext cx="0" cy="65795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a:stCxn id="127" idx="3"/>
              <a:endCxn id="121" idx="1"/>
            </p:cNvCxnSpPr>
            <p:nvPr/>
          </p:nvCxnSpPr>
          <p:spPr>
            <a:xfrm>
              <a:off x="9737074" y="4310705"/>
              <a:ext cx="52766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a:stCxn id="128" idx="3"/>
              <a:endCxn id="122" idx="1"/>
            </p:cNvCxnSpPr>
            <p:nvPr/>
          </p:nvCxnSpPr>
          <p:spPr>
            <a:xfrm>
              <a:off x="9737074" y="5410473"/>
              <a:ext cx="56421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5" name="文本框 114"/>
            <p:cNvSpPr txBox="1"/>
            <p:nvPr/>
          </p:nvSpPr>
          <p:spPr>
            <a:xfrm>
              <a:off x="7516742" y="5659781"/>
              <a:ext cx="2817669"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MPLS VPN backbone network</a:t>
              </a:r>
            </a:p>
          </p:txBody>
        </p:sp>
        <p:cxnSp>
          <p:nvCxnSpPr>
            <p:cNvPr id="116" name="直接连接符 115"/>
            <p:cNvCxnSpPr/>
            <p:nvPr/>
          </p:nvCxnSpPr>
          <p:spPr>
            <a:xfrm>
              <a:off x="8389823" y="4310705"/>
              <a:ext cx="1077251" cy="109976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p:nvPr/>
          </p:nvCxnSpPr>
          <p:spPr>
            <a:xfrm flipV="1">
              <a:off x="8418595" y="4277914"/>
              <a:ext cx="1058070" cy="113256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a:xfrm>
              <a:off x="9457483" y="4310704"/>
              <a:ext cx="1170377" cy="109976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119" name="Picture 12" descr="E:\2016.01\1.12 扁平化图标\蓝色\AR-蓝色最新-40.png"/>
            <p:cNvPicPr>
              <a:picLocks noChangeAspect="1" noChangeArrowheads="1"/>
            </p:cNvPicPr>
            <p:nvPr/>
          </p:nvPicPr>
          <p:blipFill>
            <a:blip r:embed="rId3" cstate="print"/>
            <a:srcRect/>
            <a:stretch>
              <a:fillRect/>
            </a:stretch>
          </p:blipFill>
          <p:spPr bwMode="auto">
            <a:xfrm>
              <a:off x="7110484" y="4639680"/>
              <a:ext cx="540000" cy="441818"/>
            </a:xfrm>
            <a:prstGeom prst="rect">
              <a:avLst/>
            </a:prstGeom>
            <a:noFill/>
          </p:spPr>
        </p:pic>
        <p:grpSp>
          <p:nvGrpSpPr>
            <p:cNvPr id="120" name="组合 119"/>
            <p:cNvGrpSpPr/>
            <p:nvPr/>
          </p:nvGrpSpPr>
          <p:grpSpPr>
            <a:xfrm>
              <a:off x="10264734" y="4089796"/>
              <a:ext cx="576554" cy="1541586"/>
              <a:chOff x="4947767" y="3854902"/>
              <a:chExt cx="576554" cy="1541586"/>
            </a:xfrm>
          </p:grpSpPr>
          <p:pic>
            <p:nvPicPr>
              <p:cNvPr id="121" name="Picture 12" descr="E:\2016.01\1.12 扁平化图标\蓝色\AR-蓝色最新-40.png"/>
              <p:cNvPicPr>
                <a:picLocks noChangeAspect="1" noChangeArrowheads="1"/>
              </p:cNvPicPr>
              <p:nvPr/>
            </p:nvPicPr>
            <p:blipFill>
              <a:blip r:embed="rId3" cstate="print"/>
              <a:srcRect/>
              <a:stretch>
                <a:fillRect/>
              </a:stretch>
            </p:blipFill>
            <p:spPr bwMode="auto">
              <a:xfrm>
                <a:off x="4947767" y="3854902"/>
                <a:ext cx="540000" cy="441818"/>
              </a:xfrm>
              <a:prstGeom prst="rect">
                <a:avLst/>
              </a:prstGeom>
              <a:noFill/>
            </p:spPr>
          </p:pic>
          <p:pic>
            <p:nvPicPr>
              <p:cNvPr id="122" name="Picture 12" descr="E:\2016.01\1.12 扁平化图标\蓝色\AR-蓝色最新-40.png"/>
              <p:cNvPicPr>
                <a:picLocks noChangeAspect="1" noChangeArrowheads="1"/>
              </p:cNvPicPr>
              <p:nvPr/>
            </p:nvPicPr>
            <p:blipFill>
              <a:blip r:embed="rId3" cstate="print"/>
              <a:srcRect/>
              <a:stretch>
                <a:fillRect/>
              </a:stretch>
            </p:blipFill>
            <p:spPr bwMode="auto">
              <a:xfrm>
                <a:off x="4984321" y="4954670"/>
                <a:ext cx="540000" cy="441818"/>
              </a:xfrm>
              <a:prstGeom prst="rect">
                <a:avLst/>
              </a:prstGeom>
              <a:noFill/>
            </p:spPr>
          </p:pic>
        </p:grpSp>
        <p:grpSp>
          <p:nvGrpSpPr>
            <p:cNvPr id="123" name="组合 122"/>
            <p:cNvGrpSpPr/>
            <p:nvPr/>
          </p:nvGrpSpPr>
          <p:grpSpPr>
            <a:xfrm>
              <a:off x="8129414" y="4089796"/>
              <a:ext cx="540000" cy="1541586"/>
              <a:chOff x="2561628" y="3854902"/>
              <a:chExt cx="540000" cy="1541586"/>
            </a:xfrm>
          </p:grpSpPr>
          <p:pic>
            <p:nvPicPr>
              <p:cNvPr id="124" name="Picture 12" descr="E:\2016.01\1.12 扁平化图标\蓝色\AR-蓝色最新-40.png"/>
              <p:cNvPicPr>
                <a:picLocks noChangeAspect="1" noChangeArrowheads="1"/>
              </p:cNvPicPr>
              <p:nvPr/>
            </p:nvPicPr>
            <p:blipFill>
              <a:blip r:embed="rId3" cstate="print"/>
              <a:srcRect/>
              <a:stretch>
                <a:fillRect/>
              </a:stretch>
            </p:blipFill>
            <p:spPr bwMode="auto">
              <a:xfrm>
                <a:off x="2561628" y="3854902"/>
                <a:ext cx="540000" cy="441818"/>
              </a:xfrm>
              <a:prstGeom prst="rect">
                <a:avLst/>
              </a:prstGeom>
              <a:noFill/>
            </p:spPr>
          </p:pic>
          <p:pic>
            <p:nvPicPr>
              <p:cNvPr id="125" name="Picture 12" descr="E:\2016.01\1.12 扁平化图标\蓝色\AR-蓝色最新-40.png"/>
              <p:cNvPicPr>
                <a:picLocks noChangeAspect="1" noChangeArrowheads="1"/>
              </p:cNvPicPr>
              <p:nvPr/>
            </p:nvPicPr>
            <p:blipFill>
              <a:blip r:embed="rId3" cstate="print"/>
              <a:srcRect/>
              <a:stretch>
                <a:fillRect/>
              </a:stretch>
            </p:blipFill>
            <p:spPr bwMode="auto">
              <a:xfrm>
                <a:off x="2561628" y="4954670"/>
                <a:ext cx="540000" cy="441818"/>
              </a:xfrm>
              <a:prstGeom prst="rect">
                <a:avLst/>
              </a:prstGeom>
              <a:noFill/>
            </p:spPr>
          </p:pic>
        </p:grpSp>
        <p:grpSp>
          <p:nvGrpSpPr>
            <p:cNvPr id="126" name="组合 125"/>
            <p:cNvGrpSpPr/>
            <p:nvPr/>
          </p:nvGrpSpPr>
          <p:grpSpPr>
            <a:xfrm>
              <a:off x="9197074" y="4089796"/>
              <a:ext cx="540000" cy="1541586"/>
              <a:chOff x="3917984" y="3854902"/>
              <a:chExt cx="540000" cy="1541586"/>
            </a:xfrm>
          </p:grpSpPr>
          <p:pic>
            <p:nvPicPr>
              <p:cNvPr id="127" name="Picture 12" descr="E:\2016.01\1.12 扁平化图标\蓝色\AR-蓝色最新-40.png"/>
              <p:cNvPicPr>
                <a:picLocks noChangeAspect="1" noChangeArrowheads="1"/>
              </p:cNvPicPr>
              <p:nvPr/>
            </p:nvPicPr>
            <p:blipFill>
              <a:blip r:embed="rId3" cstate="print"/>
              <a:srcRect/>
              <a:stretch>
                <a:fillRect/>
              </a:stretch>
            </p:blipFill>
            <p:spPr bwMode="auto">
              <a:xfrm>
                <a:off x="3917984" y="3854902"/>
                <a:ext cx="540000" cy="441818"/>
              </a:xfrm>
              <a:prstGeom prst="rect">
                <a:avLst/>
              </a:prstGeom>
              <a:noFill/>
            </p:spPr>
          </p:pic>
          <p:pic>
            <p:nvPicPr>
              <p:cNvPr id="128" name="Picture 12" descr="E:\2016.01\1.12 扁平化图标\蓝色\AR-蓝色最新-40.png"/>
              <p:cNvPicPr>
                <a:picLocks noChangeAspect="1" noChangeArrowheads="1"/>
              </p:cNvPicPr>
              <p:nvPr/>
            </p:nvPicPr>
            <p:blipFill>
              <a:blip r:embed="rId3" cstate="print"/>
              <a:srcRect/>
              <a:stretch>
                <a:fillRect/>
              </a:stretch>
            </p:blipFill>
            <p:spPr bwMode="auto">
              <a:xfrm>
                <a:off x="3917984" y="4954670"/>
                <a:ext cx="540000" cy="441818"/>
              </a:xfrm>
              <a:prstGeom prst="rect">
                <a:avLst/>
              </a:prstGeom>
              <a:noFill/>
            </p:spPr>
          </p:pic>
        </p:grpSp>
        <p:sp>
          <p:nvSpPr>
            <p:cNvPr id="129" name="文本框 128"/>
            <p:cNvSpPr txBox="1"/>
            <p:nvPr/>
          </p:nvSpPr>
          <p:spPr>
            <a:xfrm>
              <a:off x="6257345" y="4659528"/>
              <a:ext cx="795411" cy="369332"/>
            </a:xfrm>
            <a:prstGeom prst="rect">
              <a:avLst/>
            </a:prstGeom>
            <a:noFill/>
          </p:spPr>
          <p:txBody>
            <a:bodyPr wrap="square" rtlCol="0">
              <a:noAutofit/>
            </a:bodyPr>
            <a:lstStyle/>
            <a:p>
              <a:pPr fontAlgn="ctr"/>
              <a:r>
                <a:rPr lang="en-US">
                  <a:latin typeface="Huawei Sans" panose="020C0503030203020204" pitchFamily="34" charset="0"/>
                  <a:ea typeface="方正兰亭黑简体" panose="02000000000000000000" pitchFamily="2" charset="-122"/>
                  <a:sym typeface="Huawei Sans" panose="020C0503030203020204" pitchFamily="34" charset="0"/>
                </a:rPr>
                <a:t>Site A</a:t>
              </a:r>
            </a:p>
          </p:txBody>
        </p:sp>
        <p:sp>
          <p:nvSpPr>
            <p:cNvPr id="130" name="文本框 129"/>
            <p:cNvSpPr txBox="1"/>
            <p:nvPr/>
          </p:nvSpPr>
          <p:spPr>
            <a:xfrm>
              <a:off x="10743426" y="4116280"/>
              <a:ext cx="784189" cy="369332"/>
            </a:xfrm>
            <a:prstGeom prst="rect">
              <a:avLst/>
            </a:prstGeom>
            <a:noFill/>
          </p:spPr>
          <p:txBody>
            <a:bodyPr wrap="square" rtlCol="0">
              <a:noAutofit/>
            </a:bodyPr>
            <a:lstStyle/>
            <a:p>
              <a:pPr fontAlgn="ctr"/>
              <a:r>
                <a:rPr lang="en-US">
                  <a:latin typeface="Huawei Sans" panose="020C0503030203020204" pitchFamily="34" charset="0"/>
                  <a:ea typeface="方正兰亭黑简体" panose="02000000000000000000" pitchFamily="2" charset="-122"/>
                  <a:sym typeface="Huawei Sans" panose="020C0503030203020204" pitchFamily="34" charset="0"/>
                </a:rPr>
                <a:t>Site B</a:t>
              </a:r>
            </a:p>
          </p:txBody>
        </p:sp>
        <p:sp>
          <p:nvSpPr>
            <p:cNvPr id="131" name="文本框 130"/>
            <p:cNvSpPr txBox="1"/>
            <p:nvPr/>
          </p:nvSpPr>
          <p:spPr>
            <a:xfrm>
              <a:off x="10743426" y="5208677"/>
              <a:ext cx="785793" cy="369332"/>
            </a:xfrm>
            <a:prstGeom prst="rect">
              <a:avLst/>
            </a:prstGeom>
            <a:noFill/>
          </p:spPr>
          <p:txBody>
            <a:bodyPr wrap="square" rtlCol="0">
              <a:noAutofit/>
            </a:bodyPr>
            <a:lstStyle/>
            <a:p>
              <a:pPr fontAlgn="ctr"/>
              <a:r>
                <a:rPr lang="en-US">
                  <a:latin typeface="Huawei Sans" panose="020C0503030203020204" pitchFamily="34" charset="0"/>
                  <a:ea typeface="方正兰亭黑简体" panose="02000000000000000000" pitchFamily="2" charset="-122"/>
                  <a:sym typeface="Huawei Sans" panose="020C0503030203020204" pitchFamily="34" charset="0"/>
                </a:rPr>
                <a:t>Site C</a:t>
              </a:r>
            </a:p>
          </p:txBody>
        </p:sp>
      </p:grpSp>
      <p:sp>
        <p:nvSpPr>
          <p:cNvPr id="132" name="Can 9"/>
          <p:cNvSpPr>
            <a:spLocks/>
          </p:cNvSpPr>
          <p:nvPr/>
        </p:nvSpPr>
        <p:spPr>
          <a:xfrm rot="5400000">
            <a:off x="8748117" y="1842021"/>
            <a:ext cx="273530" cy="3160823"/>
          </a:xfrm>
          <a:prstGeom prst="can">
            <a:avLst>
              <a:gd name="adj" fmla="val 40000"/>
            </a:avLst>
          </a:prstGeom>
          <a:solidFill>
            <a:srgbClr val="F4FBFE"/>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3" name="矩形 132"/>
          <p:cNvSpPr/>
          <p:nvPr/>
        </p:nvSpPr>
        <p:spPr>
          <a:xfrm>
            <a:off x="7682864" y="3277957"/>
            <a:ext cx="2404037" cy="307777"/>
          </a:xfrm>
          <a:prstGeom prst="rect">
            <a:avLst/>
          </a:prstGeom>
        </p:spPr>
        <p:txBody>
          <a:bodyPr wrap="square">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VPN for voice services </a:t>
            </a:r>
          </a:p>
        </p:txBody>
      </p:sp>
      <p:sp>
        <p:nvSpPr>
          <p:cNvPr id="134" name="Can 9"/>
          <p:cNvSpPr>
            <a:spLocks/>
          </p:cNvSpPr>
          <p:nvPr/>
        </p:nvSpPr>
        <p:spPr>
          <a:xfrm rot="5400000">
            <a:off x="8748117" y="2197532"/>
            <a:ext cx="273530" cy="3160823"/>
          </a:xfrm>
          <a:prstGeom prst="can">
            <a:avLst>
              <a:gd name="adj" fmla="val 40000"/>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5" name="矩形 134"/>
          <p:cNvSpPr/>
          <p:nvPr/>
        </p:nvSpPr>
        <p:spPr>
          <a:xfrm>
            <a:off x="7682864" y="3636492"/>
            <a:ext cx="2404037" cy="307777"/>
          </a:xfrm>
          <a:prstGeom prst="rect">
            <a:avLst/>
          </a:prstGeom>
        </p:spPr>
        <p:txBody>
          <a:bodyPr wrap="square">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VPN for video conferencing </a:t>
            </a:r>
          </a:p>
        </p:txBody>
      </p:sp>
    </p:spTree>
    <p:extLst>
      <p:ext uri="{BB962C8B-B14F-4D97-AF65-F5344CB8AC3E}">
        <p14:creationId xmlns:p14="http://schemas.microsoft.com/office/powerpoint/2010/main" val="96050847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 name="文本占位符 168"/>
          <p:cNvSpPr>
            <a:spLocks noGrp="1"/>
          </p:cNvSpPr>
          <p:nvPr>
            <p:ph type="body" sz="quarter" idx="10"/>
          </p:nvPr>
        </p:nvSpPr>
        <p:spPr/>
        <p:txBody>
          <a:bodyPr wrap="square">
            <a:noAutofit/>
          </a:bodyPr>
          <a:lstStyle/>
          <a:p>
            <a:pPr marL="0" indent="0" algn="l">
              <a:buNone/>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When the intranet networking solution is used, all users in a VPN </a:t>
            </a:r>
            <a:r>
              <a:rPr lang="en-US" sz="1600" dirty="0" smtClean="0">
                <a:sym typeface="Huawei Sans" panose="020C0503030203020204" pitchFamily="34" charset="0"/>
              </a:rPr>
              <a:t>are in</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a </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user group isolated from the users of other VPNs </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and can forward traffic to each other. Users in a VPN cannot communicate with users outside the VPN. The sites of a VPN usually belong to the same organization.</a:t>
            </a:r>
          </a:p>
        </p:txBody>
      </p:sp>
      <p:sp>
        <p:nvSpPr>
          <p:cNvPr id="2" name="标题 1"/>
          <p:cNvSpPr>
            <a:spLocks noGrp="1"/>
          </p:cNvSpPr>
          <p:nvPr>
            <p:ph type="title"/>
          </p:nvPr>
        </p:nvSpPr>
        <p:spPr/>
        <p:txBody>
          <a:bodyPr wrap="square">
            <a:noAutofit/>
          </a:bodyPr>
          <a:lstStyle/>
          <a:p>
            <a:r>
              <a:rPr lang="en-US">
                <a:latin typeface="Huawei Sans" panose="020C0503030203020204" pitchFamily="34" charset="0"/>
                <a:ea typeface="方正兰亭黑简体" panose="02000000000000000000" pitchFamily="2" charset="-122"/>
                <a:sym typeface="Huawei Sans" panose="020C0503030203020204" pitchFamily="34" charset="0"/>
              </a:rPr>
              <a:t>Basic MPLS VPN Networking — Intranet</a:t>
            </a:r>
          </a:p>
        </p:txBody>
      </p:sp>
      <p:sp>
        <p:nvSpPr>
          <p:cNvPr id="60" name="圆角矩形 59"/>
          <p:cNvSpPr/>
          <p:nvPr/>
        </p:nvSpPr>
        <p:spPr>
          <a:xfrm>
            <a:off x="2869117" y="3296736"/>
            <a:ext cx="2152916" cy="1825378"/>
          </a:xfrm>
          <a:prstGeom prst="roundRect">
            <a:avLst/>
          </a:prstGeom>
          <a:solidFill>
            <a:srgbClr val="F3FBFE"/>
          </a:solidFill>
          <a:ln w="28575"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3" name="直接连接符 62"/>
          <p:cNvCxnSpPr>
            <a:stCxn id="67" idx="3"/>
            <a:endCxn id="69" idx="1"/>
          </p:cNvCxnSpPr>
          <p:nvPr/>
        </p:nvCxnSpPr>
        <p:spPr>
          <a:xfrm>
            <a:off x="3116797" y="4068371"/>
            <a:ext cx="164652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71" name="Picture 12" descr="E:\2016.01\1.12 扁平化图标\蓝色\AR-蓝色最新-40.png"/>
          <p:cNvPicPr>
            <a:picLocks noChangeAspect="1" noChangeArrowheads="1"/>
          </p:cNvPicPr>
          <p:nvPr/>
        </p:nvPicPr>
        <p:blipFill>
          <a:blip r:embed="rId3" cstate="print"/>
          <a:srcRect/>
          <a:stretch>
            <a:fillRect/>
          </a:stretch>
        </p:blipFill>
        <p:spPr bwMode="auto">
          <a:xfrm>
            <a:off x="3693938" y="3847462"/>
            <a:ext cx="540000" cy="441818"/>
          </a:xfrm>
          <a:prstGeom prst="rect">
            <a:avLst/>
          </a:prstGeom>
          <a:noFill/>
        </p:spPr>
      </p:pic>
      <p:sp>
        <p:nvSpPr>
          <p:cNvPr id="72" name="文本框 71"/>
          <p:cNvSpPr txBox="1"/>
          <p:nvPr/>
        </p:nvSpPr>
        <p:spPr>
          <a:xfrm>
            <a:off x="3817904" y="4263611"/>
            <a:ext cx="292068" cy="307777"/>
          </a:xfrm>
          <a:prstGeom prst="rect">
            <a:avLst/>
          </a:prstGeom>
          <a:noFill/>
        </p:spPr>
        <p:txBody>
          <a:bodyPr wrap="square" rtlCol="0">
            <a:noAutofit/>
          </a:bodyPr>
          <a:lstStyle/>
          <a:p>
            <a:pPr fontAlgn="ctr"/>
            <a:r>
              <a:rPr lang="en-US" sz="14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a:t>
            </a:r>
          </a:p>
        </p:txBody>
      </p:sp>
      <p:pic>
        <p:nvPicPr>
          <p:cNvPr id="69" name="Picture 12" descr="E:\2016.01\1.12 扁平化图标\蓝色\AR-蓝色最新-40.png"/>
          <p:cNvPicPr>
            <a:picLocks noChangeAspect="1" noChangeArrowheads="1"/>
          </p:cNvPicPr>
          <p:nvPr/>
        </p:nvPicPr>
        <p:blipFill>
          <a:blip r:embed="rId3" cstate="print"/>
          <a:srcRect/>
          <a:stretch>
            <a:fillRect/>
          </a:stretch>
        </p:blipFill>
        <p:spPr bwMode="auto">
          <a:xfrm>
            <a:off x="4763324" y="3847462"/>
            <a:ext cx="540000" cy="441818"/>
          </a:xfrm>
          <a:prstGeom prst="rect">
            <a:avLst/>
          </a:prstGeom>
          <a:noFill/>
        </p:spPr>
      </p:pic>
      <p:sp>
        <p:nvSpPr>
          <p:cNvPr id="70" name="文本框 69"/>
          <p:cNvSpPr txBox="1"/>
          <p:nvPr/>
        </p:nvSpPr>
        <p:spPr>
          <a:xfrm>
            <a:off x="4785492" y="4254489"/>
            <a:ext cx="385042" cy="307777"/>
          </a:xfrm>
          <a:prstGeom prst="rect">
            <a:avLst/>
          </a:prstGeom>
          <a:noFill/>
        </p:spPr>
        <p:txBody>
          <a:bodyPr wrap="square" rtlCol="0">
            <a:noAutofit/>
          </a:bodyPr>
          <a:lstStyle/>
          <a:p>
            <a:pPr fontAlgn="ctr"/>
            <a:r>
              <a:rPr lang="en-US" sz="14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pic>
        <p:nvPicPr>
          <p:cNvPr id="67" name="Picture 12" descr="E:\2016.01\1.12 扁平化图标\蓝色\AR-蓝色最新-40.png"/>
          <p:cNvPicPr>
            <a:picLocks noChangeAspect="1" noChangeArrowheads="1"/>
          </p:cNvPicPr>
          <p:nvPr/>
        </p:nvPicPr>
        <p:blipFill>
          <a:blip r:embed="rId3" cstate="print"/>
          <a:srcRect/>
          <a:stretch>
            <a:fillRect/>
          </a:stretch>
        </p:blipFill>
        <p:spPr bwMode="auto">
          <a:xfrm>
            <a:off x="2576797" y="3847462"/>
            <a:ext cx="540000" cy="441818"/>
          </a:xfrm>
          <a:prstGeom prst="rect">
            <a:avLst/>
          </a:prstGeom>
          <a:noFill/>
        </p:spPr>
      </p:pic>
      <p:sp>
        <p:nvSpPr>
          <p:cNvPr id="68" name="文本框 67"/>
          <p:cNvSpPr txBox="1"/>
          <p:nvPr/>
        </p:nvSpPr>
        <p:spPr>
          <a:xfrm>
            <a:off x="2654276" y="4263611"/>
            <a:ext cx="385042" cy="307777"/>
          </a:xfrm>
          <a:prstGeom prst="rect">
            <a:avLst/>
          </a:prstGeom>
          <a:noFill/>
        </p:spPr>
        <p:txBody>
          <a:bodyPr wrap="square" rtlCol="0">
            <a:noAutofit/>
          </a:bodyPr>
          <a:lstStyle/>
          <a:p>
            <a:pPr algn="ctr" fontAlgn="ctr"/>
            <a:r>
              <a:rPr lang="en-US" sz="14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PE</a:t>
            </a:r>
          </a:p>
        </p:txBody>
      </p:sp>
      <p:pic>
        <p:nvPicPr>
          <p:cNvPr id="74" name="Picture 12" descr="E:\2016.01\1.12 扁平化图标\蓝色\AR-蓝色最新-40.png"/>
          <p:cNvPicPr>
            <a:picLocks noChangeAspect="1" noChangeArrowheads="1"/>
          </p:cNvPicPr>
          <p:nvPr/>
        </p:nvPicPr>
        <p:blipFill>
          <a:blip r:embed="rId3" cstate="print"/>
          <a:srcRect/>
          <a:stretch>
            <a:fillRect/>
          </a:stretch>
        </p:blipFill>
        <p:spPr bwMode="auto">
          <a:xfrm>
            <a:off x="1742950" y="3421050"/>
            <a:ext cx="540000" cy="441818"/>
          </a:xfrm>
          <a:prstGeom prst="rect">
            <a:avLst/>
          </a:prstGeom>
          <a:noFill/>
        </p:spPr>
      </p:pic>
      <p:sp>
        <p:nvSpPr>
          <p:cNvPr id="75" name="文本框 74"/>
          <p:cNvSpPr txBox="1"/>
          <p:nvPr/>
        </p:nvSpPr>
        <p:spPr>
          <a:xfrm>
            <a:off x="1791576" y="3825848"/>
            <a:ext cx="391454" cy="307777"/>
          </a:xfrm>
          <a:prstGeom prst="rect">
            <a:avLst/>
          </a:prstGeom>
          <a:noFill/>
        </p:spPr>
        <p:txBody>
          <a:bodyPr wrap="square" rtlCol="0">
            <a:noAutofit/>
          </a:bodyPr>
          <a:lstStyle/>
          <a:p>
            <a:pPr fontAlgn="ctr"/>
            <a:r>
              <a:rPr lang="en-US" sz="14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76" name="圆角矩形 75"/>
          <p:cNvSpPr>
            <a:spLocks/>
          </p:cNvSpPr>
          <p:nvPr/>
        </p:nvSpPr>
        <p:spPr>
          <a:xfrm>
            <a:off x="1070831" y="3342205"/>
            <a:ext cx="1338799" cy="730878"/>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8" name="Picture 12" descr="E:\2016.01\1.12 扁平化图标\蓝色\AR-蓝色最新-40.png"/>
          <p:cNvPicPr>
            <a:picLocks noChangeAspect="1" noChangeArrowheads="1"/>
          </p:cNvPicPr>
          <p:nvPr/>
        </p:nvPicPr>
        <p:blipFill>
          <a:blip r:embed="rId3" cstate="print"/>
          <a:srcRect/>
          <a:stretch>
            <a:fillRect/>
          </a:stretch>
        </p:blipFill>
        <p:spPr bwMode="auto">
          <a:xfrm>
            <a:off x="1731126" y="4508921"/>
            <a:ext cx="540000" cy="441818"/>
          </a:xfrm>
          <a:prstGeom prst="rect">
            <a:avLst/>
          </a:prstGeom>
          <a:noFill/>
        </p:spPr>
      </p:pic>
      <p:sp>
        <p:nvSpPr>
          <p:cNvPr id="79" name="文本框 78"/>
          <p:cNvSpPr txBox="1"/>
          <p:nvPr/>
        </p:nvSpPr>
        <p:spPr>
          <a:xfrm>
            <a:off x="1805014" y="4891961"/>
            <a:ext cx="391454" cy="307777"/>
          </a:xfrm>
          <a:prstGeom prst="rect">
            <a:avLst/>
          </a:prstGeom>
          <a:noFill/>
        </p:spPr>
        <p:txBody>
          <a:bodyPr wrap="square" rtlCol="0">
            <a:noAutofit/>
          </a:bodyPr>
          <a:lstStyle/>
          <a:p>
            <a:pPr fontAlgn="ctr"/>
            <a:r>
              <a:rPr lang="en-US" sz="14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81" name="圆角矩形 80"/>
          <p:cNvSpPr>
            <a:spLocks/>
          </p:cNvSpPr>
          <p:nvPr/>
        </p:nvSpPr>
        <p:spPr>
          <a:xfrm>
            <a:off x="1085162" y="4446897"/>
            <a:ext cx="1338799" cy="730878"/>
          </a:xfrm>
          <a:prstGeom prst="roundRect">
            <a:avLst/>
          </a:prstGeom>
          <a:noFill/>
          <a:ln w="254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圆角矩形 82"/>
          <p:cNvSpPr>
            <a:spLocks/>
          </p:cNvSpPr>
          <p:nvPr/>
        </p:nvSpPr>
        <p:spPr>
          <a:xfrm flipH="1">
            <a:off x="5481105" y="3342205"/>
            <a:ext cx="1358670" cy="730878"/>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圆角矩形 87"/>
          <p:cNvSpPr>
            <a:spLocks/>
          </p:cNvSpPr>
          <p:nvPr/>
        </p:nvSpPr>
        <p:spPr>
          <a:xfrm flipH="1">
            <a:off x="5500617" y="4446897"/>
            <a:ext cx="1339157" cy="730878"/>
          </a:xfrm>
          <a:prstGeom prst="roundRect">
            <a:avLst/>
          </a:prstGeom>
          <a:noFill/>
          <a:ln w="254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9" name="直接连接符 88"/>
          <p:cNvCxnSpPr>
            <a:stCxn id="74" idx="3"/>
            <a:endCxn id="67" idx="1"/>
          </p:cNvCxnSpPr>
          <p:nvPr/>
        </p:nvCxnSpPr>
        <p:spPr>
          <a:xfrm>
            <a:off x="2282950" y="3641959"/>
            <a:ext cx="293847" cy="42641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a:stCxn id="78" idx="3"/>
            <a:endCxn id="67" idx="1"/>
          </p:cNvCxnSpPr>
          <p:nvPr/>
        </p:nvCxnSpPr>
        <p:spPr>
          <a:xfrm flipV="1">
            <a:off x="2271126" y="4068371"/>
            <a:ext cx="305671" cy="66145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a:stCxn id="69" idx="3"/>
            <a:endCxn id="100" idx="1"/>
          </p:cNvCxnSpPr>
          <p:nvPr/>
        </p:nvCxnSpPr>
        <p:spPr>
          <a:xfrm flipV="1">
            <a:off x="5303324" y="3636283"/>
            <a:ext cx="323597" cy="4320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a:stCxn id="69" idx="3"/>
            <a:endCxn id="104" idx="1"/>
          </p:cNvCxnSpPr>
          <p:nvPr/>
        </p:nvCxnSpPr>
        <p:spPr>
          <a:xfrm>
            <a:off x="5303324" y="4068371"/>
            <a:ext cx="336244" cy="65281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100" name="Picture 12" descr="E:\2016.01\1.12 扁平化图标\蓝色\AR-蓝色最新-40.png"/>
          <p:cNvPicPr>
            <a:picLocks noChangeAspect="1" noChangeArrowheads="1"/>
          </p:cNvPicPr>
          <p:nvPr/>
        </p:nvPicPr>
        <p:blipFill>
          <a:blip r:embed="rId3" cstate="print"/>
          <a:srcRect/>
          <a:stretch>
            <a:fillRect/>
          </a:stretch>
        </p:blipFill>
        <p:spPr bwMode="auto">
          <a:xfrm>
            <a:off x="5626921" y="3415374"/>
            <a:ext cx="540000" cy="441818"/>
          </a:xfrm>
          <a:prstGeom prst="rect">
            <a:avLst/>
          </a:prstGeom>
          <a:noFill/>
        </p:spPr>
      </p:pic>
      <p:sp>
        <p:nvSpPr>
          <p:cNvPr id="101" name="文本框 100"/>
          <p:cNvSpPr txBox="1"/>
          <p:nvPr/>
        </p:nvSpPr>
        <p:spPr>
          <a:xfrm>
            <a:off x="5702853" y="3805394"/>
            <a:ext cx="391454" cy="307777"/>
          </a:xfrm>
          <a:prstGeom prst="rect">
            <a:avLst/>
          </a:prstGeom>
          <a:noFill/>
        </p:spPr>
        <p:txBody>
          <a:bodyPr wrap="square" rtlCol="0">
            <a:noAutofit/>
          </a:bodyPr>
          <a:lstStyle/>
          <a:p>
            <a:pPr fontAlgn="ctr"/>
            <a:r>
              <a:rPr lang="en-US" sz="14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pic>
        <p:nvPicPr>
          <p:cNvPr id="104" name="Picture 12" descr="E:\2016.01\1.12 扁平化图标\蓝色\AR-蓝色最新-40.png"/>
          <p:cNvPicPr>
            <a:picLocks noChangeAspect="1" noChangeArrowheads="1"/>
          </p:cNvPicPr>
          <p:nvPr/>
        </p:nvPicPr>
        <p:blipFill>
          <a:blip r:embed="rId3" cstate="print"/>
          <a:srcRect/>
          <a:stretch>
            <a:fillRect/>
          </a:stretch>
        </p:blipFill>
        <p:spPr bwMode="auto">
          <a:xfrm>
            <a:off x="5639568" y="4500278"/>
            <a:ext cx="540000" cy="441818"/>
          </a:xfrm>
          <a:prstGeom prst="rect">
            <a:avLst/>
          </a:prstGeom>
          <a:noFill/>
        </p:spPr>
      </p:pic>
      <p:sp>
        <p:nvSpPr>
          <p:cNvPr id="106" name="文本框 105"/>
          <p:cNvSpPr txBox="1"/>
          <p:nvPr/>
        </p:nvSpPr>
        <p:spPr>
          <a:xfrm>
            <a:off x="5714954" y="4924512"/>
            <a:ext cx="391454" cy="307777"/>
          </a:xfrm>
          <a:prstGeom prst="rect">
            <a:avLst/>
          </a:prstGeom>
          <a:noFill/>
        </p:spPr>
        <p:txBody>
          <a:bodyPr wrap="square" rtlCol="0">
            <a:noAutofit/>
          </a:bodyPr>
          <a:lstStyle/>
          <a:p>
            <a:pPr fontAlgn="ct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124" name="矩形 123"/>
          <p:cNvSpPr/>
          <p:nvPr/>
        </p:nvSpPr>
        <p:spPr>
          <a:xfrm>
            <a:off x="2000846" y="2409050"/>
            <a:ext cx="1693092" cy="746249"/>
          </a:xfrm>
          <a:prstGeom prst="rect">
            <a:avLst/>
          </a:prstGeom>
          <a:solidFill>
            <a:schemeClr val="bg1"/>
          </a:solidFill>
          <a:ln w="6350">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文本框 6"/>
          <p:cNvSpPr txBox="1"/>
          <p:nvPr/>
        </p:nvSpPr>
        <p:spPr>
          <a:xfrm>
            <a:off x="1424182" y="3067509"/>
            <a:ext cx="660758"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VPN1</a:t>
            </a:r>
          </a:p>
        </p:txBody>
      </p:sp>
      <p:sp>
        <p:nvSpPr>
          <p:cNvPr id="125" name="文本框 124"/>
          <p:cNvSpPr txBox="1"/>
          <p:nvPr/>
        </p:nvSpPr>
        <p:spPr>
          <a:xfrm>
            <a:off x="5830061" y="3067509"/>
            <a:ext cx="660758"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VPN1</a:t>
            </a:r>
          </a:p>
        </p:txBody>
      </p:sp>
      <p:sp>
        <p:nvSpPr>
          <p:cNvPr id="126" name="文本框 125"/>
          <p:cNvSpPr txBox="1"/>
          <p:nvPr/>
        </p:nvSpPr>
        <p:spPr>
          <a:xfrm>
            <a:off x="1424182" y="5176573"/>
            <a:ext cx="660758"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VPN2</a:t>
            </a:r>
          </a:p>
        </p:txBody>
      </p:sp>
      <p:sp>
        <p:nvSpPr>
          <p:cNvPr id="127" name="文本框 126"/>
          <p:cNvSpPr txBox="1"/>
          <p:nvPr/>
        </p:nvSpPr>
        <p:spPr>
          <a:xfrm>
            <a:off x="5830061" y="5176573"/>
            <a:ext cx="660758"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VPN2</a:t>
            </a:r>
          </a:p>
        </p:txBody>
      </p:sp>
      <p:sp>
        <p:nvSpPr>
          <p:cNvPr id="128" name="文本框 127"/>
          <p:cNvSpPr txBox="1"/>
          <p:nvPr/>
        </p:nvSpPr>
        <p:spPr>
          <a:xfrm>
            <a:off x="1132015" y="3540891"/>
            <a:ext cx="644728" cy="307777"/>
          </a:xfrm>
          <a:prstGeom prst="rect">
            <a:avLst/>
          </a:prstGeom>
          <a:noFill/>
        </p:spPr>
        <p:txBody>
          <a:bodyPr wrap="square" rtlCol="0">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Site 1</a:t>
            </a:r>
          </a:p>
        </p:txBody>
      </p:sp>
      <p:sp>
        <p:nvSpPr>
          <p:cNvPr id="129" name="文本框 128"/>
          <p:cNvSpPr txBox="1"/>
          <p:nvPr/>
        </p:nvSpPr>
        <p:spPr>
          <a:xfrm>
            <a:off x="6135122" y="3540891"/>
            <a:ext cx="644728" cy="307777"/>
          </a:xfrm>
          <a:prstGeom prst="rect">
            <a:avLst/>
          </a:prstGeom>
          <a:noFill/>
        </p:spPr>
        <p:txBody>
          <a:bodyPr wrap="square" rtlCol="0">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Site 2</a:t>
            </a:r>
          </a:p>
        </p:txBody>
      </p:sp>
      <p:sp>
        <p:nvSpPr>
          <p:cNvPr id="133" name="文本框 132"/>
          <p:cNvSpPr txBox="1"/>
          <p:nvPr/>
        </p:nvSpPr>
        <p:spPr>
          <a:xfrm>
            <a:off x="1146244" y="4607348"/>
            <a:ext cx="644728" cy="307777"/>
          </a:xfrm>
          <a:prstGeom prst="rect">
            <a:avLst/>
          </a:prstGeom>
          <a:noFill/>
        </p:spPr>
        <p:txBody>
          <a:bodyPr wrap="square" rtlCol="0">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Site 3</a:t>
            </a:r>
          </a:p>
        </p:txBody>
      </p:sp>
      <p:sp>
        <p:nvSpPr>
          <p:cNvPr id="135" name="文本框 134"/>
          <p:cNvSpPr txBox="1"/>
          <p:nvPr/>
        </p:nvSpPr>
        <p:spPr>
          <a:xfrm>
            <a:off x="6149351" y="4607348"/>
            <a:ext cx="644728" cy="307777"/>
          </a:xfrm>
          <a:prstGeom prst="rect">
            <a:avLst/>
          </a:prstGeom>
          <a:noFill/>
        </p:spPr>
        <p:txBody>
          <a:bodyPr wrap="square" rtlCol="0">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Site 4</a:t>
            </a:r>
          </a:p>
        </p:txBody>
      </p:sp>
      <p:sp>
        <p:nvSpPr>
          <p:cNvPr id="8" name="文本框 7"/>
          <p:cNvSpPr txBox="1"/>
          <p:nvPr/>
        </p:nvSpPr>
        <p:spPr>
          <a:xfrm>
            <a:off x="2000846" y="2412842"/>
            <a:ext cx="1693092" cy="738664"/>
          </a:xfrm>
          <a:prstGeom prst="rect">
            <a:avLst/>
          </a:prstGeom>
          <a:noFill/>
        </p:spPr>
        <p:txBody>
          <a:bodyPr wrap="square" rtlCol="0">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VPN1 (RD: 1:1)</a:t>
            </a:r>
          </a:p>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Import RT: 100:1</a:t>
            </a:r>
          </a:p>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Export RT: 100:1</a:t>
            </a:r>
          </a:p>
        </p:txBody>
      </p:sp>
      <p:sp>
        <p:nvSpPr>
          <p:cNvPr id="140" name="矩形 139"/>
          <p:cNvSpPr/>
          <p:nvPr/>
        </p:nvSpPr>
        <p:spPr>
          <a:xfrm>
            <a:off x="4175487" y="2428997"/>
            <a:ext cx="1693092" cy="746249"/>
          </a:xfrm>
          <a:prstGeom prst="rect">
            <a:avLst/>
          </a:prstGeom>
          <a:solidFill>
            <a:schemeClr val="bg1"/>
          </a:solidFill>
          <a:ln w="6350">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2" name="文本框 141"/>
          <p:cNvSpPr txBox="1"/>
          <p:nvPr/>
        </p:nvSpPr>
        <p:spPr>
          <a:xfrm>
            <a:off x="4175487" y="2432789"/>
            <a:ext cx="1693092" cy="738664"/>
          </a:xfrm>
          <a:prstGeom prst="rect">
            <a:avLst/>
          </a:prstGeom>
          <a:noFill/>
        </p:spPr>
        <p:txBody>
          <a:bodyPr wrap="square" rtlCol="0">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VPN1 (RD: 1:2)</a:t>
            </a:r>
          </a:p>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Import RT: 100:1</a:t>
            </a:r>
          </a:p>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Export RT: 100:1</a:t>
            </a:r>
          </a:p>
        </p:txBody>
      </p:sp>
      <p:sp>
        <p:nvSpPr>
          <p:cNvPr id="143" name="矩形 142"/>
          <p:cNvSpPr/>
          <p:nvPr/>
        </p:nvSpPr>
        <p:spPr>
          <a:xfrm>
            <a:off x="1804598" y="5441153"/>
            <a:ext cx="1693092" cy="746249"/>
          </a:xfrm>
          <a:prstGeom prst="rect">
            <a:avLst/>
          </a:prstGeom>
          <a:solidFill>
            <a:schemeClr val="bg1"/>
          </a:solidFill>
          <a:ln w="6350">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4" name="文本框 143"/>
          <p:cNvSpPr txBox="1"/>
          <p:nvPr/>
        </p:nvSpPr>
        <p:spPr>
          <a:xfrm>
            <a:off x="1804598" y="5444945"/>
            <a:ext cx="1693092" cy="738664"/>
          </a:xfrm>
          <a:prstGeom prst="rect">
            <a:avLst/>
          </a:prstGeom>
          <a:noFill/>
        </p:spPr>
        <p:txBody>
          <a:bodyPr wrap="square" rtlCol="0">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VPN2 (RD: 2:1)</a:t>
            </a:r>
          </a:p>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Import RT: 200:1</a:t>
            </a:r>
          </a:p>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Export RT: 200:1</a:t>
            </a:r>
          </a:p>
        </p:txBody>
      </p:sp>
      <p:sp>
        <p:nvSpPr>
          <p:cNvPr id="158" name="矩形 157"/>
          <p:cNvSpPr/>
          <p:nvPr/>
        </p:nvSpPr>
        <p:spPr>
          <a:xfrm>
            <a:off x="4099037" y="5476469"/>
            <a:ext cx="1693092" cy="746249"/>
          </a:xfrm>
          <a:prstGeom prst="rect">
            <a:avLst/>
          </a:prstGeom>
          <a:solidFill>
            <a:schemeClr val="bg1"/>
          </a:solidFill>
          <a:ln w="6350">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3" name="文本框 162"/>
          <p:cNvSpPr txBox="1"/>
          <p:nvPr/>
        </p:nvSpPr>
        <p:spPr>
          <a:xfrm>
            <a:off x="4099037" y="5480261"/>
            <a:ext cx="1693092" cy="738664"/>
          </a:xfrm>
          <a:prstGeom prst="rect">
            <a:avLst/>
          </a:prstGeom>
          <a:noFill/>
        </p:spPr>
        <p:txBody>
          <a:bodyPr wrap="square" rtlCol="0">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VPN2 (RD: 2:2)</a:t>
            </a:r>
          </a:p>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Import RT: 200:1</a:t>
            </a:r>
          </a:p>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Export RT: 200:1</a:t>
            </a:r>
          </a:p>
        </p:txBody>
      </p:sp>
      <p:sp>
        <p:nvSpPr>
          <p:cNvPr id="164" name="圆角矩形 75"/>
          <p:cNvSpPr/>
          <p:nvPr/>
        </p:nvSpPr>
        <p:spPr>
          <a:xfrm>
            <a:off x="7457738" y="3397906"/>
            <a:ext cx="3870662" cy="1851967"/>
          </a:xfrm>
          <a:prstGeom prst="roundRect">
            <a:avLst>
              <a:gd name="adj" fmla="val 874"/>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fontAlgn="ctr">
              <a:spcBef>
                <a:spcPts val="0"/>
              </a:spcBef>
              <a:spcAft>
                <a:spcPts val="600"/>
              </a:spcAft>
              <a:buFont typeface="Arial" panose="020B0604020202020204" pitchFamily="34" charset="0"/>
              <a:buChar char="•"/>
            </a:pPr>
            <a:r>
              <a:rPr lang="en-US"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 PE needs to create a VPN instance for each site and </a:t>
            </a:r>
            <a:r>
              <a:rPr lang="en-US"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set </a:t>
            </a:r>
            <a:r>
              <a:rPr lang="en-US"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 unique route distinguisher (RD) for each site.</a:t>
            </a:r>
          </a:p>
          <a:p>
            <a:pPr marL="177800" indent="-177800" fontAlgn="ctr">
              <a:spcBef>
                <a:spcPts val="0"/>
              </a:spcBef>
              <a:spcAft>
                <a:spcPts val="600"/>
              </a:spcAft>
              <a:buFont typeface="Arial" panose="020B0604020202020204" pitchFamily="34" charset="0"/>
              <a:buChar char="•"/>
            </a:pPr>
            <a:r>
              <a:rPr lang="en-US"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Import </a:t>
            </a:r>
            <a:r>
              <a:rPr lang="en-US"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and export route targets (RTs) </a:t>
            </a:r>
            <a:r>
              <a:rPr lang="en-US"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are set on </a:t>
            </a:r>
            <a:r>
              <a:rPr lang="en-US"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PEs to prevent </a:t>
            </a:r>
            <a:r>
              <a:rPr lang="en-US"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mutual communication between </a:t>
            </a:r>
            <a:r>
              <a:rPr lang="en-US"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sites in different VPNs.</a:t>
            </a:r>
          </a:p>
        </p:txBody>
      </p:sp>
    </p:spTree>
    <p:extLst>
      <p:ext uri="{BB962C8B-B14F-4D97-AF65-F5344CB8AC3E}">
        <p14:creationId xmlns:p14="http://schemas.microsoft.com/office/powerpoint/2010/main" val="418109864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 name="文本占位符 168"/>
          <p:cNvSpPr>
            <a:spLocks noGrp="1"/>
          </p:cNvSpPr>
          <p:nvPr>
            <p:ph type="body" sz="quarter" idx="10"/>
          </p:nvPr>
        </p:nvSpPr>
        <p:spPr/>
        <p:txBody>
          <a:bodyPr wrap="square">
            <a:noAutofit/>
          </a:bodyPr>
          <a:lstStyle/>
          <a:p>
            <a:pPr marL="0" indent="0" algn="l">
              <a:buNone/>
            </a:pPr>
            <a:r>
              <a:rPr lang="en-US" sz="1800" dirty="0" smtClean="0">
                <a:latin typeface="Huawei Sans" panose="020C0503030203020204" pitchFamily="34" charset="0"/>
                <a:ea typeface="方正兰亭黑简体" panose="02000000000000000000" pitchFamily="2" charset="-122"/>
                <a:sym typeface="Huawei Sans" panose="020C0503030203020204" pitchFamily="34" charset="0"/>
              </a:rPr>
              <a:t>When the extranet networking solution </a:t>
            </a:r>
            <a:r>
              <a:rPr lang="en-US" sz="1800" dirty="0">
                <a:latin typeface="Huawei Sans" panose="020C0503030203020204" pitchFamily="34" charset="0"/>
                <a:ea typeface="方正兰亭黑简体" panose="02000000000000000000" pitchFamily="2" charset="-122"/>
                <a:sym typeface="Huawei Sans" panose="020C0503030203020204" pitchFamily="34" charset="0"/>
              </a:rPr>
              <a:t>is used, VPN users can share network resources in some sites with other VPN users</a:t>
            </a:r>
            <a:r>
              <a:rPr lang="en-US" sz="18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en-US" sz="1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p:txBody>
          <a:bodyPr wrap="square">
            <a:noAutofit/>
          </a:bodyPr>
          <a:lstStyle/>
          <a:p>
            <a:r>
              <a:rPr lang="en-US" dirty="0">
                <a:latin typeface="Huawei Sans" panose="020C0503030203020204" pitchFamily="34" charset="0"/>
                <a:ea typeface="方正兰亭黑简体" panose="02000000000000000000" pitchFamily="2" charset="-122"/>
                <a:sym typeface="Huawei Sans" panose="020C0503030203020204" pitchFamily="34" charset="0"/>
              </a:rPr>
              <a:t>Basic MPLS VPN Networking — Extranet</a:t>
            </a:r>
          </a:p>
        </p:txBody>
      </p:sp>
      <p:sp>
        <p:nvSpPr>
          <p:cNvPr id="60" name="圆角矩形 59"/>
          <p:cNvSpPr/>
          <p:nvPr/>
        </p:nvSpPr>
        <p:spPr>
          <a:xfrm>
            <a:off x="2869117" y="3226400"/>
            <a:ext cx="2152916" cy="1825378"/>
          </a:xfrm>
          <a:prstGeom prst="roundRect">
            <a:avLst/>
          </a:prstGeom>
          <a:solidFill>
            <a:srgbClr val="F3FBFE"/>
          </a:solidFill>
          <a:ln w="28575"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3" name="直接连接符 62"/>
          <p:cNvCxnSpPr>
            <a:stCxn id="67" idx="3"/>
          </p:cNvCxnSpPr>
          <p:nvPr/>
        </p:nvCxnSpPr>
        <p:spPr>
          <a:xfrm>
            <a:off x="3174135" y="3565457"/>
            <a:ext cx="496893" cy="4390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71" name="Picture 12" descr="E:\2016.01\1.12 扁平化图标\蓝色\AR-蓝色最新-40.png"/>
          <p:cNvPicPr>
            <a:picLocks noChangeAspect="1" noChangeArrowheads="1"/>
          </p:cNvPicPr>
          <p:nvPr/>
        </p:nvPicPr>
        <p:blipFill>
          <a:blip r:embed="rId3" cstate="print"/>
          <a:srcRect/>
          <a:stretch>
            <a:fillRect/>
          </a:stretch>
        </p:blipFill>
        <p:spPr bwMode="auto">
          <a:xfrm>
            <a:off x="3693938" y="3777126"/>
            <a:ext cx="540000" cy="441818"/>
          </a:xfrm>
          <a:prstGeom prst="rect">
            <a:avLst/>
          </a:prstGeom>
          <a:noFill/>
        </p:spPr>
      </p:pic>
      <p:sp>
        <p:nvSpPr>
          <p:cNvPr id="72" name="文本框 71"/>
          <p:cNvSpPr txBox="1"/>
          <p:nvPr/>
        </p:nvSpPr>
        <p:spPr>
          <a:xfrm>
            <a:off x="3817904" y="4193275"/>
            <a:ext cx="292068" cy="307777"/>
          </a:xfrm>
          <a:prstGeom prst="rect">
            <a:avLst/>
          </a:prstGeom>
          <a:noFill/>
        </p:spPr>
        <p:txBody>
          <a:bodyPr wrap="square" rtlCol="0">
            <a:noAutofit/>
          </a:bodyPr>
          <a:lstStyle/>
          <a:p>
            <a:pPr fontAlgn="ct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a:t>
            </a:r>
          </a:p>
        </p:txBody>
      </p:sp>
      <p:pic>
        <p:nvPicPr>
          <p:cNvPr id="69" name="Picture 12" descr="E:\2016.01\1.12 扁平化图标\蓝色\AR-蓝色最新-40.png"/>
          <p:cNvPicPr>
            <a:picLocks noChangeAspect="1" noChangeArrowheads="1"/>
          </p:cNvPicPr>
          <p:nvPr/>
        </p:nvPicPr>
        <p:blipFill>
          <a:blip r:embed="rId3" cstate="print"/>
          <a:srcRect/>
          <a:stretch>
            <a:fillRect/>
          </a:stretch>
        </p:blipFill>
        <p:spPr bwMode="auto">
          <a:xfrm>
            <a:off x="4763324" y="3777126"/>
            <a:ext cx="540000" cy="441818"/>
          </a:xfrm>
          <a:prstGeom prst="rect">
            <a:avLst/>
          </a:prstGeom>
          <a:noFill/>
        </p:spPr>
      </p:pic>
      <p:sp>
        <p:nvSpPr>
          <p:cNvPr id="70" name="文本框 69"/>
          <p:cNvSpPr txBox="1"/>
          <p:nvPr/>
        </p:nvSpPr>
        <p:spPr>
          <a:xfrm>
            <a:off x="4785492" y="4184153"/>
            <a:ext cx="486030" cy="307777"/>
          </a:xfrm>
          <a:prstGeom prst="rect">
            <a:avLst/>
          </a:prstGeom>
          <a:noFill/>
        </p:spPr>
        <p:txBody>
          <a:bodyPr wrap="square" rtlCol="0">
            <a:noAutofit/>
          </a:bodyPr>
          <a:lstStyle/>
          <a:p>
            <a:pPr fontAlgn="ctr"/>
            <a:r>
              <a:rPr lang="en-US" sz="14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PE2</a:t>
            </a:r>
          </a:p>
        </p:txBody>
      </p:sp>
      <p:pic>
        <p:nvPicPr>
          <p:cNvPr id="67" name="Picture 12" descr="E:\2016.01\1.12 扁平化图标\蓝色\AR-蓝色最新-40.png"/>
          <p:cNvPicPr>
            <a:picLocks noChangeAspect="1" noChangeArrowheads="1"/>
          </p:cNvPicPr>
          <p:nvPr/>
        </p:nvPicPr>
        <p:blipFill>
          <a:blip r:embed="rId3" cstate="print"/>
          <a:srcRect/>
          <a:stretch>
            <a:fillRect/>
          </a:stretch>
        </p:blipFill>
        <p:spPr bwMode="auto">
          <a:xfrm>
            <a:off x="2634135" y="3344548"/>
            <a:ext cx="540000" cy="441818"/>
          </a:xfrm>
          <a:prstGeom prst="rect">
            <a:avLst/>
          </a:prstGeom>
          <a:noFill/>
        </p:spPr>
      </p:pic>
      <p:sp>
        <p:nvSpPr>
          <p:cNvPr id="68" name="文本框 67"/>
          <p:cNvSpPr txBox="1"/>
          <p:nvPr/>
        </p:nvSpPr>
        <p:spPr>
          <a:xfrm>
            <a:off x="2661120" y="3773914"/>
            <a:ext cx="486030" cy="307777"/>
          </a:xfrm>
          <a:prstGeom prst="rect">
            <a:avLst/>
          </a:prstGeom>
          <a:noFill/>
        </p:spPr>
        <p:txBody>
          <a:bodyPr wrap="square" rtlCol="0">
            <a:noAutofit/>
          </a:bodyPr>
          <a:lstStyle/>
          <a:p>
            <a:pPr algn="ctr" fontAlgn="ctr"/>
            <a:r>
              <a:rPr lang="en-US" sz="14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PE1</a:t>
            </a:r>
          </a:p>
        </p:txBody>
      </p:sp>
      <p:pic>
        <p:nvPicPr>
          <p:cNvPr id="74" name="Picture 12" descr="E:\2016.01\1.12 扁平化图标\蓝色\AR-蓝色最新-40.png"/>
          <p:cNvPicPr>
            <a:picLocks noChangeAspect="1" noChangeArrowheads="1"/>
          </p:cNvPicPr>
          <p:nvPr/>
        </p:nvPicPr>
        <p:blipFill>
          <a:blip r:embed="rId3" cstate="print"/>
          <a:srcRect/>
          <a:stretch>
            <a:fillRect/>
          </a:stretch>
        </p:blipFill>
        <p:spPr bwMode="auto">
          <a:xfrm>
            <a:off x="1742950" y="3350714"/>
            <a:ext cx="540000" cy="441818"/>
          </a:xfrm>
          <a:prstGeom prst="rect">
            <a:avLst/>
          </a:prstGeom>
          <a:noFill/>
        </p:spPr>
      </p:pic>
      <p:sp>
        <p:nvSpPr>
          <p:cNvPr id="75" name="文本框 74"/>
          <p:cNvSpPr txBox="1"/>
          <p:nvPr/>
        </p:nvSpPr>
        <p:spPr>
          <a:xfrm>
            <a:off x="1791576" y="3755512"/>
            <a:ext cx="391454" cy="307777"/>
          </a:xfrm>
          <a:prstGeom prst="rect">
            <a:avLst/>
          </a:prstGeom>
          <a:noFill/>
        </p:spPr>
        <p:txBody>
          <a:bodyPr wrap="square" rtlCol="0">
            <a:noAutofit/>
          </a:bodyPr>
          <a:lstStyle/>
          <a:p>
            <a:pPr fontAlgn="ctr"/>
            <a:r>
              <a:rPr lang="en-US" sz="14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76" name="圆角矩形 75"/>
          <p:cNvSpPr>
            <a:spLocks/>
          </p:cNvSpPr>
          <p:nvPr/>
        </p:nvSpPr>
        <p:spPr>
          <a:xfrm>
            <a:off x="1070831" y="3271869"/>
            <a:ext cx="1338799" cy="730878"/>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8" name="Picture 12" descr="E:\2016.01\1.12 扁平化图标\蓝色\AR-蓝色最新-40.png"/>
          <p:cNvPicPr>
            <a:picLocks noChangeAspect="1" noChangeArrowheads="1"/>
          </p:cNvPicPr>
          <p:nvPr/>
        </p:nvPicPr>
        <p:blipFill>
          <a:blip r:embed="rId3" cstate="print"/>
          <a:srcRect/>
          <a:stretch>
            <a:fillRect/>
          </a:stretch>
        </p:blipFill>
        <p:spPr bwMode="auto">
          <a:xfrm>
            <a:off x="1731126" y="4438585"/>
            <a:ext cx="540000" cy="441818"/>
          </a:xfrm>
          <a:prstGeom prst="rect">
            <a:avLst/>
          </a:prstGeom>
          <a:noFill/>
        </p:spPr>
      </p:pic>
      <p:sp>
        <p:nvSpPr>
          <p:cNvPr id="79" name="文本框 78"/>
          <p:cNvSpPr txBox="1"/>
          <p:nvPr/>
        </p:nvSpPr>
        <p:spPr>
          <a:xfrm>
            <a:off x="1805014" y="4821625"/>
            <a:ext cx="391454" cy="307777"/>
          </a:xfrm>
          <a:prstGeom prst="rect">
            <a:avLst/>
          </a:prstGeom>
          <a:noFill/>
        </p:spPr>
        <p:txBody>
          <a:bodyPr wrap="square" rtlCol="0">
            <a:noAutofit/>
          </a:bodyPr>
          <a:lstStyle/>
          <a:p>
            <a:pPr fontAlgn="ctr"/>
            <a:r>
              <a:rPr lang="en-US" sz="14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81" name="圆角矩形 80"/>
          <p:cNvSpPr>
            <a:spLocks/>
          </p:cNvSpPr>
          <p:nvPr/>
        </p:nvSpPr>
        <p:spPr>
          <a:xfrm>
            <a:off x="1085162" y="4376561"/>
            <a:ext cx="1338799" cy="730878"/>
          </a:xfrm>
          <a:prstGeom prst="roundRect">
            <a:avLst/>
          </a:prstGeom>
          <a:noFill/>
          <a:ln w="254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圆角矩形 82"/>
          <p:cNvSpPr>
            <a:spLocks/>
          </p:cNvSpPr>
          <p:nvPr/>
        </p:nvSpPr>
        <p:spPr>
          <a:xfrm flipH="1">
            <a:off x="5575190" y="3698273"/>
            <a:ext cx="1358670" cy="730878"/>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9" name="直接连接符 88"/>
          <p:cNvCxnSpPr>
            <a:stCxn id="74" idx="3"/>
            <a:endCxn id="67" idx="1"/>
          </p:cNvCxnSpPr>
          <p:nvPr/>
        </p:nvCxnSpPr>
        <p:spPr>
          <a:xfrm flipV="1">
            <a:off x="2282950" y="3565457"/>
            <a:ext cx="351185" cy="616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a:stCxn id="78" idx="3"/>
            <a:endCxn id="55" idx="1"/>
          </p:cNvCxnSpPr>
          <p:nvPr/>
        </p:nvCxnSpPr>
        <p:spPr>
          <a:xfrm>
            <a:off x="2271126" y="4659494"/>
            <a:ext cx="363009" cy="8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a:stCxn id="69" idx="3"/>
            <a:endCxn id="100" idx="1"/>
          </p:cNvCxnSpPr>
          <p:nvPr/>
        </p:nvCxnSpPr>
        <p:spPr>
          <a:xfrm flipV="1">
            <a:off x="5303324" y="3992351"/>
            <a:ext cx="417682" cy="56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100" name="Picture 12" descr="E:\2016.01\1.12 扁平化图标\蓝色\AR-蓝色最新-40.png"/>
          <p:cNvPicPr>
            <a:picLocks noChangeAspect="1" noChangeArrowheads="1"/>
          </p:cNvPicPr>
          <p:nvPr/>
        </p:nvPicPr>
        <p:blipFill>
          <a:blip r:embed="rId3" cstate="print"/>
          <a:srcRect/>
          <a:stretch>
            <a:fillRect/>
          </a:stretch>
        </p:blipFill>
        <p:spPr bwMode="auto">
          <a:xfrm>
            <a:off x="5721006" y="3771442"/>
            <a:ext cx="540000" cy="441818"/>
          </a:xfrm>
          <a:prstGeom prst="rect">
            <a:avLst/>
          </a:prstGeom>
          <a:noFill/>
        </p:spPr>
      </p:pic>
      <p:sp>
        <p:nvSpPr>
          <p:cNvPr id="101" name="文本框 100"/>
          <p:cNvSpPr txBox="1"/>
          <p:nvPr/>
        </p:nvSpPr>
        <p:spPr>
          <a:xfrm>
            <a:off x="5796938" y="4161462"/>
            <a:ext cx="391454" cy="307777"/>
          </a:xfrm>
          <a:prstGeom prst="rect">
            <a:avLst/>
          </a:prstGeom>
          <a:noFill/>
        </p:spPr>
        <p:txBody>
          <a:bodyPr wrap="square" rtlCol="0">
            <a:noAutofit/>
          </a:bodyPr>
          <a:lstStyle/>
          <a:p>
            <a:pPr fontAlgn="ctr"/>
            <a:r>
              <a:rPr lang="en-US" sz="14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124" name="矩形 123"/>
          <p:cNvSpPr/>
          <p:nvPr/>
        </p:nvSpPr>
        <p:spPr>
          <a:xfrm>
            <a:off x="2000846" y="2338714"/>
            <a:ext cx="1693092" cy="746249"/>
          </a:xfrm>
          <a:prstGeom prst="rect">
            <a:avLst/>
          </a:prstGeom>
          <a:solidFill>
            <a:schemeClr val="bg1"/>
          </a:solidFill>
          <a:ln w="6350">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文本框 6"/>
          <p:cNvSpPr txBox="1"/>
          <p:nvPr/>
        </p:nvSpPr>
        <p:spPr>
          <a:xfrm>
            <a:off x="1424182" y="2997173"/>
            <a:ext cx="660758"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VPN1</a:t>
            </a:r>
          </a:p>
        </p:txBody>
      </p:sp>
      <p:sp>
        <p:nvSpPr>
          <p:cNvPr id="125" name="文本框 124"/>
          <p:cNvSpPr txBox="1"/>
          <p:nvPr/>
        </p:nvSpPr>
        <p:spPr>
          <a:xfrm>
            <a:off x="5924146" y="3423577"/>
            <a:ext cx="660758"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VPN1</a:t>
            </a:r>
          </a:p>
        </p:txBody>
      </p:sp>
      <p:sp>
        <p:nvSpPr>
          <p:cNvPr id="126" name="文本框 125"/>
          <p:cNvSpPr txBox="1"/>
          <p:nvPr/>
        </p:nvSpPr>
        <p:spPr>
          <a:xfrm>
            <a:off x="1424182" y="5106237"/>
            <a:ext cx="660758"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VPN2</a:t>
            </a:r>
          </a:p>
        </p:txBody>
      </p:sp>
      <p:sp>
        <p:nvSpPr>
          <p:cNvPr id="128" name="文本框 127"/>
          <p:cNvSpPr txBox="1"/>
          <p:nvPr/>
        </p:nvSpPr>
        <p:spPr>
          <a:xfrm>
            <a:off x="1132015" y="3470555"/>
            <a:ext cx="644728" cy="307777"/>
          </a:xfrm>
          <a:prstGeom prst="rect">
            <a:avLst/>
          </a:prstGeom>
          <a:noFill/>
        </p:spPr>
        <p:txBody>
          <a:bodyPr wrap="square" rtlCol="0">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Site 1</a:t>
            </a:r>
          </a:p>
        </p:txBody>
      </p:sp>
      <p:sp>
        <p:nvSpPr>
          <p:cNvPr id="129" name="文本框 128"/>
          <p:cNvSpPr txBox="1"/>
          <p:nvPr/>
        </p:nvSpPr>
        <p:spPr>
          <a:xfrm>
            <a:off x="6229207" y="3896959"/>
            <a:ext cx="644728" cy="307777"/>
          </a:xfrm>
          <a:prstGeom prst="rect">
            <a:avLst/>
          </a:prstGeom>
          <a:noFill/>
        </p:spPr>
        <p:txBody>
          <a:bodyPr wrap="square" rtlCol="0">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Site 2</a:t>
            </a:r>
          </a:p>
        </p:txBody>
      </p:sp>
      <p:sp>
        <p:nvSpPr>
          <p:cNvPr id="133" name="文本框 132"/>
          <p:cNvSpPr txBox="1"/>
          <p:nvPr/>
        </p:nvSpPr>
        <p:spPr>
          <a:xfrm>
            <a:off x="1146244" y="4537012"/>
            <a:ext cx="644728" cy="307777"/>
          </a:xfrm>
          <a:prstGeom prst="rect">
            <a:avLst/>
          </a:prstGeom>
          <a:noFill/>
        </p:spPr>
        <p:txBody>
          <a:bodyPr wrap="square" rtlCol="0">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Site 3</a:t>
            </a:r>
          </a:p>
        </p:txBody>
      </p:sp>
      <p:sp>
        <p:nvSpPr>
          <p:cNvPr id="8" name="文本框 7"/>
          <p:cNvSpPr txBox="1"/>
          <p:nvPr/>
        </p:nvSpPr>
        <p:spPr>
          <a:xfrm>
            <a:off x="2000846" y="2342506"/>
            <a:ext cx="1693092" cy="738664"/>
          </a:xfrm>
          <a:prstGeom prst="rect">
            <a:avLst/>
          </a:prstGeom>
          <a:noFill/>
        </p:spPr>
        <p:txBody>
          <a:bodyPr wrap="square" rtlCol="0">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VPN1 (RD: 1:1)</a:t>
            </a:r>
          </a:p>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Import RT: 100:1</a:t>
            </a:r>
          </a:p>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Export RT: 100:1</a:t>
            </a:r>
          </a:p>
        </p:txBody>
      </p:sp>
      <p:sp>
        <p:nvSpPr>
          <p:cNvPr id="140" name="矩形 139"/>
          <p:cNvSpPr/>
          <p:nvPr/>
        </p:nvSpPr>
        <p:spPr>
          <a:xfrm>
            <a:off x="4215747" y="2361682"/>
            <a:ext cx="2354377" cy="746249"/>
          </a:xfrm>
          <a:prstGeom prst="rect">
            <a:avLst/>
          </a:prstGeom>
          <a:solidFill>
            <a:schemeClr val="bg1"/>
          </a:solidFill>
          <a:ln w="6350">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2" name="文本框 141"/>
          <p:cNvSpPr txBox="1"/>
          <p:nvPr/>
        </p:nvSpPr>
        <p:spPr>
          <a:xfrm>
            <a:off x="4109972" y="2365474"/>
            <a:ext cx="2565926" cy="738664"/>
          </a:xfrm>
          <a:prstGeom prst="rect">
            <a:avLst/>
          </a:prstGeom>
          <a:noFill/>
        </p:spPr>
        <p:txBody>
          <a:bodyPr wrap="square" rtlCol="0">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VPN1 (RD: 1:2)</a:t>
            </a:r>
          </a:p>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Import RT: 100:1, 200:1</a:t>
            </a:r>
          </a:p>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Export RT: 100:1, 200:1</a:t>
            </a:r>
          </a:p>
        </p:txBody>
      </p:sp>
      <p:sp>
        <p:nvSpPr>
          <p:cNvPr id="164" name="圆角矩形 75"/>
          <p:cNvSpPr/>
          <p:nvPr/>
        </p:nvSpPr>
        <p:spPr>
          <a:xfrm>
            <a:off x="7184099" y="2338715"/>
            <a:ext cx="4047395" cy="2837094"/>
          </a:xfrm>
          <a:prstGeom prst="roundRect">
            <a:avLst>
              <a:gd name="adj" fmla="val 874"/>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fontAlgn="ctr">
              <a:spcBef>
                <a:spcPts val="0"/>
              </a:spcBef>
              <a:spcAft>
                <a:spcPts val="600"/>
              </a:spcAft>
            </a:pPr>
            <a:r>
              <a:rPr lang="en-US"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As shown in the figure, site 2 is a shared site that can be accessed by VPN1 and </a:t>
            </a:r>
            <a:r>
              <a:rPr lang="en-US"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VPN2 users. </a:t>
            </a:r>
            <a:r>
              <a:rPr lang="en-US"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following requirements must be met:</a:t>
            </a:r>
          </a:p>
          <a:p>
            <a:pPr marL="387350" lvl="1" indent="-203200" fontAlgn="ctr">
              <a:spcAft>
                <a:spcPts val="600"/>
              </a:spcAft>
              <a:buFont typeface="Huawei Sans" panose="020C0503030203020204" pitchFamily="34" charset="0"/>
              <a:buChar char="▫"/>
            </a:pP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PE2 can receive VPNv4 routes advertised by PE1 and PE3.</a:t>
            </a:r>
          </a:p>
          <a:p>
            <a:pPr marL="387350" lvl="1" indent="-203200" fontAlgn="ctr">
              <a:spcAft>
                <a:spcPts val="600"/>
              </a:spcAft>
              <a:buFont typeface="Huawei Sans" panose="020C0503030203020204" pitchFamily="34" charset="0"/>
              <a:buChar char="▫"/>
            </a:pP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PE1 and PE3 can accept VPNv4 routes advertised by PE2.</a:t>
            </a:r>
          </a:p>
          <a:p>
            <a:pPr marL="387350" lvl="1" indent="-203200" fontAlgn="ctr">
              <a:spcAft>
                <a:spcPts val="600"/>
              </a:spcAft>
              <a:buFont typeface="Huawei Sans" panose="020C0503030203020204" pitchFamily="34" charset="0"/>
              <a:buChar char="▫"/>
            </a:pP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PE2 </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advertises </a:t>
            </a:r>
            <a:r>
              <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neither </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VPNv4 </a:t>
            </a: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routes received from PE1 to </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PE3 nor </a:t>
            </a: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VPNv4 routes received from </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PE3 </a:t>
            </a: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to PE1.</a:t>
            </a:r>
          </a:p>
          <a:p>
            <a:pPr marL="177800" indent="-177800" fontAlgn="ctr">
              <a:spcBef>
                <a:spcPts val="0"/>
              </a:spcBef>
              <a:spcAft>
                <a:spcPts val="600"/>
              </a:spcAft>
              <a:buFont typeface="Arial" panose="020B0604020202020204" pitchFamily="34" charset="0"/>
              <a:buChar char="•"/>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矩形 48"/>
          <p:cNvSpPr/>
          <p:nvPr/>
        </p:nvSpPr>
        <p:spPr>
          <a:xfrm>
            <a:off x="1804598" y="5370817"/>
            <a:ext cx="1693092" cy="746249"/>
          </a:xfrm>
          <a:prstGeom prst="rect">
            <a:avLst/>
          </a:prstGeom>
          <a:solidFill>
            <a:schemeClr val="bg1"/>
          </a:solidFill>
          <a:ln w="6350">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文本框 49"/>
          <p:cNvSpPr txBox="1"/>
          <p:nvPr/>
        </p:nvSpPr>
        <p:spPr>
          <a:xfrm>
            <a:off x="1804598" y="5374609"/>
            <a:ext cx="1693092" cy="738664"/>
          </a:xfrm>
          <a:prstGeom prst="rect">
            <a:avLst/>
          </a:prstGeom>
          <a:noFill/>
        </p:spPr>
        <p:txBody>
          <a:bodyPr wrap="square" rtlCol="0">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VPN2 (RD: 2:1)</a:t>
            </a:r>
          </a:p>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Import RT: 200:1</a:t>
            </a:r>
          </a:p>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Export RT: 200:1</a:t>
            </a:r>
          </a:p>
        </p:txBody>
      </p:sp>
      <p:pic>
        <p:nvPicPr>
          <p:cNvPr id="55" name="Picture 12" descr="E:\2016.01\1.12 扁平化图标\蓝色\AR-蓝色最新-40.png"/>
          <p:cNvPicPr>
            <a:picLocks noChangeAspect="1" noChangeArrowheads="1"/>
          </p:cNvPicPr>
          <p:nvPr/>
        </p:nvPicPr>
        <p:blipFill>
          <a:blip r:embed="rId3" cstate="print"/>
          <a:srcRect/>
          <a:stretch>
            <a:fillRect/>
          </a:stretch>
        </p:blipFill>
        <p:spPr bwMode="auto">
          <a:xfrm>
            <a:off x="2634135" y="4438666"/>
            <a:ext cx="540000" cy="441818"/>
          </a:xfrm>
          <a:prstGeom prst="rect">
            <a:avLst/>
          </a:prstGeom>
          <a:noFill/>
        </p:spPr>
      </p:pic>
      <p:sp>
        <p:nvSpPr>
          <p:cNvPr id="56" name="文本框 55"/>
          <p:cNvSpPr txBox="1"/>
          <p:nvPr/>
        </p:nvSpPr>
        <p:spPr>
          <a:xfrm>
            <a:off x="2661120" y="4868032"/>
            <a:ext cx="486030" cy="307777"/>
          </a:xfrm>
          <a:prstGeom prst="rect">
            <a:avLst/>
          </a:prstGeom>
          <a:noFill/>
        </p:spPr>
        <p:txBody>
          <a:bodyPr wrap="square" rtlCol="0">
            <a:noAutofit/>
          </a:bodyPr>
          <a:lstStyle/>
          <a:p>
            <a:pPr algn="ctr" fontAlgn="ctr"/>
            <a:r>
              <a:rPr lang="en-US" sz="14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PE3</a:t>
            </a:r>
          </a:p>
        </p:txBody>
      </p:sp>
      <p:cxnSp>
        <p:nvCxnSpPr>
          <p:cNvPr id="59" name="直接连接符 58"/>
          <p:cNvCxnSpPr>
            <a:stCxn id="71" idx="1"/>
            <a:endCxn id="55" idx="3"/>
          </p:cNvCxnSpPr>
          <p:nvPr/>
        </p:nvCxnSpPr>
        <p:spPr>
          <a:xfrm flipH="1">
            <a:off x="3174135" y="3998035"/>
            <a:ext cx="519803" cy="66154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a:stCxn id="69" idx="1"/>
            <a:endCxn id="71" idx="3"/>
          </p:cNvCxnSpPr>
          <p:nvPr/>
        </p:nvCxnSpPr>
        <p:spPr>
          <a:xfrm flipH="1">
            <a:off x="4233938" y="3998035"/>
            <a:ext cx="52938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683982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 name="文本占位符 168"/>
          <p:cNvSpPr>
            <a:spLocks noGrp="1"/>
          </p:cNvSpPr>
          <p:nvPr>
            <p:ph type="body" sz="quarter" idx="10"/>
          </p:nvPr>
        </p:nvSpPr>
        <p:spPr/>
        <p:txBody>
          <a:bodyPr wrap="square">
            <a:noAutofit/>
          </a:bodyPr>
          <a:lstStyle/>
          <a:p>
            <a:pPr marL="0" indent="0" algn="l">
              <a:lnSpc>
                <a:spcPct val="100000"/>
              </a:lnSpc>
              <a:buNone/>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In the </a:t>
            </a:r>
            <a:r>
              <a:rPr lang="en-US" sz="1600" dirty="0" err="1">
                <a:latin typeface="Huawei Sans" panose="020C0503030203020204" pitchFamily="34" charset="0"/>
                <a:ea typeface="方正兰亭黑简体" panose="02000000000000000000" pitchFamily="2" charset="-122"/>
                <a:sym typeface="Huawei Sans" panose="020C0503030203020204" pitchFamily="34" charset="0"/>
              </a:rPr>
              <a:t>Hub&amp;Spoke</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solution, one site can be configured as the hub site, and the other sites can be configured as spoke sites. Mutual access between sites must pass through the hub site. Data transmission between sites is </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centrally managed </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and controlled by the hub </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site.</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p:txBody>
          <a:bodyPr wrap="square">
            <a:noAutofit/>
          </a:bodyPr>
          <a:lstStyle/>
          <a:p>
            <a:r>
              <a:rPr lang="en-US" sz="3200" dirty="0">
                <a:latin typeface="Huawei Sans" panose="020C0503030203020204" pitchFamily="34" charset="0"/>
                <a:ea typeface="方正兰亭黑简体" panose="02000000000000000000" pitchFamily="2" charset="-122"/>
                <a:sym typeface="Huawei Sans" panose="020C0503030203020204" pitchFamily="34" charset="0"/>
              </a:rPr>
              <a:t>Basic MPLS VPN Networking — </a:t>
            </a:r>
            <a:r>
              <a:rPr lang="en-US" sz="3200" dirty="0" err="1">
                <a:latin typeface="Huawei Sans" panose="020C0503030203020204" pitchFamily="34" charset="0"/>
                <a:ea typeface="方正兰亭黑简体" panose="02000000000000000000" pitchFamily="2" charset="-122"/>
                <a:sym typeface="Huawei Sans" panose="020C0503030203020204" pitchFamily="34" charset="0"/>
              </a:rPr>
              <a:t>Hub&amp;Spoke</a:t>
            </a:r>
            <a:r>
              <a:rPr lang="en-US" sz="3200" dirty="0">
                <a:latin typeface="Huawei Sans" panose="020C0503030203020204" pitchFamily="34" charset="0"/>
                <a:ea typeface="方正兰亭黑简体" panose="02000000000000000000" pitchFamily="2" charset="-122"/>
                <a:sym typeface="Huawei Sans" panose="020C0503030203020204" pitchFamily="34" charset="0"/>
              </a:rPr>
              <a:t> (1)</a:t>
            </a:r>
          </a:p>
        </p:txBody>
      </p:sp>
      <p:sp>
        <p:nvSpPr>
          <p:cNvPr id="60" name="圆角矩形 59"/>
          <p:cNvSpPr/>
          <p:nvPr/>
        </p:nvSpPr>
        <p:spPr>
          <a:xfrm>
            <a:off x="2869117" y="3226400"/>
            <a:ext cx="2152916" cy="1825378"/>
          </a:xfrm>
          <a:prstGeom prst="roundRect">
            <a:avLst/>
          </a:prstGeom>
          <a:solidFill>
            <a:srgbClr val="F3FBFE"/>
          </a:solidFill>
          <a:ln w="28575"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3" name="直接连接符 62"/>
          <p:cNvCxnSpPr>
            <a:stCxn id="67" idx="3"/>
          </p:cNvCxnSpPr>
          <p:nvPr/>
        </p:nvCxnSpPr>
        <p:spPr>
          <a:xfrm>
            <a:off x="3174135" y="3565457"/>
            <a:ext cx="496893" cy="4390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71" name="Picture 12" descr="E:\2016.01\1.12 扁平化图标\蓝色\AR-蓝色最新-40.png"/>
          <p:cNvPicPr>
            <a:picLocks noChangeAspect="1" noChangeArrowheads="1"/>
          </p:cNvPicPr>
          <p:nvPr/>
        </p:nvPicPr>
        <p:blipFill>
          <a:blip r:embed="rId3" cstate="print"/>
          <a:srcRect/>
          <a:stretch>
            <a:fillRect/>
          </a:stretch>
        </p:blipFill>
        <p:spPr bwMode="auto">
          <a:xfrm>
            <a:off x="3693938" y="3777126"/>
            <a:ext cx="540000" cy="441818"/>
          </a:xfrm>
          <a:prstGeom prst="rect">
            <a:avLst/>
          </a:prstGeom>
          <a:noFill/>
        </p:spPr>
      </p:pic>
      <p:sp>
        <p:nvSpPr>
          <p:cNvPr id="72" name="文本框 71"/>
          <p:cNvSpPr txBox="1"/>
          <p:nvPr/>
        </p:nvSpPr>
        <p:spPr>
          <a:xfrm>
            <a:off x="3817904" y="4193275"/>
            <a:ext cx="292068" cy="307777"/>
          </a:xfrm>
          <a:prstGeom prst="rect">
            <a:avLst/>
          </a:prstGeom>
          <a:noFill/>
        </p:spPr>
        <p:txBody>
          <a:bodyPr wrap="square" rtlCol="0">
            <a:noAutofit/>
          </a:bodyPr>
          <a:lstStyle/>
          <a:p>
            <a:pPr fontAlgn="ctr"/>
            <a:r>
              <a:rPr lang="en-US" sz="14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a:t>
            </a:r>
          </a:p>
        </p:txBody>
      </p:sp>
      <p:pic>
        <p:nvPicPr>
          <p:cNvPr id="69" name="Picture 12" descr="E:\2016.01\1.12 扁平化图标\蓝色\AR-蓝色最新-40.png"/>
          <p:cNvPicPr>
            <a:picLocks noChangeAspect="1" noChangeArrowheads="1"/>
          </p:cNvPicPr>
          <p:nvPr/>
        </p:nvPicPr>
        <p:blipFill>
          <a:blip r:embed="rId3" cstate="print"/>
          <a:srcRect/>
          <a:stretch>
            <a:fillRect/>
          </a:stretch>
        </p:blipFill>
        <p:spPr bwMode="auto">
          <a:xfrm>
            <a:off x="4763324" y="3777126"/>
            <a:ext cx="540000" cy="441818"/>
          </a:xfrm>
          <a:prstGeom prst="rect">
            <a:avLst/>
          </a:prstGeom>
          <a:noFill/>
        </p:spPr>
      </p:pic>
      <p:sp>
        <p:nvSpPr>
          <p:cNvPr id="70" name="文本框 69"/>
          <p:cNvSpPr txBox="1"/>
          <p:nvPr/>
        </p:nvSpPr>
        <p:spPr>
          <a:xfrm>
            <a:off x="4656227" y="4184153"/>
            <a:ext cx="800219" cy="307777"/>
          </a:xfrm>
          <a:prstGeom prst="rect">
            <a:avLst/>
          </a:prstGeom>
          <a:noFill/>
        </p:spPr>
        <p:txBody>
          <a:bodyPr wrap="square" rtlCol="0">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Hub-PE</a:t>
            </a:r>
          </a:p>
        </p:txBody>
      </p:sp>
      <p:pic>
        <p:nvPicPr>
          <p:cNvPr id="67" name="Picture 12" descr="E:\2016.01\1.12 扁平化图标\蓝色\AR-蓝色最新-40.png"/>
          <p:cNvPicPr>
            <a:picLocks noChangeAspect="1" noChangeArrowheads="1"/>
          </p:cNvPicPr>
          <p:nvPr/>
        </p:nvPicPr>
        <p:blipFill>
          <a:blip r:embed="rId3" cstate="print"/>
          <a:srcRect/>
          <a:stretch>
            <a:fillRect/>
          </a:stretch>
        </p:blipFill>
        <p:spPr bwMode="auto">
          <a:xfrm>
            <a:off x="2634135" y="3344548"/>
            <a:ext cx="540000" cy="441818"/>
          </a:xfrm>
          <a:prstGeom prst="rect">
            <a:avLst/>
          </a:prstGeom>
          <a:noFill/>
        </p:spPr>
      </p:pic>
      <p:sp>
        <p:nvSpPr>
          <p:cNvPr id="68" name="文本框 67"/>
          <p:cNvSpPr txBox="1"/>
          <p:nvPr/>
        </p:nvSpPr>
        <p:spPr>
          <a:xfrm>
            <a:off x="2397378" y="3738269"/>
            <a:ext cx="1048685"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Spoke-PE1</a:t>
            </a:r>
          </a:p>
        </p:txBody>
      </p:sp>
      <p:pic>
        <p:nvPicPr>
          <p:cNvPr id="74" name="Picture 12" descr="E:\2016.01\1.12 扁平化图标\蓝色\AR-蓝色最新-40.png"/>
          <p:cNvPicPr>
            <a:picLocks noChangeAspect="1" noChangeArrowheads="1"/>
          </p:cNvPicPr>
          <p:nvPr/>
        </p:nvPicPr>
        <p:blipFill>
          <a:blip r:embed="rId3" cstate="print"/>
          <a:srcRect/>
          <a:stretch>
            <a:fillRect/>
          </a:stretch>
        </p:blipFill>
        <p:spPr bwMode="auto">
          <a:xfrm>
            <a:off x="1742950" y="3350714"/>
            <a:ext cx="540000" cy="441818"/>
          </a:xfrm>
          <a:prstGeom prst="rect">
            <a:avLst/>
          </a:prstGeom>
          <a:noFill/>
        </p:spPr>
      </p:pic>
      <p:sp>
        <p:nvSpPr>
          <p:cNvPr id="75" name="文本框 74"/>
          <p:cNvSpPr txBox="1"/>
          <p:nvPr/>
        </p:nvSpPr>
        <p:spPr>
          <a:xfrm>
            <a:off x="1399257" y="3743153"/>
            <a:ext cx="1055097"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Spoke-CE1</a:t>
            </a:r>
          </a:p>
        </p:txBody>
      </p:sp>
      <p:sp>
        <p:nvSpPr>
          <p:cNvPr id="76" name="圆角矩形 75"/>
          <p:cNvSpPr>
            <a:spLocks/>
          </p:cNvSpPr>
          <p:nvPr/>
        </p:nvSpPr>
        <p:spPr>
          <a:xfrm>
            <a:off x="1070831" y="3271869"/>
            <a:ext cx="1338799" cy="730878"/>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8" name="Picture 12" descr="E:\2016.01\1.12 扁平化图标\蓝色\AR-蓝色最新-40.png"/>
          <p:cNvPicPr>
            <a:picLocks noChangeAspect="1" noChangeArrowheads="1"/>
          </p:cNvPicPr>
          <p:nvPr/>
        </p:nvPicPr>
        <p:blipFill>
          <a:blip r:embed="rId3" cstate="print"/>
          <a:srcRect/>
          <a:stretch>
            <a:fillRect/>
          </a:stretch>
        </p:blipFill>
        <p:spPr bwMode="auto">
          <a:xfrm>
            <a:off x="1731126" y="4438585"/>
            <a:ext cx="540000" cy="441818"/>
          </a:xfrm>
          <a:prstGeom prst="rect">
            <a:avLst/>
          </a:prstGeom>
          <a:noFill/>
        </p:spPr>
      </p:pic>
      <p:sp>
        <p:nvSpPr>
          <p:cNvPr id="79" name="文本框 78"/>
          <p:cNvSpPr txBox="1"/>
          <p:nvPr/>
        </p:nvSpPr>
        <p:spPr>
          <a:xfrm>
            <a:off x="1430209" y="4832129"/>
            <a:ext cx="1055097"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Spoke-CE2</a:t>
            </a:r>
          </a:p>
        </p:txBody>
      </p:sp>
      <p:sp>
        <p:nvSpPr>
          <p:cNvPr id="81" name="圆角矩形 80"/>
          <p:cNvSpPr>
            <a:spLocks/>
          </p:cNvSpPr>
          <p:nvPr/>
        </p:nvSpPr>
        <p:spPr>
          <a:xfrm>
            <a:off x="1085162" y="4376561"/>
            <a:ext cx="1338799" cy="730878"/>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圆角矩形 82"/>
          <p:cNvSpPr>
            <a:spLocks/>
          </p:cNvSpPr>
          <p:nvPr/>
        </p:nvSpPr>
        <p:spPr>
          <a:xfrm flipH="1">
            <a:off x="5575190" y="3698273"/>
            <a:ext cx="1358670" cy="730878"/>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9" name="直接连接符 88"/>
          <p:cNvCxnSpPr>
            <a:stCxn id="74" idx="3"/>
            <a:endCxn id="67" idx="1"/>
          </p:cNvCxnSpPr>
          <p:nvPr/>
        </p:nvCxnSpPr>
        <p:spPr>
          <a:xfrm flipV="1">
            <a:off x="2282950" y="3565457"/>
            <a:ext cx="351185" cy="616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a:stCxn id="78" idx="3"/>
            <a:endCxn id="55" idx="1"/>
          </p:cNvCxnSpPr>
          <p:nvPr/>
        </p:nvCxnSpPr>
        <p:spPr>
          <a:xfrm>
            <a:off x="2271126" y="4659494"/>
            <a:ext cx="363009" cy="8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flipV="1">
            <a:off x="5303324" y="3916151"/>
            <a:ext cx="417682"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pic>
        <p:nvPicPr>
          <p:cNvPr id="100" name="Picture 12" descr="E:\2016.01\1.12 扁平化图标\蓝色\AR-蓝色最新-40.png"/>
          <p:cNvPicPr>
            <a:picLocks noChangeAspect="1" noChangeArrowheads="1"/>
          </p:cNvPicPr>
          <p:nvPr/>
        </p:nvPicPr>
        <p:blipFill>
          <a:blip r:embed="rId3" cstate="print"/>
          <a:srcRect/>
          <a:stretch>
            <a:fillRect/>
          </a:stretch>
        </p:blipFill>
        <p:spPr bwMode="auto">
          <a:xfrm>
            <a:off x="5721006" y="3771442"/>
            <a:ext cx="540000" cy="441818"/>
          </a:xfrm>
          <a:prstGeom prst="rect">
            <a:avLst/>
          </a:prstGeom>
          <a:noFill/>
        </p:spPr>
      </p:pic>
      <p:sp>
        <p:nvSpPr>
          <p:cNvPr id="101" name="文本框 100"/>
          <p:cNvSpPr txBox="1"/>
          <p:nvPr/>
        </p:nvSpPr>
        <p:spPr>
          <a:xfrm>
            <a:off x="5582516" y="4174916"/>
            <a:ext cx="806631" cy="307777"/>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Hub-CE</a:t>
            </a:r>
          </a:p>
        </p:txBody>
      </p:sp>
      <p:sp>
        <p:nvSpPr>
          <p:cNvPr id="124" name="矩形 123"/>
          <p:cNvSpPr/>
          <p:nvPr/>
        </p:nvSpPr>
        <p:spPr>
          <a:xfrm>
            <a:off x="1995063" y="2110230"/>
            <a:ext cx="1811747" cy="746249"/>
          </a:xfrm>
          <a:prstGeom prst="rect">
            <a:avLst/>
          </a:prstGeom>
          <a:solidFill>
            <a:schemeClr val="bg1"/>
          </a:solidFill>
          <a:ln w="6350">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文本框 6"/>
          <p:cNvSpPr txBox="1"/>
          <p:nvPr/>
        </p:nvSpPr>
        <p:spPr>
          <a:xfrm>
            <a:off x="1424182" y="2997173"/>
            <a:ext cx="660758"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VPN1</a:t>
            </a:r>
          </a:p>
        </p:txBody>
      </p:sp>
      <p:sp>
        <p:nvSpPr>
          <p:cNvPr id="125" name="文本框 124"/>
          <p:cNvSpPr txBox="1"/>
          <p:nvPr/>
        </p:nvSpPr>
        <p:spPr>
          <a:xfrm>
            <a:off x="5924146" y="3423577"/>
            <a:ext cx="660758"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VPN1</a:t>
            </a:r>
          </a:p>
        </p:txBody>
      </p:sp>
      <p:sp>
        <p:nvSpPr>
          <p:cNvPr id="126" name="文本框 125"/>
          <p:cNvSpPr txBox="1"/>
          <p:nvPr/>
        </p:nvSpPr>
        <p:spPr>
          <a:xfrm>
            <a:off x="1424182" y="5106237"/>
            <a:ext cx="660758"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VPN1</a:t>
            </a:r>
          </a:p>
        </p:txBody>
      </p:sp>
      <p:sp>
        <p:nvSpPr>
          <p:cNvPr id="128" name="文本框 127"/>
          <p:cNvSpPr txBox="1"/>
          <p:nvPr/>
        </p:nvSpPr>
        <p:spPr>
          <a:xfrm>
            <a:off x="1132015" y="3470555"/>
            <a:ext cx="644728" cy="307777"/>
          </a:xfrm>
          <a:prstGeom prst="rect">
            <a:avLst/>
          </a:prstGeom>
          <a:noFill/>
        </p:spPr>
        <p:txBody>
          <a:bodyPr wrap="square" rtlCol="0">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Site 1</a:t>
            </a:r>
          </a:p>
        </p:txBody>
      </p:sp>
      <p:sp>
        <p:nvSpPr>
          <p:cNvPr id="129" name="文本框 128"/>
          <p:cNvSpPr txBox="1"/>
          <p:nvPr/>
        </p:nvSpPr>
        <p:spPr>
          <a:xfrm>
            <a:off x="6229207" y="3896959"/>
            <a:ext cx="644728" cy="307777"/>
          </a:xfrm>
          <a:prstGeom prst="rect">
            <a:avLst/>
          </a:prstGeom>
          <a:noFill/>
        </p:spPr>
        <p:txBody>
          <a:bodyPr wrap="square" rtlCol="0">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Site 2</a:t>
            </a:r>
          </a:p>
        </p:txBody>
      </p:sp>
      <p:sp>
        <p:nvSpPr>
          <p:cNvPr id="133" name="文本框 132"/>
          <p:cNvSpPr txBox="1"/>
          <p:nvPr/>
        </p:nvSpPr>
        <p:spPr>
          <a:xfrm>
            <a:off x="1146244" y="4537012"/>
            <a:ext cx="644728" cy="307777"/>
          </a:xfrm>
          <a:prstGeom prst="rect">
            <a:avLst/>
          </a:prstGeom>
          <a:noFill/>
        </p:spPr>
        <p:txBody>
          <a:bodyPr wrap="square" rtlCol="0">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Site 3</a:t>
            </a:r>
          </a:p>
        </p:txBody>
      </p:sp>
      <p:sp>
        <p:nvSpPr>
          <p:cNvPr id="8" name="文本框 7"/>
          <p:cNvSpPr txBox="1"/>
          <p:nvPr/>
        </p:nvSpPr>
        <p:spPr>
          <a:xfrm>
            <a:off x="1995063" y="2122814"/>
            <a:ext cx="1811747" cy="738664"/>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VPN</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Import RT: Hub</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Export RT: Spoke</a:t>
            </a:r>
          </a:p>
        </p:txBody>
      </p:sp>
      <p:sp>
        <p:nvSpPr>
          <p:cNvPr id="164" name="圆角矩形 75"/>
          <p:cNvSpPr/>
          <p:nvPr/>
        </p:nvSpPr>
        <p:spPr>
          <a:xfrm>
            <a:off x="7184099" y="2088481"/>
            <a:ext cx="4423701" cy="4161383"/>
          </a:xfrm>
          <a:prstGeom prst="roundRect">
            <a:avLst>
              <a:gd name="adj" fmla="val 874"/>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fontAlgn="ctr">
              <a:spcBef>
                <a:spcPts val="0"/>
              </a:spcBef>
              <a:spcAft>
                <a:spcPts val="600"/>
              </a:spcAft>
              <a:buFont typeface="Arial" panose="020B0604020202020204" pitchFamily="34" charset="0"/>
              <a:buChar char="•"/>
            </a:pPr>
            <a:r>
              <a:rPr lang="en-US"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 spoke site needs to advertise routes to a hub site, and then the hub site advertises the routes to other spoke sites. Spoke sites do not directly exchange routing information.</a:t>
            </a:r>
          </a:p>
          <a:p>
            <a:pPr marL="177800" indent="-177800" fontAlgn="ctr">
              <a:spcBef>
                <a:spcPts val="0"/>
              </a:spcBef>
              <a:spcAft>
                <a:spcPts val="600"/>
              </a:spcAft>
              <a:buFont typeface="Arial" panose="020B0604020202020204" pitchFamily="34" charset="0"/>
              <a:buChar char="•"/>
            </a:pPr>
            <a:r>
              <a:rPr lang="en-US"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For Spoke-PEs, set the export RT to "Spoke" and the import RT to "Hub."</a:t>
            </a:r>
          </a:p>
          <a:p>
            <a:pPr marL="177800" indent="-177800" fontAlgn="ctr">
              <a:spcBef>
                <a:spcPts val="0"/>
              </a:spcBef>
              <a:spcAft>
                <a:spcPts val="600"/>
              </a:spcAft>
              <a:buFont typeface="Arial" panose="020B0604020202020204" pitchFamily="34" charset="0"/>
              <a:buChar char="•"/>
            </a:pPr>
            <a:r>
              <a:rPr lang="en-US"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Hub-PE needs to use two interfaces or sub-interfaces (bound to two VPN instances that are created). One interface or sub-interface is used to receive the routes from the Spoke-PE, and the import RT of the VPN instance is "Spoke." The other is used to advertise routes to Spoke-PEs, and the export RT of the VPN instance is "Hub."</a:t>
            </a:r>
          </a:p>
        </p:txBody>
      </p:sp>
      <p:sp>
        <p:nvSpPr>
          <p:cNvPr id="49" name="矩形 48"/>
          <p:cNvSpPr/>
          <p:nvPr/>
        </p:nvSpPr>
        <p:spPr>
          <a:xfrm>
            <a:off x="1804598" y="5370817"/>
            <a:ext cx="1866430" cy="746249"/>
          </a:xfrm>
          <a:prstGeom prst="rect">
            <a:avLst/>
          </a:prstGeom>
          <a:solidFill>
            <a:schemeClr val="bg1"/>
          </a:solidFill>
          <a:ln w="6350">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文本框 49"/>
          <p:cNvSpPr txBox="1"/>
          <p:nvPr/>
        </p:nvSpPr>
        <p:spPr>
          <a:xfrm>
            <a:off x="1804598" y="5374609"/>
            <a:ext cx="1866430" cy="738664"/>
          </a:xfrm>
          <a:prstGeom prst="rect">
            <a:avLst/>
          </a:prstGeom>
          <a:noFill/>
        </p:spPr>
        <p:txBody>
          <a:bodyPr wrap="square" rtlCol="0">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VPN</a:t>
            </a:r>
          </a:p>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Import RT: Hub</a:t>
            </a:r>
          </a:p>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Export RT: Spoke</a:t>
            </a:r>
          </a:p>
        </p:txBody>
      </p:sp>
      <p:pic>
        <p:nvPicPr>
          <p:cNvPr id="55" name="Picture 12" descr="E:\2016.01\1.12 扁平化图标\蓝色\AR-蓝色最新-40.png"/>
          <p:cNvPicPr>
            <a:picLocks noChangeAspect="1" noChangeArrowheads="1"/>
          </p:cNvPicPr>
          <p:nvPr/>
        </p:nvPicPr>
        <p:blipFill>
          <a:blip r:embed="rId3" cstate="print"/>
          <a:srcRect/>
          <a:stretch>
            <a:fillRect/>
          </a:stretch>
        </p:blipFill>
        <p:spPr bwMode="auto">
          <a:xfrm>
            <a:off x="2634135" y="4438666"/>
            <a:ext cx="540000" cy="441818"/>
          </a:xfrm>
          <a:prstGeom prst="rect">
            <a:avLst/>
          </a:prstGeom>
          <a:noFill/>
        </p:spPr>
      </p:pic>
      <p:sp>
        <p:nvSpPr>
          <p:cNvPr id="56" name="文本框 55"/>
          <p:cNvSpPr txBox="1"/>
          <p:nvPr/>
        </p:nvSpPr>
        <p:spPr>
          <a:xfrm>
            <a:off x="2397377" y="4818453"/>
            <a:ext cx="1048685" cy="307777"/>
          </a:xfrm>
          <a:prstGeom prst="rect">
            <a:avLst/>
          </a:prstGeom>
          <a:noFill/>
        </p:spPr>
        <p:txBody>
          <a:bodyPr wrap="square" rtlCol="0">
            <a:no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Spoke-PE2</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9" name="直接连接符 58"/>
          <p:cNvCxnSpPr>
            <a:stCxn id="71" idx="1"/>
            <a:endCxn id="55" idx="3"/>
          </p:cNvCxnSpPr>
          <p:nvPr/>
        </p:nvCxnSpPr>
        <p:spPr>
          <a:xfrm flipH="1">
            <a:off x="3174135" y="3998035"/>
            <a:ext cx="519803" cy="66154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a:stCxn id="69" idx="1"/>
            <a:endCxn id="71" idx="3"/>
          </p:cNvCxnSpPr>
          <p:nvPr/>
        </p:nvCxnSpPr>
        <p:spPr>
          <a:xfrm flipH="1">
            <a:off x="4233938" y="3998035"/>
            <a:ext cx="52938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V="1">
            <a:off x="5303324" y="4086289"/>
            <a:ext cx="417682"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40" name="矩形 139"/>
          <p:cNvSpPr/>
          <p:nvPr/>
        </p:nvSpPr>
        <p:spPr>
          <a:xfrm>
            <a:off x="4746533" y="2335145"/>
            <a:ext cx="1798984" cy="746249"/>
          </a:xfrm>
          <a:prstGeom prst="rect">
            <a:avLst/>
          </a:prstGeom>
          <a:solidFill>
            <a:schemeClr val="bg1"/>
          </a:solidFill>
          <a:ln w="6350">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2" name="文本框 141"/>
          <p:cNvSpPr txBox="1"/>
          <p:nvPr/>
        </p:nvSpPr>
        <p:spPr>
          <a:xfrm>
            <a:off x="4632594" y="2335145"/>
            <a:ext cx="1960629" cy="738664"/>
          </a:xfrm>
          <a:prstGeom prst="rect">
            <a:avLst/>
          </a:prstGeom>
          <a:noFill/>
        </p:spPr>
        <p:txBody>
          <a:bodyPr wrap="square" rtlCol="0">
            <a:noAutofit/>
          </a:bodyPr>
          <a:lstStyle/>
          <a:p>
            <a:pPr algn="ctr" fontAlgn="ct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VPN_in</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Import RT:</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Spoke</a:t>
            </a:r>
          </a:p>
        </p:txBody>
      </p:sp>
      <p:sp>
        <p:nvSpPr>
          <p:cNvPr id="43" name="矩形 42"/>
          <p:cNvSpPr/>
          <p:nvPr/>
        </p:nvSpPr>
        <p:spPr>
          <a:xfrm>
            <a:off x="4713416" y="4888214"/>
            <a:ext cx="1798984" cy="746249"/>
          </a:xfrm>
          <a:prstGeom prst="rect">
            <a:avLst/>
          </a:prstGeom>
          <a:solidFill>
            <a:schemeClr val="bg1"/>
          </a:solidFill>
          <a:ln w="6350">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文本框 43"/>
          <p:cNvSpPr txBox="1"/>
          <p:nvPr/>
        </p:nvSpPr>
        <p:spPr>
          <a:xfrm>
            <a:off x="4632594" y="4888214"/>
            <a:ext cx="1960629" cy="738664"/>
          </a:xfrm>
          <a:prstGeom prst="rect">
            <a:avLst/>
          </a:prstGeom>
          <a:noFill/>
        </p:spPr>
        <p:txBody>
          <a:bodyPr wrap="square" rtlCol="0">
            <a:noAutofit/>
          </a:bodyPr>
          <a:lstStyle/>
          <a:p>
            <a:pPr algn="ctr" fontAlgn="ct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VPN_out</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Export RT:</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Hub</a:t>
            </a:r>
          </a:p>
        </p:txBody>
      </p:sp>
    </p:spTree>
    <p:extLst>
      <p:ext uri="{BB962C8B-B14F-4D97-AF65-F5344CB8AC3E}">
        <p14:creationId xmlns:p14="http://schemas.microsoft.com/office/powerpoint/2010/main" val="4030048979"/>
      </p:ext>
    </p:extLst>
  </p:cSld>
  <p:clrMapOvr>
    <a:masterClrMapping/>
  </p:clrMapOvr>
  <p:timing>
    <p:tnLst>
      <p:par>
        <p:cTn id="1" dur="indefinite" restart="never" nodeType="tmRoot"/>
      </p:par>
    </p:tnLst>
  </p:timing>
</p:sld>
</file>

<file path=ppt/theme/theme1.xml><?xml version="1.0" encoding="utf-8"?>
<a:theme xmlns:a="http://schemas.openxmlformats.org/drawingml/2006/main" name="主题1">
  <a:themeElements>
    <a:clrScheme name="自定义 1">
      <a:dk1>
        <a:sysClr val="windowText" lastClr="000000"/>
      </a:dk1>
      <a:lt1>
        <a:sysClr val="window" lastClr="FFFFFF"/>
      </a:lt1>
      <a:dk2>
        <a:srgbClr val="F3FBFE"/>
      </a:dk2>
      <a:lt2>
        <a:srgbClr val="BAE6F6"/>
      </a:lt2>
      <a:accent1>
        <a:srgbClr val="1AABE2"/>
      </a:accent1>
      <a:accent2>
        <a:srgbClr val="EC7061"/>
      </a:accent2>
      <a:accent3>
        <a:srgbClr val="8BC9A0"/>
      </a:accent3>
      <a:accent4>
        <a:srgbClr val="BAE6F6"/>
      </a:accent4>
      <a:accent5>
        <a:srgbClr val="F3FBFE"/>
      </a:accent5>
      <a:accent6>
        <a:srgbClr val="FFD17D"/>
      </a:accent6>
      <a:hlink>
        <a:srgbClr val="FFF2CC"/>
      </a:hlink>
      <a:folHlink>
        <a:srgbClr val="7F7F7F"/>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主题1" id="{BF043792-57F6-41EE-87A6-0E708C4C6B6B}" vid="{A351E8FC-7DE8-4F98-93F1-BB1B7ECBA1D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2C5B4B712841F4C8A7AAEE2CD191271" ma:contentTypeVersion="0" ma:contentTypeDescription="Create a new document." ma:contentTypeScope="" ma:versionID="2e6df93c5ac01bc0ba5a39bebe33c6df">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A3AD76E-74F1-4A19-AC90-8C7B1CD7B799}"/>
</file>

<file path=customXml/itemProps2.xml><?xml version="1.0" encoding="utf-8"?>
<ds:datastoreItem xmlns:ds="http://schemas.openxmlformats.org/officeDocument/2006/customXml" ds:itemID="{DED90327-94C7-4AEF-88DD-A48991B82530}"/>
</file>

<file path=customXml/itemProps3.xml><?xml version="1.0" encoding="utf-8"?>
<ds:datastoreItem xmlns:ds="http://schemas.openxmlformats.org/officeDocument/2006/customXml" ds:itemID="{F0111DC1-B58A-437A-ABA1-B9A055FE7643}"/>
</file>

<file path=docProps/app.xml><?xml version="1.0" encoding="utf-8"?>
<Properties xmlns="http://schemas.openxmlformats.org/officeDocument/2006/extended-properties" xmlns:vt="http://schemas.openxmlformats.org/officeDocument/2006/docPropsVTypes">
  <Template/>
  <TotalTime>362</TotalTime>
  <Words>7501</Words>
  <Application>Microsoft Office PowerPoint</Application>
  <PresentationFormat>宽屏</PresentationFormat>
  <Paragraphs>1044</Paragraphs>
  <Slides>50</Slides>
  <Notes>50</Notes>
  <HiddenSlides>1</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50</vt:i4>
      </vt:variant>
    </vt:vector>
  </HeadingPairs>
  <TitlesOfParts>
    <vt:vector size="57" baseType="lpstr">
      <vt:lpstr>Arial</vt:lpstr>
      <vt:lpstr>微软雅黑</vt:lpstr>
      <vt:lpstr>Huawei Sans</vt:lpstr>
      <vt:lpstr>Courier New</vt:lpstr>
      <vt:lpstr>Wingdings</vt:lpstr>
      <vt:lpstr>方正兰亭黑简体</vt:lpstr>
      <vt:lpstr>主题1</vt:lpstr>
      <vt:lpstr>PowerPoint 演示文稿</vt:lpstr>
      <vt:lpstr>MPLS VPN Deployment and Application</vt:lpstr>
      <vt:lpstr>PowerPoint 演示文稿</vt:lpstr>
      <vt:lpstr>PowerPoint 演示文稿</vt:lpstr>
      <vt:lpstr>PowerPoint 演示文稿</vt:lpstr>
      <vt:lpstr>Typical MPLS VPN Applications</vt:lpstr>
      <vt:lpstr>Basic MPLS VPN Networking — Intranet</vt:lpstr>
      <vt:lpstr>Basic MPLS VPN Networking — Extranet</vt:lpstr>
      <vt:lpstr>Basic MPLS VPN Networking — Hub&amp;Spoke (1)</vt:lpstr>
      <vt:lpstr>Basic MPLS VPN Networking — Hub&amp;Spoke (2)</vt:lpstr>
      <vt:lpstr>MCE Networking</vt:lpstr>
      <vt:lpstr>Inter-AS MPLS VPN Networking</vt:lpstr>
      <vt:lpstr>PowerPoint 演示文稿</vt:lpstr>
      <vt:lpstr>Deploying MPLS VPN in the Intranet Scenario</vt:lpstr>
      <vt:lpstr>Deployment Roadmap</vt:lpstr>
      <vt:lpstr>PowerPoint 演示文稿</vt:lpstr>
      <vt:lpstr>PowerPoint 演示文稿</vt:lpstr>
      <vt:lpstr>PowerPoint 演示文稿</vt:lpstr>
      <vt:lpstr>PowerPoint 演示文稿</vt:lpstr>
      <vt:lpstr>BGP Configuration in Special Scenarios — AS Number Replacement</vt:lpstr>
      <vt:lpstr>BGP Configuration in Special Scenarios — SoO</vt:lpstr>
      <vt:lpstr>PowerPoint 演示文稿</vt:lpstr>
      <vt:lpstr>PowerPoint 演示文稿</vt:lpstr>
      <vt:lpstr>Deploying MPLS VPN in the Hub&amp;Spoke Scenario</vt:lpstr>
      <vt:lpstr>VRF Configuration</vt:lpstr>
      <vt:lpstr>Deployment Method 1 — Route Advertisement Process</vt:lpstr>
      <vt:lpstr>Deployment Method 1 — Configuration Between Hub-PE and Hub-CE</vt:lpstr>
      <vt:lpstr>Deployment Method 2 — Route Advertisement Process</vt:lpstr>
      <vt:lpstr>Deployment Method 2 — Configuration Between the Hub-PE and Hub-CE</vt:lpstr>
      <vt:lpstr>Deployment Method 3 — Route Advertisement Process</vt:lpstr>
      <vt:lpstr>Why Is There No Method 4?</vt:lpstr>
      <vt:lpstr>PowerPoint 演示文稿</vt:lpstr>
      <vt:lpstr>PowerPoint 演示文稿</vt:lpstr>
      <vt:lpstr>OSPF/BGP in MPLS VPN</vt:lpstr>
      <vt:lpstr>BGP Extended Community Attributes</vt:lpstr>
      <vt:lpstr>Domain ID</vt:lpstr>
      <vt:lpstr>Domain ID and Route Type</vt:lpstr>
      <vt:lpstr>PowerPoint 演示文稿</vt:lpstr>
      <vt:lpstr>Type 3 Routing Loop Prevention — Case</vt:lpstr>
      <vt:lpstr>Type 3 Routing Loop Prevention — DN Bit</vt:lpstr>
      <vt:lpstr>Type 5/7 Routing Loop Prevention — Case</vt:lpstr>
      <vt:lpstr>Type 5/7 Route Loop Prevention — VPN Route Tag</vt:lpstr>
      <vt:lpstr>PowerPoint 演示文稿</vt:lpstr>
      <vt:lpstr>Sham Link Usage Scenarios</vt:lpstr>
      <vt:lpstr>Working Mechanism of Sham Link</vt:lpstr>
      <vt:lpstr>Sham Link Configuration Example</vt:lpstr>
      <vt:lpstr>Verifying the Configuration of the Sham Link</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hejunjianzjhw</cp:lastModifiedBy>
  <cp:revision>113</cp:revision>
  <dcterms:created xsi:type="dcterms:W3CDTF">2018-11-29T10:16:29Z</dcterms:created>
  <dcterms:modified xsi:type="dcterms:W3CDTF">2020-08-07T07:30:27Z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(3)GpKZ6UHbl6PlICQNb1wq83dtYGnkmRQ+24jSCooBvkoDx8VEu5JTPHC0YUXIrLxjrHJ756CJ
UEl7JORQ4I0PgEQmBkw0oIbR/wQxqaKHbyHZ/KSmMNby+2iVcY0924KBtyeS7AnwgzGsC+Xy
qgsipvS2q3JmF2QalwIGvQx5klQxmgADyXQxTFsp/p49Oz74lUjIRG5g0vWQCouiCtSYBXhW
0eK1OM0yI1lNv5lpPs</vt:lpwstr>
  </property>
  <property fmtid="{D5CDD505-2E9C-101B-9397-08002B2CF9AE}" pid="3" name="_2015_ms_pID_7253431">
    <vt:lpwstr>OjtBL2baImQSmSdVQAaci5z1f/gs1X9g9mYKwnPvjWu2lhYfChWWf5
uNXNNywMwQh508dLVrbQCl/TWrin8HCFZr0sJyOc/CZz2V+luNQqJQze+QZst8vCmsLHRmOI
LWdH8chtKdyMzHXSUl6iz4vNUHA04AzChTTiXUNBUG0XA3SnaNSpfcJ691PNK3IAyj0l6HK6
ByAHRfnvdEFHCbX5Lc/61yU5Xo7MGTAIAMwC</vt:lpwstr>
  </property>
  <property fmtid="{D5CDD505-2E9C-101B-9397-08002B2CF9AE}" pid="4" name="_2015_ms_pID_7253432">
    <vt:lpwstr>tw==</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1596760775</vt:lpwstr>
  </property>
  <property fmtid="{D5CDD505-2E9C-101B-9397-08002B2CF9AE}" pid="9" name="ContentTypeId">
    <vt:lpwstr>0x01010002C5B4B712841F4C8A7AAEE2CD191271</vt:lpwstr>
  </property>
</Properties>
</file>